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xml" ContentType="application/vnd.openxmlformats-officedocument.presentationml.tags+xml"/>
  <Override PartName="/ppt/notesSlides/notesSlide42.xml" ContentType="application/vnd.openxmlformats-officedocument.presentationml.notesSlide+xml"/>
  <Override PartName="/ppt/tags/tag2.xml" ContentType="application/vnd.openxmlformats-officedocument.presentationml.tags+xml"/>
  <Override PartName="/ppt/notesSlides/notesSlide43.xml" ContentType="application/vnd.openxmlformats-officedocument.presentationml.notesSlide+xml"/>
  <Override PartName="/ppt/tags/tag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4.xml" ContentType="application/vnd.openxmlformats-officedocument.presentationml.tags+xml"/>
  <Override PartName="/ppt/notesSlides/notesSlide59.xml" ContentType="application/vnd.openxmlformats-officedocument.presentationml.notesSlide+xml"/>
  <Override PartName="/ppt/tags/tag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3" r:id="rId1"/>
  </p:sldMasterIdLst>
  <p:notesMasterIdLst>
    <p:notesMasterId r:id="rId124"/>
  </p:notesMasterIdLst>
  <p:handoutMasterIdLst>
    <p:handoutMasterId r:id="rId125"/>
  </p:handoutMasterIdLst>
  <p:sldIdLst>
    <p:sldId id="710" r:id="rId2"/>
    <p:sldId id="839" r:id="rId3"/>
    <p:sldId id="712" r:id="rId4"/>
    <p:sldId id="713" r:id="rId5"/>
    <p:sldId id="714" r:id="rId6"/>
    <p:sldId id="716" r:id="rId7"/>
    <p:sldId id="717" r:id="rId8"/>
    <p:sldId id="718" r:id="rId9"/>
    <p:sldId id="719" r:id="rId10"/>
    <p:sldId id="720" r:id="rId11"/>
    <p:sldId id="721" r:id="rId12"/>
    <p:sldId id="722" r:id="rId13"/>
    <p:sldId id="723" r:id="rId14"/>
    <p:sldId id="724" r:id="rId15"/>
    <p:sldId id="725" r:id="rId16"/>
    <p:sldId id="726" r:id="rId17"/>
    <p:sldId id="727" r:id="rId18"/>
    <p:sldId id="728" r:id="rId19"/>
    <p:sldId id="729" r:id="rId20"/>
    <p:sldId id="730" r:id="rId21"/>
    <p:sldId id="731" r:id="rId22"/>
    <p:sldId id="732" r:id="rId23"/>
    <p:sldId id="733" r:id="rId24"/>
    <p:sldId id="738" r:id="rId25"/>
    <p:sldId id="737" r:id="rId26"/>
    <p:sldId id="739" r:id="rId27"/>
    <p:sldId id="840" r:id="rId28"/>
    <p:sldId id="735" r:id="rId29"/>
    <p:sldId id="841" r:id="rId30"/>
    <p:sldId id="740" r:id="rId31"/>
    <p:sldId id="741" r:id="rId32"/>
    <p:sldId id="742" r:id="rId33"/>
    <p:sldId id="743" r:id="rId34"/>
    <p:sldId id="744" r:id="rId35"/>
    <p:sldId id="745" r:id="rId36"/>
    <p:sldId id="746" r:id="rId37"/>
    <p:sldId id="747" r:id="rId38"/>
    <p:sldId id="748" r:id="rId39"/>
    <p:sldId id="749" r:id="rId40"/>
    <p:sldId id="752" r:id="rId41"/>
    <p:sldId id="842" r:id="rId42"/>
    <p:sldId id="753" r:id="rId43"/>
    <p:sldId id="754" r:id="rId44"/>
    <p:sldId id="755" r:id="rId45"/>
    <p:sldId id="756" r:id="rId46"/>
    <p:sldId id="757" r:id="rId47"/>
    <p:sldId id="758" r:id="rId48"/>
    <p:sldId id="759" r:id="rId49"/>
    <p:sldId id="760" r:id="rId50"/>
    <p:sldId id="786" r:id="rId51"/>
    <p:sldId id="763" r:id="rId52"/>
    <p:sldId id="764" r:id="rId53"/>
    <p:sldId id="766" r:id="rId54"/>
    <p:sldId id="767" r:id="rId55"/>
    <p:sldId id="768" r:id="rId56"/>
    <p:sldId id="769" r:id="rId57"/>
    <p:sldId id="770" r:id="rId58"/>
    <p:sldId id="771" r:id="rId59"/>
    <p:sldId id="772" r:id="rId60"/>
    <p:sldId id="773" r:id="rId61"/>
    <p:sldId id="774" r:id="rId62"/>
    <p:sldId id="775" r:id="rId63"/>
    <p:sldId id="776" r:id="rId64"/>
    <p:sldId id="777" r:id="rId65"/>
    <p:sldId id="778" r:id="rId66"/>
    <p:sldId id="779" r:id="rId67"/>
    <p:sldId id="780" r:id="rId68"/>
    <p:sldId id="781" r:id="rId69"/>
    <p:sldId id="782" r:id="rId70"/>
    <p:sldId id="783" r:id="rId71"/>
    <p:sldId id="785" r:id="rId72"/>
    <p:sldId id="837" r:id="rId73"/>
    <p:sldId id="787" r:id="rId74"/>
    <p:sldId id="788" r:id="rId75"/>
    <p:sldId id="789" r:id="rId76"/>
    <p:sldId id="790" r:id="rId77"/>
    <p:sldId id="791" r:id="rId78"/>
    <p:sldId id="792" r:id="rId79"/>
    <p:sldId id="793" r:id="rId80"/>
    <p:sldId id="838" r:id="rId81"/>
    <p:sldId id="795" r:id="rId82"/>
    <p:sldId id="796" r:id="rId83"/>
    <p:sldId id="797" r:id="rId84"/>
    <p:sldId id="798" r:id="rId85"/>
    <p:sldId id="799" r:id="rId86"/>
    <p:sldId id="800" r:id="rId87"/>
    <p:sldId id="801" r:id="rId88"/>
    <p:sldId id="802" r:id="rId89"/>
    <p:sldId id="803" r:id="rId90"/>
    <p:sldId id="804" r:id="rId91"/>
    <p:sldId id="805" r:id="rId92"/>
    <p:sldId id="806" r:id="rId93"/>
    <p:sldId id="807" r:id="rId94"/>
    <p:sldId id="808" r:id="rId95"/>
    <p:sldId id="809" r:id="rId96"/>
    <p:sldId id="810" r:id="rId97"/>
    <p:sldId id="811" r:id="rId98"/>
    <p:sldId id="812" r:id="rId99"/>
    <p:sldId id="813" r:id="rId100"/>
    <p:sldId id="814" r:id="rId101"/>
    <p:sldId id="815" r:id="rId102"/>
    <p:sldId id="816" r:id="rId103"/>
    <p:sldId id="817" r:id="rId104"/>
    <p:sldId id="818" r:id="rId105"/>
    <p:sldId id="819" r:id="rId106"/>
    <p:sldId id="820" r:id="rId107"/>
    <p:sldId id="821" r:id="rId108"/>
    <p:sldId id="822" r:id="rId109"/>
    <p:sldId id="823" r:id="rId110"/>
    <p:sldId id="824" r:id="rId111"/>
    <p:sldId id="825" r:id="rId112"/>
    <p:sldId id="826" r:id="rId113"/>
    <p:sldId id="827" r:id="rId114"/>
    <p:sldId id="828" r:id="rId115"/>
    <p:sldId id="829" r:id="rId116"/>
    <p:sldId id="830" r:id="rId117"/>
    <p:sldId id="831" r:id="rId118"/>
    <p:sldId id="832" r:id="rId119"/>
    <p:sldId id="833" r:id="rId120"/>
    <p:sldId id="834" r:id="rId121"/>
    <p:sldId id="835" r:id="rId122"/>
    <p:sldId id="836" r:id="rId123"/>
  </p:sldIdLst>
  <p:sldSz cx="9906000" cy="6858000" type="A4"/>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scaleToFitPaper="1" frameSlides="1"/>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2600"/>
    <a:srgbClr val="135FAD"/>
    <a:srgbClr val="009051"/>
    <a:srgbClr val="1551AD"/>
    <a:srgbClr val="66CCFF"/>
    <a:srgbClr val="FF6FCF"/>
    <a:srgbClr val="FFCC66"/>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77" autoAdjust="0"/>
    <p:restoredTop sz="81667" autoAdjust="0"/>
  </p:normalViewPr>
  <p:slideViewPr>
    <p:cSldViewPr>
      <p:cViewPr varScale="1">
        <p:scale>
          <a:sx n="47" d="100"/>
          <a:sy n="47" d="100"/>
        </p:scale>
        <p:origin x="976" y="184"/>
      </p:cViewPr>
      <p:guideLst>
        <p:guide orient="horz" pos="2160"/>
        <p:guide pos="3120"/>
      </p:guideLst>
    </p:cSldViewPr>
  </p:slideViewPr>
  <p:outlineViewPr>
    <p:cViewPr>
      <p:scale>
        <a:sx n="33" d="100"/>
        <a:sy n="33" d="100"/>
      </p:scale>
      <p:origin x="0" y="10064"/>
    </p:cViewPr>
  </p:outlineViewPr>
  <p:notesTextViewPr>
    <p:cViewPr>
      <p:scale>
        <a:sx n="100" d="100"/>
        <a:sy n="100" d="100"/>
      </p:scale>
      <p:origin x="0" y="0"/>
    </p:cViewPr>
  </p:notesTextViewPr>
  <p:sorterViewPr>
    <p:cViewPr>
      <p:scale>
        <a:sx n="200" d="100"/>
        <a:sy n="200" d="100"/>
      </p:scale>
      <p:origin x="0" y="10512"/>
    </p:cViewPr>
  </p:sorterViewPr>
  <p:notesViewPr>
    <p:cSldViewPr snapToGrid="0" snapToObjects="1">
      <p:cViewPr>
        <p:scale>
          <a:sx n="111" d="100"/>
          <a:sy n="111" d="100"/>
        </p:scale>
        <p:origin x="976" y="-1168"/>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belyshao\Desktop\&#32467;&#39033;&#26448;&#26009;\&#36947;&#20855;&#25512;&#33616;\&#32447;&#19978;&#23454;&#39564;&#32467;&#26524;\&#22312;&#32447;&#27979;&#35797;&#32467;&#26524;_from_shopde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belyshao\Desktop\&#32467;&#39033;&#26448;&#26009;\&#36947;&#20855;&#25512;&#33616;\&#32447;&#19978;&#23454;&#39564;&#32467;&#26524;\&#22312;&#32447;&#27979;&#35797;&#32467;&#26524;_from_shopdea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spPr>
            <a:ln>
              <a:solidFill>
                <a:srgbClr val="C00000"/>
              </a:solidFill>
            </a:ln>
          </c:spPr>
          <c:marker>
            <c:spPr>
              <a:ln>
                <a:solidFill>
                  <a:srgbClr val="C00000"/>
                </a:solidFill>
              </a:ln>
            </c:spPr>
          </c:marker>
          <c:cat>
            <c:strRef>
              <c:f>'20141201-20141231'!$I$47:$I$50</c:f>
              <c:strCache>
                <c:ptCount val="4"/>
                <c:pt idx="0">
                  <c:v>2014.12.01-2014.12.15</c:v>
                </c:pt>
                <c:pt idx="1">
                  <c:v>2014.12.16-2014.12.31</c:v>
                </c:pt>
                <c:pt idx="2">
                  <c:v>2015.01.01-2015.01.15</c:v>
                </c:pt>
                <c:pt idx="3">
                  <c:v>2015.01.16-2015.01.31</c:v>
                </c:pt>
              </c:strCache>
            </c:strRef>
          </c:cat>
          <c:val>
            <c:numRef>
              <c:f>'20141201-20141231'!$J$47:$J$50</c:f>
              <c:numCache>
                <c:formatCode>General</c:formatCode>
                <c:ptCount val="4"/>
                <c:pt idx="0">
                  <c:v>-0.045191</c:v>
                </c:pt>
                <c:pt idx="1">
                  <c:v>0.094172</c:v>
                </c:pt>
                <c:pt idx="2">
                  <c:v>0.0345928</c:v>
                </c:pt>
                <c:pt idx="3">
                  <c:v>0.0578771</c:v>
                </c:pt>
              </c:numCache>
            </c:numRef>
          </c:val>
          <c:smooth val="0"/>
        </c:ser>
        <c:dLbls>
          <c:showLegendKey val="0"/>
          <c:showVal val="0"/>
          <c:showCatName val="0"/>
          <c:showSerName val="0"/>
          <c:showPercent val="0"/>
          <c:showBubbleSize val="0"/>
        </c:dLbls>
        <c:marker val="1"/>
        <c:smooth val="0"/>
        <c:axId val="1972640384"/>
        <c:axId val="1973012368"/>
      </c:lineChart>
      <c:catAx>
        <c:axId val="1972640384"/>
        <c:scaling>
          <c:orientation val="minMax"/>
        </c:scaling>
        <c:delete val="0"/>
        <c:axPos val="b"/>
        <c:numFmt formatCode="General" sourceLinked="0"/>
        <c:majorTickMark val="out"/>
        <c:minorTickMark val="none"/>
        <c:tickLblPos val="nextTo"/>
        <c:crossAx val="1973012368"/>
        <c:crosses val="autoZero"/>
        <c:auto val="1"/>
        <c:lblAlgn val="ctr"/>
        <c:lblOffset val="100"/>
        <c:noMultiLvlLbl val="0"/>
      </c:catAx>
      <c:valAx>
        <c:axId val="1973012368"/>
        <c:scaling>
          <c:orientation val="minMax"/>
        </c:scaling>
        <c:delete val="0"/>
        <c:axPos val="l"/>
        <c:majorGridlines/>
        <c:numFmt formatCode="General" sourceLinked="1"/>
        <c:majorTickMark val="out"/>
        <c:minorTickMark val="none"/>
        <c:tickLblPos val="nextTo"/>
        <c:crossAx val="1972640384"/>
        <c:crosses val="autoZero"/>
        <c:crossBetween val="between"/>
      </c:valAx>
    </c:plotArea>
    <c:plotVisOnly val="1"/>
    <c:dispBlanksAs val="zero"/>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a:solidFill>
                <a:srgbClr val="C00000"/>
              </a:solidFill>
            </a:ln>
          </c:spPr>
          <c:marker>
            <c:spPr>
              <a:ln>
                <a:solidFill>
                  <a:srgbClr val="C00000"/>
                </a:solidFill>
              </a:ln>
            </c:spPr>
          </c:marker>
          <c:cat>
            <c:strRef>
              <c:f>'20141201-20141231'!$I$43:$I$44</c:f>
              <c:strCache>
                <c:ptCount val="2"/>
                <c:pt idx="0">
                  <c:v>2014.12.01-2014.12.31</c:v>
                </c:pt>
                <c:pt idx="1">
                  <c:v>2015.01.01-2015.01.31</c:v>
                </c:pt>
              </c:strCache>
            </c:strRef>
          </c:cat>
          <c:val>
            <c:numRef>
              <c:f>'20141201-20141231'!$J$43:$J$44</c:f>
              <c:numCache>
                <c:formatCode>General</c:formatCode>
                <c:ptCount val="2"/>
                <c:pt idx="0">
                  <c:v>0.0259069</c:v>
                </c:pt>
                <c:pt idx="1">
                  <c:v>0.0477271</c:v>
                </c:pt>
              </c:numCache>
            </c:numRef>
          </c:val>
          <c:smooth val="0"/>
        </c:ser>
        <c:dLbls>
          <c:showLegendKey val="0"/>
          <c:showVal val="0"/>
          <c:showCatName val="0"/>
          <c:showSerName val="0"/>
          <c:showPercent val="0"/>
          <c:showBubbleSize val="0"/>
        </c:dLbls>
        <c:marker val="1"/>
        <c:smooth val="0"/>
        <c:axId val="1821492528"/>
        <c:axId val="1821484096"/>
      </c:lineChart>
      <c:catAx>
        <c:axId val="1821492528"/>
        <c:scaling>
          <c:orientation val="minMax"/>
        </c:scaling>
        <c:delete val="0"/>
        <c:axPos val="b"/>
        <c:numFmt formatCode="General" sourceLinked="0"/>
        <c:majorTickMark val="out"/>
        <c:minorTickMark val="none"/>
        <c:tickLblPos val="nextTo"/>
        <c:crossAx val="1821484096"/>
        <c:crosses val="autoZero"/>
        <c:auto val="1"/>
        <c:lblAlgn val="ctr"/>
        <c:lblOffset val="100"/>
        <c:noMultiLvlLbl val="0"/>
      </c:catAx>
      <c:valAx>
        <c:axId val="1821484096"/>
        <c:scaling>
          <c:orientation val="minMax"/>
        </c:scaling>
        <c:delete val="0"/>
        <c:axPos val="l"/>
        <c:majorGridlines/>
        <c:numFmt formatCode="General" sourceLinked="1"/>
        <c:majorTickMark val="out"/>
        <c:minorTickMark val="none"/>
        <c:tickLblPos val="nextTo"/>
        <c:crossAx val="1821492528"/>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7.emf"/><Relationship Id="rId2" Type="http://schemas.openxmlformats.org/officeDocument/2006/relationships/image" Target="../media/image108.emf"/><Relationship Id="rId3" Type="http://schemas.openxmlformats.org/officeDocument/2006/relationships/image" Target="../media/image10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3076584" cy="510987"/>
          </a:xfrm>
          <a:prstGeom prst="rect">
            <a:avLst/>
          </a:prstGeom>
        </p:spPr>
        <p:txBody>
          <a:bodyPr vert="horz" lIns="94759" tIns="47380" rIns="94759" bIns="47380" rtlCol="0"/>
          <a:lstStyle>
            <a:lvl1pPr algn="l">
              <a:defRPr sz="1200"/>
            </a:lvl1pPr>
          </a:lstStyle>
          <a:p>
            <a:endParaRPr lang="zh-CN" altLang="en-US"/>
          </a:p>
        </p:txBody>
      </p:sp>
      <p:sp>
        <p:nvSpPr>
          <p:cNvPr id="3" name="日期占位符 2"/>
          <p:cNvSpPr>
            <a:spLocks noGrp="1"/>
          </p:cNvSpPr>
          <p:nvPr>
            <p:ph type="dt" sz="quarter" idx="1"/>
          </p:nvPr>
        </p:nvSpPr>
        <p:spPr>
          <a:xfrm>
            <a:off x="4021063" y="2"/>
            <a:ext cx="3076584" cy="510987"/>
          </a:xfrm>
          <a:prstGeom prst="rect">
            <a:avLst/>
          </a:prstGeom>
        </p:spPr>
        <p:txBody>
          <a:bodyPr vert="horz" lIns="94759" tIns="47380" rIns="94759" bIns="47380" rtlCol="0"/>
          <a:lstStyle>
            <a:lvl1pPr algn="r">
              <a:defRPr sz="1200"/>
            </a:lvl1pPr>
          </a:lstStyle>
          <a:p>
            <a:fld id="{B0E53223-BD64-4BED-9BC8-4C388EA24B82}" type="datetimeFigureOut">
              <a:rPr lang="zh-CN" altLang="en-US" smtClean="0"/>
              <a:pPr/>
              <a:t>2018/9/22</a:t>
            </a:fld>
            <a:endParaRPr lang="zh-CN" altLang="en-US"/>
          </a:p>
        </p:txBody>
      </p:sp>
      <p:sp>
        <p:nvSpPr>
          <p:cNvPr id="4" name="页脚占位符 3"/>
          <p:cNvSpPr>
            <a:spLocks noGrp="1"/>
          </p:cNvSpPr>
          <p:nvPr>
            <p:ph type="ftr" sz="quarter" idx="2"/>
          </p:nvPr>
        </p:nvSpPr>
        <p:spPr>
          <a:xfrm>
            <a:off x="0" y="9720319"/>
            <a:ext cx="3076584" cy="512640"/>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063" y="9720319"/>
            <a:ext cx="3076584" cy="512640"/>
          </a:xfrm>
          <a:prstGeom prst="rect">
            <a:avLst/>
          </a:prstGeom>
        </p:spPr>
        <p:txBody>
          <a:bodyPr vert="horz" lIns="94759" tIns="47380" rIns="94759" bIns="47380" rtlCol="0" anchor="b"/>
          <a:lstStyle>
            <a:lvl1pPr algn="r">
              <a:defRPr sz="1200"/>
            </a:lvl1pPr>
          </a:lstStyle>
          <a:p>
            <a:fld id="{A223ABF3-F4FC-4520-B5C6-91D6C39D1A42}" type="slidenum">
              <a:rPr lang="zh-CN" altLang="en-US" smtClean="0"/>
              <a:pPr/>
              <a:t>‹#›</a:t>
            </a:fld>
            <a:endParaRPr lang="zh-CN" altLang="en-US"/>
          </a:p>
        </p:txBody>
      </p:sp>
    </p:spTree>
    <p:extLst>
      <p:ext uri="{BB962C8B-B14F-4D97-AF65-F5344CB8AC3E}">
        <p14:creationId xmlns:p14="http://schemas.microsoft.com/office/powerpoint/2010/main" val="2039699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2"/>
            <a:ext cx="3076584" cy="510987"/>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defRPr sz="1200" smtClean="0"/>
            </a:lvl1pPr>
          </a:lstStyle>
          <a:p>
            <a:pPr>
              <a:defRPr/>
            </a:pPr>
            <a:endParaRPr lang="en-US" altLang="zh-CN"/>
          </a:p>
        </p:txBody>
      </p:sp>
      <p:sp>
        <p:nvSpPr>
          <p:cNvPr id="59395" name="Rectangle 3"/>
          <p:cNvSpPr>
            <a:spLocks noGrp="1" noChangeArrowheads="1"/>
          </p:cNvSpPr>
          <p:nvPr>
            <p:ph type="dt" idx="1"/>
          </p:nvPr>
        </p:nvSpPr>
        <p:spPr bwMode="auto">
          <a:xfrm>
            <a:off x="4021063" y="2"/>
            <a:ext cx="3076584" cy="510987"/>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lgn="r">
              <a:defRPr sz="1200" smtClean="0"/>
            </a:lvl1pPr>
          </a:lstStyle>
          <a:p>
            <a:pPr>
              <a:defRPr/>
            </a:pPr>
            <a:endParaRPr lang="en-US" altLang="zh-CN"/>
          </a:p>
        </p:txBody>
      </p:sp>
      <p:sp>
        <p:nvSpPr>
          <p:cNvPr id="30724" name="Rectangle 4"/>
          <p:cNvSpPr>
            <a:spLocks noGrp="1" noRot="1" noChangeAspect="1" noChangeArrowheads="1" noTextEdit="1"/>
          </p:cNvSpPr>
          <p:nvPr>
            <p:ph type="sldImg" idx="2"/>
          </p:nvPr>
        </p:nvSpPr>
        <p:spPr bwMode="auto">
          <a:xfrm>
            <a:off x="779463" y="766763"/>
            <a:ext cx="5543550" cy="3838575"/>
          </a:xfrm>
          <a:prstGeom prst="rect">
            <a:avLst/>
          </a:prstGeom>
          <a:noFill/>
          <a:ln w="9525">
            <a:solidFill>
              <a:srgbClr val="000000"/>
            </a:solidFill>
            <a:miter lim="800000"/>
            <a:headEnd/>
            <a:tailEnd/>
          </a:ln>
        </p:spPr>
      </p:sp>
      <p:sp>
        <p:nvSpPr>
          <p:cNvPr id="59397" name="Rectangle 5"/>
          <p:cNvSpPr>
            <a:spLocks noGrp="1" noChangeArrowheads="1"/>
          </p:cNvSpPr>
          <p:nvPr>
            <p:ph type="body" sz="quarter" idx="3"/>
          </p:nvPr>
        </p:nvSpPr>
        <p:spPr bwMode="auto">
          <a:xfrm>
            <a:off x="709600" y="4861814"/>
            <a:ext cx="5680102" cy="4605494"/>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9398" name="Rectangle 6"/>
          <p:cNvSpPr>
            <a:spLocks noGrp="1" noChangeArrowheads="1"/>
          </p:cNvSpPr>
          <p:nvPr>
            <p:ph type="ftr" sz="quarter" idx="4"/>
          </p:nvPr>
        </p:nvSpPr>
        <p:spPr bwMode="auto">
          <a:xfrm>
            <a:off x="0" y="9720319"/>
            <a:ext cx="3076584" cy="512640"/>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defRPr sz="1200" smtClean="0"/>
            </a:lvl1pPr>
          </a:lstStyle>
          <a:p>
            <a:pPr>
              <a:defRPr/>
            </a:pPr>
            <a:endParaRPr lang="en-US" altLang="zh-CN"/>
          </a:p>
        </p:txBody>
      </p:sp>
      <p:sp>
        <p:nvSpPr>
          <p:cNvPr id="59399" name="Rectangle 7"/>
          <p:cNvSpPr>
            <a:spLocks noGrp="1" noChangeArrowheads="1"/>
          </p:cNvSpPr>
          <p:nvPr>
            <p:ph type="sldNum" sz="quarter" idx="5"/>
          </p:nvPr>
        </p:nvSpPr>
        <p:spPr bwMode="auto">
          <a:xfrm>
            <a:off x="4021063" y="9720319"/>
            <a:ext cx="3076584" cy="512640"/>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lgn="r">
              <a:defRPr sz="1200" smtClean="0"/>
            </a:lvl1pPr>
          </a:lstStyle>
          <a:p>
            <a:pPr>
              <a:defRPr/>
            </a:pPr>
            <a:fld id="{A3804948-14D2-43DA-B3DB-CF1972FFF4B7}" type="slidenum">
              <a:rPr lang="en-US" altLang="zh-CN"/>
              <a:pPr>
                <a:defRPr/>
              </a:pPr>
              <a:t>‹#›</a:t>
            </a:fld>
            <a:endParaRPr lang="en-US" altLang="zh-CN"/>
          </a:p>
        </p:txBody>
      </p:sp>
    </p:spTree>
    <p:extLst>
      <p:ext uri="{BB962C8B-B14F-4D97-AF65-F5344CB8AC3E}">
        <p14:creationId xmlns:p14="http://schemas.microsoft.com/office/powerpoint/2010/main" val="253561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pPr>
              <a:defRPr/>
            </a:pPr>
            <a:fld id="{A3804948-14D2-43DA-B3DB-CF1972FFF4B7}" type="slidenum">
              <a:rPr lang="en-US" altLang="zh-CN" smtClean="0"/>
              <a:pPr>
                <a:defRPr/>
              </a:pPr>
              <a:t>1</a:t>
            </a:fld>
            <a:endParaRPr lang="en-US" altLang="zh-CN"/>
          </a:p>
        </p:txBody>
      </p:sp>
    </p:spTree>
    <p:extLst>
      <p:ext uri="{BB962C8B-B14F-4D97-AF65-F5344CB8AC3E}">
        <p14:creationId xmlns:p14="http://schemas.microsoft.com/office/powerpoint/2010/main" val="67352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a:t>
            </a:fld>
            <a:endParaRPr lang="en-US" altLang="zh-CN"/>
          </a:p>
        </p:txBody>
      </p:sp>
    </p:spTree>
    <p:extLst>
      <p:ext uri="{BB962C8B-B14F-4D97-AF65-F5344CB8AC3E}">
        <p14:creationId xmlns:p14="http://schemas.microsoft.com/office/powerpoint/2010/main" val="489267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12</a:t>
            </a:fld>
            <a:endParaRPr lang="en-US" altLang="zh-CN"/>
          </a:p>
        </p:txBody>
      </p:sp>
    </p:spTree>
    <p:extLst>
      <p:ext uri="{BB962C8B-B14F-4D97-AF65-F5344CB8AC3E}">
        <p14:creationId xmlns:p14="http://schemas.microsoft.com/office/powerpoint/2010/main" val="492833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13</a:t>
            </a:fld>
            <a:endParaRPr lang="en-US" altLang="zh-CN"/>
          </a:p>
        </p:txBody>
      </p:sp>
    </p:spTree>
    <p:extLst>
      <p:ext uri="{BB962C8B-B14F-4D97-AF65-F5344CB8AC3E}">
        <p14:creationId xmlns:p14="http://schemas.microsoft.com/office/powerpoint/2010/main" val="187340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14</a:t>
            </a:fld>
            <a:endParaRPr lang="en-US" altLang="zh-CN"/>
          </a:p>
        </p:txBody>
      </p:sp>
    </p:spTree>
    <p:extLst>
      <p:ext uri="{BB962C8B-B14F-4D97-AF65-F5344CB8AC3E}">
        <p14:creationId xmlns:p14="http://schemas.microsoft.com/office/powerpoint/2010/main" val="1679953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15</a:t>
            </a:fld>
            <a:endParaRPr lang="en-US" altLang="zh-CN"/>
          </a:p>
        </p:txBody>
      </p:sp>
    </p:spTree>
    <p:extLst>
      <p:ext uri="{BB962C8B-B14F-4D97-AF65-F5344CB8AC3E}">
        <p14:creationId xmlns:p14="http://schemas.microsoft.com/office/powerpoint/2010/main" val="1149954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16</a:t>
            </a:fld>
            <a:endParaRPr lang="en-US" altLang="zh-CN"/>
          </a:p>
        </p:txBody>
      </p:sp>
    </p:spTree>
    <p:extLst>
      <p:ext uri="{BB962C8B-B14F-4D97-AF65-F5344CB8AC3E}">
        <p14:creationId xmlns:p14="http://schemas.microsoft.com/office/powerpoint/2010/main" val="603330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17</a:t>
            </a:fld>
            <a:endParaRPr lang="en-US" altLang="zh-CN"/>
          </a:p>
        </p:txBody>
      </p:sp>
    </p:spTree>
    <p:extLst>
      <p:ext uri="{BB962C8B-B14F-4D97-AF65-F5344CB8AC3E}">
        <p14:creationId xmlns:p14="http://schemas.microsoft.com/office/powerpoint/2010/main" val="2054194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18</a:t>
            </a:fld>
            <a:endParaRPr lang="en-US" altLang="zh-CN"/>
          </a:p>
        </p:txBody>
      </p:sp>
    </p:spTree>
    <p:extLst>
      <p:ext uri="{BB962C8B-B14F-4D97-AF65-F5344CB8AC3E}">
        <p14:creationId xmlns:p14="http://schemas.microsoft.com/office/powerpoint/2010/main" val="1912177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19</a:t>
            </a:fld>
            <a:endParaRPr lang="en-US" altLang="zh-CN"/>
          </a:p>
        </p:txBody>
      </p:sp>
    </p:spTree>
    <p:extLst>
      <p:ext uri="{BB962C8B-B14F-4D97-AF65-F5344CB8AC3E}">
        <p14:creationId xmlns:p14="http://schemas.microsoft.com/office/powerpoint/2010/main" val="1309176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20</a:t>
            </a:fld>
            <a:endParaRPr lang="en-US" altLang="zh-CN"/>
          </a:p>
        </p:txBody>
      </p:sp>
    </p:spTree>
    <p:extLst>
      <p:ext uri="{BB962C8B-B14F-4D97-AF65-F5344CB8AC3E}">
        <p14:creationId xmlns:p14="http://schemas.microsoft.com/office/powerpoint/2010/main" val="36263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8698" y="744336"/>
            <a:ext cx="4901864" cy="3723285"/>
          </a:xfrm>
        </p:spPr>
      </p:sp>
      <p:sp>
        <p:nvSpPr>
          <p:cNvPr id="3" name="Notes Placeholder 2"/>
          <p:cNvSpPr>
            <a:spLocks noGrp="1"/>
          </p:cNvSpPr>
          <p:nvPr>
            <p:ph type="body" idx="1"/>
          </p:nvPr>
        </p:nvSpPr>
        <p:spPr/>
        <p:txBody>
          <a:bodyPr/>
          <a:lstStyle/>
          <a:p>
            <a:r>
              <a:rPr lang="en-US" altLang="en-US" dirty="0" smtClean="0"/>
              <a:t>我们日常生活中可以接触到各种各样的社交网络，而这些社交网络的用户量、其规模正在日以不断地增长。而我的研究主体，是在网络中信息的传播过程。例如在Twitter，每秒就有9千个帖子被转发，而正是这海量的信息，连接了虚拟的社交网络和我们真实的世界。</a:t>
            </a:r>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3</a:t>
            </a:fld>
            <a:endParaRPr lang="en-US" altLang="zh-CN"/>
          </a:p>
        </p:txBody>
      </p:sp>
    </p:spTree>
    <p:extLst>
      <p:ext uri="{BB962C8B-B14F-4D97-AF65-F5344CB8AC3E}">
        <p14:creationId xmlns:p14="http://schemas.microsoft.com/office/powerpoint/2010/main" val="1226037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dirty="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21</a:t>
            </a:fld>
            <a:endParaRPr lang="en-US" altLang="zh-CN"/>
          </a:p>
        </p:txBody>
      </p:sp>
    </p:spTree>
    <p:extLst>
      <p:ext uri="{BB962C8B-B14F-4D97-AF65-F5344CB8AC3E}">
        <p14:creationId xmlns:p14="http://schemas.microsoft.com/office/powerpoint/2010/main" val="171317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22</a:t>
            </a:fld>
            <a:endParaRPr lang="en-US" altLang="zh-CN"/>
          </a:p>
        </p:txBody>
      </p:sp>
    </p:spTree>
    <p:extLst>
      <p:ext uri="{BB962C8B-B14F-4D97-AF65-F5344CB8AC3E}">
        <p14:creationId xmlns:p14="http://schemas.microsoft.com/office/powerpoint/2010/main" val="1266666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23</a:t>
            </a:fld>
            <a:endParaRPr lang="en-US" altLang="zh-CN"/>
          </a:p>
        </p:txBody>
      </p:sp>
    </p:spTree>
    <p:extLst>
      <p:ext uri="{BB962C8B-B14F-4D97-AF65-F5344CB8AC3E}">
        <p14:creationId xmlns:p14="http://schemas.microsoft.com/office/powerpoint/2010/main" val="69276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24</a:t>
            </a:fld>
            <a:endParaRPr lang="en-US" altLang="zh-CN"/>
          </a:p>
        </p:txBody>
      </p:sp>
    </p:spTree>
    <p:extLst>
      <p:ext uri="{BB962C8B-B14F-4D97-AF65-F5344CB8AC3E}">
        <p14:creationId xmlns:p14="http://schemas.microsoft.com/office/powerpoint/2010/main" val="1940274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25</a:t>
            </a:fld>
            <a:endParaRPr lang="en-US" altLang="zh-CN"/>
          </a:p>
        </p:txBody>
      </p:sp>
    </p:spTree>
    <p:extLst>
      <p:ext uri="{BB962C8B-B14F-4D97-AF65-F5344CB8AC3E}">
        <p14:creationId xmlns:p14="http://schemas.microsoft.com/office/powerpoint/2010/main" val="1222343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26</a:t>
            </a:fld>
            <a:endParaRPr lang="en-US" altLang="zh-CN"/>
          </a:p>
        </p:txBody>
      </p:sp>
    </p:spTree>
    <p:extLst>
      <p:ext uri="{BB962C8B-B14F-4D97-AF65-F5344CB8AC3E}">
        <p14:creationId xmlns:p14="http://schemas.microsoft.com/office/powerpoint/2010/main" val="450073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(20min)</a:t>
            </a:r>
            <a:endParaRPr lang="en-US" dirty="0"/>
          </a:p>
        </p:txBody>
      </p:sp>
      <p:sp>
        <p:nvSpPr>
          <p:cNvPr id="4" name="Slide Number Placeholder 3"/>
          <p:cNvSpPr>
            <a:spLocks noGrp="1"/>
          </p:cNvSpPr>
          <p:nvPr>
            <p:ph type="sldNum" sz="quarter" idx="10"/>
          </p:nvPr>
        </p:nvSpPr>
        <p:spPr/>
        <p:txBody>
          <a:bodyPr/>
          <a:lstStyle/>
          <a:p>
            <a:pPr>
              <a:defRPr/>
            </a:pPr>
            <a:fld id="{1DA76082-B745-461A-B914-896F5D3685DE}" type="slidenum">
              <a:rPr lang="en-US" altLang="zh-CN" smtClean="0"/>
              <a:pPr>
                <a:defRPr/>
              </a:pPr>
              <a:t>28</a:t>
            </a:fld>
            <a:endParaRPr lang="en-US" altLang="zh-CN"/>
          </a:p>
        </p:txBody>
      </p:sp>
    </p:spTree>
    <p:extLst>
      <p:ext uri="{BB962C8B-B14F-4D97-AF65-F5344CB8AC3E}">
        <p14:creationId xmlns:p14="http://schemas.microsoft.com/office/powerpoint/2010/main" val="1599719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(20min)</a:t>
            </a:r>
            <a:endParaRPr lang="en-US" dirty="0"/>
          </a:p>
        </p:txBody>
      </p:sp>
      <p:sp>
        <p:nvSpPr>
          <p:cNvPr id="4" name="Slide Number Placeholder 3"/>
          <p:cNvSpPr>
            <a:spLocks noGrp="1"/>
          </p:cNvSpPr>
          <p:nvPr>
            <p:ph type="sldNum" sz="quarter" idx="10"/>
          </p:nvPr>
        </p:nvSpPr>
        <p:spPr/>
        <p:txBody>
          <a:bodyPr/>
          <a:lstStyle/>
          <a:p>
            <a:pPr>
              <a:defRPr/>
            </a:pPr>
            <a:fld id="{1DA76082-B745-461A-B914-896F5D3685DE}" type="slidenum">
              <a:rPr lang="en-US" altLang="zh-CN" smtClean="0"/>
              <a:pPr>
                <a:defRPr/>
              </a:pPr>
              <a:t>29</a:t>
            </a:fld>
            <a:endParaRPr lang="en-US" altLang="zh-CN"/>
          </a:p>
        </p:txBody>
      </p:sp>
    </p:spTree>
    <p:extLst>
      <p:ext uri="{BB962C8B-B14F-4D97-AF65-F5344CB8AC3E}">
        <p14:creationId xmlns:p14="http://schemas.microsoft.com/office/powerpoint/2010/main" val="46062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30</a:t>
            </a:fld>
            <a:endParaRPr lang="en-US" altLang="zh-CN"/>
          </a:p>
        </p:txBody>
      </p:sp>
    </p:spTree>
    <p:extLst>
      <p:ext uri="{BB962C8B-B14F-4D97-AF65-F5344CB8AC3E}">
        <p14:creationId xmlns:p14="http://schemas.microsoft.com/office/powerpoint/2010/main" val="1654144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31</a:t>
            </a:fld>
            <a:endParaRPr lang="en-US" altLang="zh-CN"/>
          </a:p>
        </p:txBody>
      </p:sp>
    </p:spTree>
    <p:extLst>
      <p:ext uri="{BB962C8B-B14F-4D97-AF65-F5344CB8AC3E}">
        <p14:creationId xmlns:p14="http://schemas.microsoft.com/office/powerpoint/2010/main" val="5695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a:solidFill>
                  <a:schemeClr val="tx1"/>
                </a:solidFill>
                <a:latin typeface="Arial" pitchFamily="34" charset="0"/>
                <a:ea typeface="宋体" pitchFamily="2" charset="-122"/>
              </a:defRPr>
            </a:lvl1pPr>
            <a:lvl2pPr marL="685817" indent="-263776" defTabSz="914423" eaLnBrk="0" hangingPunct="0">
              <a:defRPr>
                <a:solidFill>
                  <a:schemeClr val="tx1"/>
                </a:solidFill>
                <a:latin typeface="Arial" pitchFamily="34" charset="0"/>
                <a:ea typeface="宋体" pitchFamily="2" charset="-122"/>
              </a:defRPr>
            </a:lvl2pPr>
            <a:lvl3pPr marL="1055103" indent="-211021" defTabSz="914423" eaLnBrk="0" hangingPunct="0">
              <a:defRPr>
                <a:solidFill>
                  <a:schemeClr val="tx1"/>
                </a:solidFill>
                <a:latin typeface="Arial" pitchFamily="34" charset="0"/>
                <a:ea typeface="宋体" pitchFamily="2" charset="-122"/>
              </a:defRPr>
            </a:lvl3pPr>
            <a:lvl4pPr marL="1477145" indent="-211021" defTabSz="914423" eaLnBrk="0" hangingPunct="0">
              <a:defRPr>
                <a:solidFill>
                  <a:schemeClr val="tx1"/>
                </a:solidFill>
                <a:latin typeface="Arial" pitchFamily="34" charset="0"/>
                <a:ea typeface="宋体" pitchFamily="2" charset="-122"/>
              </a:defRPr>
            </a:lvl4pPr>
            <a:lvl5pPr marL="1899186" indent="-211021" defTabSz="914423" eaLnBrk="0" hangingPunct="0">
              <a:defRPr>
                <a:solidFill>
                  <a:schemeClr val="tx1"/>
                </a:solidFill>
                <a:latin typeface="Arial" pitchFamily="34" charset="0"/>
                <a:ea typeface="宋体" pitchFamily="2" charset="-122"/>
              </a:defRPr>
            </a:lvl5pPr>
            <a:lvl6pPr marL="2321227" indent="-211021" algn="ctr" defTabSz="914423" eaLnBrk="0" fontAlgn="base" hangingPunct="0">
              <a:spcBef>
                <a:spcPct val="0"/>
              </a:spcBef>
              <a:spcAft>
                <a:spcPct val="0"/>
              </a:spcAft>
              <a:defRPr>
                <a:solidFill>
                  <a:schemeClr val="tx1"/>
                </a:solidFill>
                <a:latin typeface="Arial" pitchFamily="34" charset="0"/>
                <a:ea typeface="宋体" pitchFamily="2" charset="-122"/>
              </a:defRPr>
            </a:lvl6pPr>
            <a:lvl7pPr marL="2743269" indent="-211021" algn="ctr" defTabSz="914423" eaLnBrk="0" fontAlgn="base" hangingPunct="0">
              <a:spcBef>
                <a:spcPct val="0"/>
              </a:spcBef>
              <a:spcAft>
                <a:spcPct val="0"/>
              </a:spcAft>
              <a:defRPr>
                <a:solidFill>
                  <a:schemeClr val="tx1"/>
                </a:solidFill>
                <a:latin typeface="Arial" pitchFamily="34" charset="0"/>
                <a:ea typeface="宋体" pitchFamily="2" charset="-122"/>
              </a:defRPr>
            </a:lvl7pPr>
            <a:lvl8pPr marL="3165310" indent="-211021" algn="ctr" defTabSz="914423" eaLnBrk="0" fontAlgn="base" hangingPunct="0">
              <a:spcBef>
                <a:spcPct val="0"/>
              </a:spcBef>
              <a:spcAft>
                <a:spcPct val="0"/>
              </a:spcAft>
              <a:defRPr>
                <a:solidFill>
                  <a:schemeClr val="tx1"/>
                </a:solidFill>
                <a:latin typeface="Arial" pitchFamily="34" charset="0"/>
                <a:ea typeface="宋体" pitchFamily="2" charset="-122"/>
              </a:defRPr>
            </a:lvl8pPr>
            <a:lvl9pPr marL="3587351" indent="-211021" algn="ctr" defTabSz="914423"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5D053755-F169-499E-BE6A-2A38E7809919}" type="slidenum">
              <a:rPr lang="en-US" altLang="zh-CN" smtClean="0"/>
              <a:pPr eaLnBrk="1" hangingPunct="1"/>
              <a:t>4</a:t>
            </a:fld>
            <a:endParaRPr lang="en-US" altLang="zh-CN" smtClean="0"/>
          </a:p>
        </p:txBody>
      </p:sp>
      <p:sp>
        <p:nvSpPr>
          <p:cNvPr id="43011" name="Rectangle 2"/>
          <p:cNvSpPr>
            <a:spLocks noGrp="1" noRot="1" noChangeAspect="1" noChangeArrowheads="1" noTextEdit="1"/>
          </p:cNvSpPr>
          <p:nvPr>
            <p:ph type="sldImg"/>
          </p:nvPr>
        </p:nvSpPr>
        <p:spPr>
          <a:xfrm>
            <a:off x="711200" y="744538"/>
            <a:ext cx="5375275" cy="3722687"/>
          </a:xfrm>
          <a:ln/>
        </p:spPr>
      </p:sp>
      <p:sp>
        <p:nvSpPr>
          <p:cNvPr id="43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smtClean="0">
                <a:solidFill>
                  <a:srgbClr val="FF0000"/>
                </a:solidFill>
                <a:latin typeface="Arial"/>
                <a:ea typeface="微软雅黑" pitchFamily="34" charset="-122"/>
                <a:cs typeface="Arial"/>
              </a:rPr>
              <a:t>Big Data is fundamentally changing our world.</a:t>
            </a:r>
          </a:p>
          <a:p>
            <a:pPr eaLnBrk="1" hangingPunct="1"/>
            <a:endParaRPr lang="zh-CN" altLang="zh-CN" dirty="0" smtClean="0">
              <a:latin typeface="Arial" pitchFamily="34" charset="0"/>
            </a:endParaRPr>
          </a:p>
        </p:txBody>
      </p:sp>
    </p:spTree>
    <p:extLst>
      <p:ext uri="{BB962C8B-B14F-4D97-AF65-F5344CB8AC3E}">
        <p14:creationId xmlns:p14="http://schemas.microsoft.com/office/powerpoint/2010/main" val="1871906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32</a:t>
            </a:fld>
            <a:endParaRPr lang="en-US" altLang="zh-CN"/>
          </a:p>
        </p:txBody>
      </p:sp>
    </p:spTree>
    <p:extLst>
      <p:ext uri="{BB962C8B-B14F-4D97-AF65-F5344CB8AC3E}">
        <p14:creationId xmlns:p14="http://schemas.microsoft.com/office/powerpoint/2010/main" val="97575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33</a:t>
            </a:fld>
            <a:endParaRPr lang="en-US" altLang="zh-CN"/>
          </a:p>
        </p:txBody>
      </p:sp>
    </p:spTree>
    <p:extLst>
      <p:ext uri="{BB962C8B-B14F-4D97-AF65-F5344CB8AC3E}">
        <p14:creationId xmlns:p14="http://schemas.microsoft.com/office/powerpoint/2010/main" val="1107016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9463" y="766763"/>
            <a:ext cx="5541962"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F948F1-8B88-4017-9E8B-8158F378F2EC}" type="slidenum">
              <a:rPr lang="zh-CN" altLang="en-US" smtClean="0"/>
              <a:t>34</a:t>
            </a:fld>
            <a:endParaRPr lang="zh-CN" altLang="en-US"/>
          </a:p>
        </p:txBody>
      </p:sp>
    </p:spTree>
    <p:extLst>
      <p:ext uri="{BB962C8B-B14F-4D97-AF65-F5344CB8AC3E}">
        <p14:creationId xmlns:p14="http://schemas.microsoft.com/office/powerpoint/2010/main" val="1977025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9463" y="766763"/>
            <a:ext cx="5541962"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F948F1-8B88-4017-9E8B-8158F378F2EC}" type="slidenum">
              <a:rPr lang="zh-CN" altLang="en-US" smtClean="0"/>
              <a:t>35</a:t>
            </a:fld>
            <a:endParaRPr lang="zh-CN" altLang="en-US"/>
          </a:p>
        </p:txBody>
      </p:sp>
    </p:spTree>
    <p:extLst>
      <p:ext uri="{BB962C8B-B14F-4D97-AF65-F5344CB8AC3E}">
        <p14:creationId xmlns:p14="http://schemas.microsoft.com/office/powerpoint/2010/main" val="1852142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7275" y="1279525"/>
            <a:ext cx="4984750" cy="34528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F948F1-8B88-4017-9E8B-8158F378F2EC}" type="slidenum">
              <a:rPr lang="zh-CN" altLang="en-US" smtClean="0"/>
              <a:t>36</a:t>
            </a:fld>
            <a:endParaRPr lang="zh-CN" altLang="en-US"/>
          </a:p>
        </p:txBody>
      </p:sp>
    </p:spTree>
    <p:extLst>
      <p:ext uri="{BB962C8B-B14F-4D97-AF65-F5344CB8AC3E}">
        <p14:creationId xmlns:p14="http://schemas.microsoft.com/office/powerpoint/2010/main" val="1455147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57275" y="1279525"/>
            <a:ext cx="4984750" cy="34528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F948F1-8B88-4017-9E8B-8158F378F2EC}" type="slidenum">
              <a:rPr lang="zh-CN" altLang="en-US" smtClean="0"/>
              <a:t>37</a:t>
            </a:fld>
            <a:endParaRPr lang="zh-CN" altLang="en-US"/>
          </a:p>
        </p:txBody>
      </p:sp>
    </p:spTree>
    <p:extLst>
      <p:ext uri="{BB962C8B-B14F-4D97-AF65-F5344CB8AC3E}">
        <p14:creationId xmlns:p14="http://schemas.microsoft.com/office/powerpoint/2010/main" val="1960233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38</a:t>
            </a:fld>
            <a:endParaRPr lang="en-US" altLang="zh-CN"/>
          </a:p>
        </p:txBody>
      </p:sp>
    </p:spTree>
    <p:extLst>
      <p:ext uri="{BB962C8B-B14F-4D97-AF65-F5344CB8AC3E}">
        <p14:creationId xmlns:p14="http://schemas.microsoft.com/office/powerpoint/2010/main" val="2101380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39</a:t>
            </a:fld>
            <a:endParaRPr lang="en-US" altLang="zh-CN"/>
          </a:p>
        </p:txBody>
      </p:sp>
    </p:spTree>
    <p:extLst>
      <p:ext uri="{BB962C8B-B14F-4D97-AF65-F5344CB8AC3E}">
        <p14:creationId xmlns:p14="http://schemas.microsoft.com/office/powerpoint/2010/main" val="1745921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r>
              <a:rPr lang="zh-TW" altLang="en-US" dirty="0" smtClean="0"/>
              <a:t> 成功的团队是通过不同性格的人结合在一起的方式组成的，另外，成功的团队中</a:t>
            </a:r>
            <a:r>
              <a:rPr lang="en-US" altLang="zh-TW" dirty="0" smtClean="0"/>
              <a:t>...</a:t>
            </a:r>
          </a:p>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41</a:t>
            </a:fld>
            <a:endParaRPr lang="en-US" altLang="zh-CN"/>
          </a:p>
        </p:txBody>
      </p:sp>
    </p:spTree>
    <p:extLst>
      <p:ext uri="{BB962C8B-B14F-4D97-AF65-F5344CB8AC3E}">
        <p14:creationId xmlns:p14="http://schemas.microsoft.com/office/powerpoint/2010/main" val="808571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49</a:t>
            </a:fld>
            <a:endParaRPr lang="en-US" altLang="zh-CN"/>
          </a:p>
        </p:txBody>
      </p:sp>
    </p:spTree>
    <p:extLst>
      <p:ext uri="{BB962C8B-B14F-4D97-AF65-F5344CB8AC3E}">
        <p14:creationId xmlns:p14="http://schemas.microsoft.com/office/powerpoint/2010/main" val="275774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712788" y="744538"/>
            <a:ext cx="5375275" cy="3722687"/>
          </a:xfrm>
          <a:ln/>
        </p:spPr>
      </p:sp>
      <p:sp>
        <p:nvSpPr>
          <p:cNvPr id="53251" name="备注占位符 2"/>
          <p:cNvSpPr>
            <a:spLocks noGrp="1"/>
          </p:cNvSpPr>
          <p:nvPr>
            <p:ph type="body" idx="1"/>
          </p:nvPr>
        </p:nvSpPr>
        <p:spPr>
          <a:noFill/>
          <a:ln/>
        </p:spPr>
        <p:txBody>
          <a:bodyPr/>
          <a:lstStyle/>
          <a:p>
            <a:endParaRPr lang="zh-CN" altLang="en-US" dirty="0" smtClean="0"/>
          </a:p>
        </p:txBody>
      </p:sp>
      <p:sp>
        <p:nvSpPr>
          <p:cNvPr id="53252" name="灯片编号占位符 3"/>
          <p:cNvSpPr>
            <a:spLocks noGrp="1"/>
          </p:cNvSpPr>
          <p:nvPr>
            <p:ph type="sldNum" sz="quarter" idx="5"/>
          </p:nvPr>
        </p:nvSpPr>
        <p:spPr>
          <a:noFill/>
        </p:spPr>
        <p:txBody>
          <a:bodyPr/>
          <a:lstStyle/>
          <a:p>
            <a:fld id="{0678403E-EE21-431A-8A13-C3AD46AC0407}" type="slidenum">
              <a:rPr lang="en-US" altLang="zh-CN" smtClean="0"/>
              <a:pPr/>
              <a:t>5</a:t>
            </a:fld>
            <a:endParaRPr lang="en-US" altLang="zh-CN" smtClean="0"/>
          </a:p>
        </p:txBody>
      </p:sp>
    </p:spTree>
    <p:extLst>
      <p:ext uri="{BB962C8B-B14F-4D97-AF65-F5344CB8AC3E}">
        <p14:creationId xmlns:p14="http://schemas.microsoft.com/office/powerpoint/2010/main" val="1622384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(20min)</a:t>
            </a:r>
            <a:endParaRPr lang="en-US" dirty="0"/>
          </a:p>
        </p:txBody>
      </p:sp>
      <p:sp>
        <p:nvSpPr>
          <p:cNvPr id="4" name="Slide Number Placeholder 3"/>
          <p:cNvSpPr>
            <a:spLocks noGrp="1"/>
          </p:cNvSpPr>
          <p:nvPr>
            <p:ph type="sldNum" sz="quarter" idx="10"/>
          </p:nvPr>
        </p:nvSpPr>
        <p:spPr/>
        <p:txBody>
          <a:bodyPr/>
          <a:lstStyle/>
          <a:p>
            <a:pPr>
              <a:defRPr/>
            </a:pPr>
            <a:fld id="{1DA76082-B745-461A-B914-896F5D3685DE}" type="slidenum">
              <a:rPr lang="en-US" altLang="zh-CN" smtClean="0"/>
              <a:pPr>
                <a:defRPr/>
              </a:pPr>
              <a:t>50</a:t>
            </a:fld>
            <a:endParaRPr lang="en-US" altLang="zh-CN"/>
          </a:p>
        </p:txBody>
      </p:sp>
    </p:spTree>
    <p:extLst>
      <p:ext uri="{BB962C8B-B14F-4D97-AF65-F5344CB8AC3E}">
        <p14:creationId xmlns:p14="http://schemas.microsoft.com/office/powerpoint/2010/main" val="1706515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E79F43-6908-4B1A-A9AD-43D028E4EDC1}" type="slidenum">
              <a:rPr lang="en-US" altLang="zh-CN" smtClean="0"/>
              <a:pPr>
                <a:defRPr/>
              </a:pPr>
              <a:t>52</a:t>
            </a:fld>
            <a:endParaRPr lang="en-US" altLang="zh-CN"/>
          </a:p>
        </p:txBody>
      </p:sp>
    </p:spTree>
    <p:extLst>
      <p:ext uri="{BB962C8B-B14F-4D97-AF65-F5344CB8AC3E}">
        <p14:creationId xmlns:p14="http://schemas.microsoft.com/office/powerpoint/2010/main" val="1279512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4826" y="743809"/>
            <a:ext cx="5308024" cy="3723662"/>
          </a:xfrm>
        </p:spPr>
      </p:sp>
      <p:sp>
        <p:nvSpPr>
          <p:cNvPr id="3" name="备注占位符 2"/>
          <p:cNvSpPr>
            <a:spLocks noGrp="1"/>
          </p:cNvSpPr>
          <p:nvPr>
            <p:ph type="body" idx="1"/>
          </p:nvPr>
        </p:nvSpPr>
        <p:spPr/>
        <p:txBody>
          <a:bodyPr>
            <a:normAutofit/>
          </a:bodyPr>
          <a:lstStyle/>
          <a:p>
            <a:r>
              <a:rPr lang="en-US" altLang="zh-CN" dirty="0" smtClean="0"/>
              <a:t>Next</a:t>
            </a:r>
            <a:r>
              <a:rPr lang="en-US" altLang="zh-CN" baseline="0" dirty="0" smtClean="0"/>
              <a:t> I will introduce our approach. First, we need to give a formal definition of this problem. The input is a set of nodes, edges, attributes and emotions on the time flow. Here V is the set of nodes, or the users, E is the set of edges-the relations between the users, X is the set of attributes and Y is the set of emotions. The task is given the nodes, edges, attributes of the current time and all data of the previous time, predict users emotions</a:t>
            </a:r>
            <a:endParaRPr lang="zh-CN" altLang="en-US" dirty="0"/>
          </a:p>
        </p:txBody>
      </p:sp>
      <p:sp>
        <p:nvSpPr>
          <p:cNvPr id="4" name="灯片编号占位符 3"/>
          <p:cNvSpPr>
            <a:spLocks noGrp="1"/>
          </p:cNvSpPr>
          <p:nvPr>
            <p:ph type="sldNum" sz="quarter" idx="10"/>
          </p:nvPr>
        </p:nvSpPr>
        <p:spPr/>
        <p:txBody>
          <a:bodyPr/>
          <a:lstStyle/>
          <a:p>
            <a:fld id="{07BBAF8C-E6A2-476D-BD37-41513DAC50B5}" type="slidenum">
              <a:rPr lang="zh-CN" altLang="en-US" smtClean="0"/>
              <a:pPr/>
              <a:t>55</a:t>
            </a:fld>
            <a:endParaRPr lang="zh-CN" altLang="en-US"/>
          </a:p>
        </p:txBody>
      </p:sp>
    </p:spTree>
    <p:extLst>
      <p:ext uri="{BB962C8B-B14F-4D97-AF65-F5344CB8AC3E}">
        <p14:creationId xmlns:p14="http://schemas.microsoft.com/office/powerpoint/2010/main" val="2117920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4826" y="743809"/>
            <a:ext cx="5308024" cy="3723662"/>
          </a:xfrm>
        </p:spPr>
      </p:sp>
      <p:sp>
        <p:nvSpPr>
          <p:cNvPr id="3" name="备注占位符 2"/>
          <p:cNvSpPr>
            <a:spLocks noGrp="1"/>
          </p:cNvSpPr>
          <p:nvPr>
            <p:ph type="body" idx="1"/>
          </p:nvPr>
        </p:nvSpPr>
        <p:spPr/>
        <p:txBody>
          <a:bodyPr>
            <a:normAutofit/>
          </a:bodyPr>
          <a:lstStyle/>
          <a:p>
            <a:r>
              <a:rPr lang="en-US" altLang="zh-CN" dirty="0" smtClean="0"/>
              <a:t>We propose a dynamic</a:t>
            </a:r>
            <a:r>
              <a:rPr lang="en-US" altLang="zh-CN" baseline="0" dirty="0" smtClean="0"/>
              <a:t> continuous factor graph model to leverage the three aspects. The first factor function f is attribute factor function. It’s a binary function. If at time t, the attribute is x and the emotion is y, then f(x, y) is 1, otherwise it’s 0.</a:t>
            </a:r>
          </a:p>
          <a:p>
            <a:endParaRPr lang="en-US" altLang="zh-CN" baseline="0" dirty="0" smtClean="0"/>
          </a:p>
          <a:p>
            <a:r>
              <a:rPr lang="en-US" altLang="zh-CN" baseline="0" dirty="0" smtClean="0"/>
              <a:t>The second one g is social correlation factor function. To measure the </a:t>
            </a:r>
            <a:r>
              <a:rPr lang="en-US" altLang="zh-CN" dirty="0">
                <a:latin typeface="+mn-lt"/>
                <a:ea typeface="+mn-ea"/>
              </a:rPr>
              <a:t>user-independent time-decay factor, w</a:t>
            </a:r>
            <a:r>
              <a:rPr lang="en-US" altLang="zh-CN" baseline="0" dirty="0" smtClean="0"/>
              <a:t>e use an exponential function: t minus t’ on e</a:t>
            </a:r>
            <a:r>
              <a:rPr lang="en-US" altLang="zh-CN" dirty="0">
                <a:latin typeface="+mn-lt"/>
                <a:ea typeface="+mn-ea"/>
              </a:rPr>
              <a:t>, and the parameter can be absorbed together as beta. The final function is as shown on the slides. Similarly, we have the temporal factor function h. It’s format is like this</a:t>
            </a:r>
          </a:p>
          <a:p>
            <a:endParaRPr lang="en-US" altLang="zh-CN" dirty="0">
              <a:latin typeface="+mn-lt"/>
              <a:ea typeface="+mn-ea"/>
            </a:endParaRPr>
          </a:p>
          <a:p>
            <a:r>
              <a:rPr lang="en-US" altLang="zh-CN" dirty="0">
                <a:latin typeface="+mn-lt"/>
                <a:ea typeface="+mn-ea"/>
              </a:rPr>
              <a:t>One of the challenges of the work is that time is continuous rather discrete time slice</a:t>
            </a:r>
            <a:endParaRPr lang="en-US" altLang="zh-CN" dirty="0" smtClean="0"/>
          </a:p>
        </p:txBody>
      </p:sp>
      <p:sp>
        <p:nvSpPr>
          <p:cNvPr id="4" name="灯片编号占位符 3"/>
          <p:cNvSpPr>
            <a:spLocks noGrp="1"/>
          </p:cNvSpPr>
          <p:nvPr>
            <p:ph type="sldNum" sz="quarter" idx="10"/>
          </p:nvPr>
        </p:nvSpPr>
        <p:spPr/>
        <p:txBody>
          <a:bodyPr/>
          <a:lstStyle/>
          <a:p>
            <a:fld id="{07BBAF8C-E6A2-476D-BD37-41513DAC50B5}" type="slidenum">
              <a:rPr lang="zh-CN" altLang="en-US" smtClean="0"/>
              <a:pPr/>
              <a:t>56</a:t>
            </a:fld>
            <a:endParaRPr lang="zh-CN" altLang="en-US"/>
          </a:p>
        </p:txBody>
      </p:sp>
    </p:spTree>
    <p:extLst>
      <p:ext uri="{BB962C8B-B14F-4D97-AF65-F5344CB8AC3E}">
        <p14:creationId xmlns:p14="http://schemas.microsoft.com/office/powerpoint/2010/main" val="956126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5275" cy="3722687"/>
          </a:xfrm>
        </p:spPr>
      </p:sp>
      <p:sp>
        <p:nvSpPr>
          <p:cNvPr id="3" name="备注占位符 2"/>
          <p:cNvSpPr>
            <a:spLocks noGrp="1"/>
          </p:cNvSpPr>
          <p:nvPr>
            <p:ph type="body" idx="1"/>
          </p:nvPr>
        </p:nvSpPr>
        <p:spPr/>
        <p:txBody>
          <a:bodyPr>
            <a:normAutofit/>
          </a:bodyPr>
          <a:lstStyle/>
          <a:p>
            <a:r>
              <a:rPr lang="en-US" altLang="zh-CN" dirty="0" smtClean="0"/>
              <a:t>After we define all the factor functions, we have to learn the parameters.</a:t>
            </a:r>
            <a:r>
              <a:rPr lang="en-US" altLang="zh-CN" baseline="0" dirty="0" smtClean="0"/>
              <a:t> The learning task is to maximize the likelihood which is computed as shown. Z is the normalization and we have to learn parameters alpha, beta and lambda. The goal is to maximize this log-likelihood objective function. </a:t>
            </a:r>
            <a:r>
              <a:rPr lang="en-US" altLang="zh-CN" dirty="0">
                <a:latin typeface="+mn-lt"/>
                <a:ea typeface="+mn-ea"/>
              </a:rPr>
              <a:t>The intrinsic difficulty of such learning task is to calculate the normalization factor Z. Some methods are Junction Tree and Belief Propagation.</a:t>
            </a:r>
          </a:p>
          <a:p>
            <a:endParaRPr lang="en-US" altLang="zh-CN" dirty="0">
              <a:latin typeface="+mn-lt"/>
              <a:ea typeface="+mn-ea"/>
            </a:endParaRPr>
          </a:p>
          <a:p>
            <a:r>
              <a:rPr lang="en-US" altLang="zh-CN" dirty="0">
                <a:latin typeface="+mn-lt"/>
                <a:ea typeface="+mn-ea"/>
              </a:rPr>
              <a:t>We use a sampling based Metropolis-Hastings (MH) algorithm which is a kind of Markov-chain Monte Carlo algorithm. The advantage of the MH algorithm is that it can derive a global gradient update for each parameter and it doesn’t need an expensive cost to compute Z</a:t>
            </a:r>
            <a:endParaRPr lang="zh-CN" altLang="en-US" dirty="0"/>
          </a:p>
        </p:txBody>
      </p:sp>
      <p:sp>
        <p:nvSpPr>
          <p:cNvPr id="4" name="灯片编号占位符 3"/>
          <p:cNvSpPr>
            <a:spLocks noGrp="1"/>
          </p:cNvSpPr>
          <p:nvPr>
            <p:ph type="sldNum" sz="quarter" idx="10"/>
          </p:nvPr>
        </p:nvSpPr>
        <p:spPr/>
        <p:txBody>
          <a:bodyPr/>
          <a:lstStyle/>
          <a:p>
            <a:fld id="{07BBAF8C-E6A2-476D-BD37-41513DAC50B5}" type="slidenum">
              <a:rPr lang="zh-CN" altLang="en-US" smtClean="0"/>
              <a:pPr/>
              <a:t>57</a:t>
            </a:fld>
            <a:endParaRPr lang="zh-CN" altLang="en-US"/>
          </a:p>
        </p:txBody>
      </p:sp>
    </p:spTree>
    <p:extLst>
      <p:ext uri="{BB962C8B-B14F-4D97-AF65-F5344CB8AC3E}">
        <p14:creationId xmlns:p14="http://schemas.microsoft.com/office/powerpoint/2010/main" val="1711128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latin typeface="Arial" charset="0"/>
                <a:ea typeface="宋体" pitchFamily="2" charset="-122"/>
                <a:cs typeface="+mn-cs"/>
              </a:rPr>
              <a:t>We use a sampling based Metropolis-Hastings (MH) algorithm which is a kind of Markov-chain Monte Carlo algorithm. The advantage of the MH algorithm is that it can derive a global gradient update for each parameter and it doesn’t need an expensive cost to compute Z</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pPr>
              <a:defRPr/>
            </a:pPr>
            <a:fld id="{1DA76082-B745-461A-B914-896F5D3685DE}" type="slidenum">
              <a:rPr lang="en-US" altLang="zh-CN" smtClean="0"/>
              <a:pPr>
                <a:defRPr/>
              </a:pPr>
              <a:t>58</a:t>
            </a:fld>
            <a:endParaRPr lang="en-US" altLang="zh-CN"/>
          </a:p>
        </p:txBody>
      </p:sp>
    </p:spTree>
    <p:extLst>
      <p:ext uri="{BB962C8B-B14F-4D97-AF65-F5344CB8AC3E}">
        <p14:creationId xmlns:p14="http://schemas.microsoft.com/office/powerpoint/2010/main" val="1466229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4826" y="743809"/>
            <a:ext cx="5308024" cy="3723662"/>
          </a:xfrm>
        </p:spPr>
      </p:sp>
      <p:sp>
        <p:nvSpPr>
          <p:cNvPr id="3" name="备注占位符 2"/>
          <p:cNvSpPr>
            <a:spLocks noGrp="1"/>
          </p:cNvSpPr>
          <p:nvPr>
            <p:ph type="body" idx="1"/>
          </p:nvPr>
        </p:nvSpPr>
        <p:spPr/>
        <p:txBody>
          <a:bodyPr>
            <a:normAutofit/>
          </a:bodyPr>
          <a:lstStyle/>
          <a:p>
            <a:r>
              <a:rPr lang="en-US" altLang="zh-CN" dirty="0" smtClean="0"/>
              <a:t>Finally,</a:t>
            </a:r>
            <a:r>
              <a:rPr lang="en-US" altLang="zh-CN" baseline="0" dirty="0" smtClean="0"/>
              <a:t> I will introduce the experiments. This is the data sets we used in the experiment, and the actions is the same as previously introduced. The baseline methods we use includes SVM, which uses the personal features combined with his </a:t>
            </a:r>
            <a:r>
              <a:rPr lang="en-US" altLang="zh-CN" baseline="0" dirty="0" err="1" smtClean="0"/>
              <a:t>neighbours</a:t>
            </a:r>
            <a:r>
              <a:rPr lang="en-US" altLang="zh-CN" baseline="0" dirty="0" smtClean="0"/>
              <a:t>, while </a:t>
            </a:r>
            <a:r>
              <a:rPr lang="en-US" altLang="zh-CN" baseline="0" dirty="0" err="1" smtClean="0"/>
              <a:t>wvRN</a:t>
            </a:r>
            <a:r>
              <a:rPr lang="en-US" altLang="zh-CN" baseline="0" dirty="0" smtClean="0"/>
              <a:t> is an algorithm proposed in 2003, which makes user of the graph information. The evaluation measure includes precision, recall and F1-measure.</a:t>
            </a:r>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59</a:t>
            </a:fld>
            <a:endParaRPr lang="en-US" altLang="zh-CN"/>
          </a:p>
        </p:txBody>
      </p:sp>
    </p:spTree>
    <p:extLst>
      <p:ext uri="{BB962C8B-B14F-4D97-AF65-F5344CB8AC3E}">
        <p14:creationId xmlns:p14="http://schemas.microsoft.com/office/powerpoint/2010/main" val="465762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4826" y="743809"/>
            <a:ext cx="5308024" cy="3723662"/>
          </a:xfrm>
        </p:spPr>
      </p:sp>
      <p:sp>
        <p:nvSpPr>
          <p:cNvPr id="3" name="备注占位符 2"/>
          <p:cNvSpPr>
            <a:spLocks noGrp="1"/>
          </p:cNvSpPr>
          <p:nvPr>
            <p:ph type="body" idx="1"/>
          </p:nvPr>
        </p:nvSpPr>
        <p:spPr/>
        <p:txBody>
          <a:bodyPr>
            <a:normAutofit/>
          </a:bodyPr>
          <a:lstStyle/>
          <a:p>
            <a:pPr defTabSz="914332" eaLnBrk="1" fontAlgn="auto" hangingPunct="1">
              <a:spcBef>
                <a:spcPts val="0"/>
              </a:spcBef>
              <a:spcAft>
                <a:spcPts val="0"/>
              </a:spcAft>
              <a:defRPr/>
            </a:pPr>
            <a:r>
              <a:rPr lang="en-US" altLang="zh-CN" dirty="0"/>
              <a:t>This is the performance of different classifiers in different datasets. We classify the emotions into three types: positive, negative and neutral and build classifiers respectively. We can see our algorithm shows better and robust performance. </a:t>
            </a:r>
            <a:endParaRPr lang="zh-CN" altLang="en-US" dirty="0"/>
          </a:p>
        </p:txBody>
      </p:sp>
      <p:sp>
        <p:nvSpPr>
          <p:cNvPr id="4" name="灯片编号占位符 3"/>
          <p:cNvSpPr>
            <a:spLocks noGrp="1"/>
          </p:cNvSpPr>
          <p:nvPr>
            <p:ph type="sldNum" sz="quarter" idx="10"/>
          </p:nvPr>
        </p:nvSpPr>
        <p:spPr/>
        <p:txBody>
          <a:bodyPr/>
          <a:lstStyle/>
          <a:p>
            <a:fld id="{07BBAF8C-E6A2-476D-BD37-41513DAC50B5}" type="slidenum">
              <a:rPr lang="zh-CN" altLang="en-US" smtClean="0"/>
              <a:pPr/>
              <a:t>60</a:t>
            </a:fld>
            <a:endParaRPr lang="zh-CN" altLang="en-US"/>
          </a:p>
        </p:txBody>
      </p:sp>
    </p:spTree>
    <p:extLst>
      <p:ext uri="{BB962C8B-B14F-4D97-AF65-F5344CB8AC3E}">
        <p14:creationId xmlns:p14="http://schemas.microsoft.com/office/powerpoint/2010/main" val="882854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Significant</a:t>
            </a:r>
            <a:r>
              <a:rPr lang="zh-CN" altLang="en-US" dirty="0" smtClean="0"/>
              <a:t> </a:t>
            </a:r>
            <a:r>
              <a:rPr lang="en-US" dirty="0" smtClean="0"/>
              <a:t>visual</a:t>
            </a:r>
            <a:r>
              <a:rPr lang="zh-CN" altLang="en-US" dirty="0" smtClean="0"/>
              <a:t> </a:t>
            </a:r>
            <a:r>
              <a:rPr lang="en-US" altLang="zh-CN" dirty="0" smtClean="0"/>
              <a:t>features</a:t>
            </a:r>
            <a:r>
              <a:rPr lang="zh-CN" altLang="en-US" dirty="0" smtClean="0"/>
              <a:t> </a:t>
            </a:r>
            <a:endParaRPr lang="en-US" dirty="0"/>
          </a:p>
        </p:txBody>
      </p:sp>
      <p:sp>
        <p:nvSpPr>
          <p:cNvPr id="4" name="Slide Number Placeholder 3"/>
          <p:cNvSpPr>
            <a:spLocks noGrp="1"/>
          </p:cNvSpPr>
          <p:nvPr>
            <p:ph type="sldNum" sz="quarter" idx="10"/>
          </p:nvPr>
        </p:nvSpPr>
        <p:spPr/>
        <p:txBody>
          <a:bodyPr/>
          <a:lstStyle/>
          <a:p>
            <a:pPr>
              <a:defRPr/>
            </a:pPr>
            <a:fld id="{1DA76082-B745-461A-B914-896F5D3685DE}" type="slidenum">
              <a:rPr lang="en-US" altLang="zh-CN" smtClean="0"/>
              <a:pPr>
                <a:defRPr/>
              </a:pPr>
              <a:t>71</a:t>
            </a:fld>
            <a:endParaRPr lang="en-US" altLang="zh-CN"/>
          </a:p>
        </p:txBody>
      </p:sp>
    </p:spTree>
    <p:extLst>
      <p:ext uri="{BB962C8B-B14F-4D97-AF65-F5344CB8AC3E}">
        <p14:creationId xmlns:p14="http://schemas.microsoft.com/office/powerpoint/2010/main" val="314846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(20min)</a:t>
            </a:r>
            <a:endParaRPr lang="en-US" dirty="0"/>
          </a:p>
        </p:txBody>
      </p:sp>
      <p:sp>
        <p:nvSpPr>
          <p:cNvPr id="4" name="Slide Number Placeholder 3"/>
          <p:cNvSpPr>
            <a:spLocks noGrp="1"/>
          </p:cNvSpPr>
          <p:nvPr>
            <p:ph type="sldNum" sz="quarter" idx="10"/>
          </p:nvPr>
        </p:nvSpPr>
        <p:spPr/>
        <p:txBody>
          <a:bodyPr/>
          <a:lstStyle/>
          <a:p>
            <a:pPr>
              <a:defRPr/>
            </a:pPr>
            <a:fld id="{1DA76082-B745-461A-B914-896F5D3685DE}" type="slidenum">
              <a:rPr lang="en-US" altLang="zh-CN" smtClean="0"/>
              <a:pPr>
                <a:defRPr/>
              </a:pPr>
              <a:t>72</a:t>
            </a:fld>
            <a:endParaRPr lang="en-US" altLang="zh-CN"/>
          </a:p>
        </p:txBody>
      </p:sp>
    </p:spTree>
    <p:extLst>
      <p:ext uri="{BB962C8B-B14F-4D97-AF65-F5344CB8AC3E}">
        <p14:creationId xmlns:p14="http://schemas.microsoft.com/office/powerpoint/2010/main" val="214266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6</a:t>
            </a:fld>
            <a:endParaRPr lang="en-US" altLang="zh-CN"/>
          </a:p>
        </p:txBody>
      </p:sp>
    </p:spTree>
    <p:extLst>
      <p:ext uri="{BB962C8B-B14F-4D97-AF65-F5344CB8AC3E}">
        <p14:creationId xmlns:p14="http://schemas.microsoft.com/office/powerpoint/2010/main" val="1503935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317EA-879D-4C18-A7FE-780B87215D61}" type="slidenum">
              <a:rPr lang="zh-CN" altLang="en-US" smtClean="0"/>
              <a:t>73</a:t>
            </a:fld>
            <a:endParaRPr lang="zh-CN" altLang="en-US"/>
          </a:p>
        </p:txBody>
      </p:sp>
    </p:spTree>
    <p:extLst>
      <p:ext uri="{BB962C8B-B14F-4D97-AF65-F5344CB8AC3E}">
        <p14:creationId xmlns:p14="http://schemas.microsoft.com/office/powerpoint/2010/main" val="15021472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317EA-879D-4C18-A7FE-780B87215D61}" type="slidenum">
              <a:rPr lang="zh-CN" altLang="en-US" smtClean="0"/>
              <a:t>74</a:t>
            </a:fld>
            <a:endParaRPr lang="zh-CN" altLang="en-US"/>
          </a:p>
        </p:txBody>
      </p:sp>
    </p:spTree>
    <p:extLst>
      <p:ext uri="{BB962C8B-B14F-4D97-AF65-F5344CB8AC3E}">
        <p14:creationId xmlns:p14="http://schemas.microsoft.com/office/powerpoint/2010/main" val="1228078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317EA-879D-4C18-A7FE-780B87215D61}" type="slidenum">
              <a:rPr lang="zh-CN" altLang="en-US" smtClean="0"/>
              <a:t>75</a:t>
            </a:fld>
            <a:endParaRPr lang="zh-CN" altLang="en-US"/>
          </a:p>
        </p:txBody>
      </p:sp>
    </p:spTree>
    <p:extLst>
      <p:ext uri="{BB962C8B-B14F-4D97-AF65-F5344CB8AC3E}">
        <p14:creationId xmlns:p14="http://schemas.microsoft.com/office/powerpoint/2010/main" val="1722385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317EA-879D-4C18-A7FE-780B87215D61}" type="slidenum">
              <a:rPr lang="zh-CN" altLang="en-US" smtClean="0"/>
              <a:t>76</a:t>
            </a:fld>
            <a:endParaRPr lang="zh-CN" altLang="en-US"/>
          </a:p>
        </p:txBody>
      </p:sp>
    </p:spTree>
    <p:extLst>
      <p:ext uri="{BB962C8B-B14F-4D97-AF65-F5344CB8AC3E}">
        <p14:creationId xmlns:p14="http://schemas.microsoft.com/office/powerpoint/2010/main" val="1439688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9463" y="766763"/>
            <a:ext cx="5541962" cy="3838575"/>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3804948-14D2-43DA-B3DB-CF1972FFF4B7}" type="slidenum">
              <a:rPr lang="en-US" altLang="zh-CN" smtClean="0"/>
              <a:pPr>
                <a:defRPr/>
              </a:pPr>
              <a:t>77</a:t>
            </a:fld>
            <a:endParaRPr lang="en-US" altLang="zh-CN"/>
          </a:p>
        </p:txBody>
      </p:sp>
    </p:spTree>
    <p:extLst>
      <p:ext uri="{BB962C8B-B14F-4D97-AF65-F5344CB8AC3E}">
        <p14:creationId xmlns:p14="http://schemas.microsoft.com/office/powerpoint/2010/main" val="150066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78</a:t>
            </a:fld>
            <a:endParaRPr lang="en-US" altLang="zh-CN"/>
          </a:p>
        </p:txBody>
      </p:sp>
    </p:spTree>
    <p:extLst>
      <p:ext uri="{BB962C8B-B14F-4D97-AF65-F5344CB8AC3E}">
        <p14:creationId xmlns:p14="http://schemas.microsoft.com/office/powerpoint/2010/main" val="6823649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79</a:t>
            </a:fld>
            <a:endParaRPr lang="en-US" altLang="zh-CN"/>
          </a:p>
        </p:txBody>
      </p:sp>
    </p:spTree>
    <p:extLst>
      <p:ext uri="{BB962C8B-B14F-4D97-AF65-F5344CB8AC3E}">
        <p14:creationId xmlns:p14="http://schemas.microsoft.com/office/powerpoint/2010/main" val="383720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(20min)</a:t>
            </a:r>
            <a:endParaRPr lang="en-US" dirty="0"/>
          </a:p>
        </p:txBody>
      </p:sp>
      <p:sp>
        <p:nvSpPr>
          <p:cNvPr id="4" name="Slide Number Placeholder 3"/>
          <p:cNvSpPr>
            <a:spLocks noGrp="1"/>
          </p:cNvSpPr>
          <p:nvPr>
            <p:ph type="sldNum" sz="quarter" idx="10"/>
          </p:nvPr>
        </p:nvSpPr>
        <p:spPr/>
        <p:txBody>
          <a:bodyPr/>
          <a:lstStyle/>
          <a:p>
            <a:pPr>
              <a:defRPr/>
            </a:pPr>
            <a:fld id="{1DA76082-B745-461A-B914-896F5D3685DE}" type="slidenum">
              <a:rPr lang="en-US" altLang="zh-CN" smtClean="0"/>
              <a:pPr>
                <a:defRPr/>
              </a:pPr>
              <a:t>80</a:t>
            </a:fld>
            <a:endParaRPr lang="en-US" altLang="zh-CN"/>
          </a:p>
        </p:txBody>
      </p:sp>
    </p:spTree>
    <p:extLst>
      <p:ext uri="{BB962C8B-B14F-4D97-AF65-F5344CB8AC3E}">
        <p14:creationId xmlns:p14="http://schemas.microsoft.com/office/powerpoint/2010/main" val="977106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81</a:t>
            </a:fld>
            <a:endParaRPr lang="en-US" altLang="zh-CN"/>
          </a:p>
        </p:txBody>
      </p:sp>
    </p:spTree>
    <p:extLst>
      <p:ext uri="{BB962C8B-B14F-4D97-AF65-F5344CB8AC3E}">
        <p14:creationId xmlns:p14="http://schemas.microsoft.com/office/powerpoint/2010/main" val="3407744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3BB317EA-879D-4C18-A7FE-780B87215D61}" type="slidenum">
              <a:rPr lang="zh-CN" altLang="en-US" smtClean="0"/>
              <a:t>82</a:t>
            </a:fld>
            <a:endParaRPr lang="zh-CN" altLang="en-US"/>
          </a:p>
        </p:txBody>
      </p:sp>
    </p:spTree>
    <p:extLst>
      <p:ext uri="{BB962C8B-B14F-4D97-AF65-F5344CB8AC3E}">
        <p14:creationId xmlns:p14="http://schemas.microsoft.com/office/powerpoint/2010/main" val="762008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7</a:t>
            </a:fld>
            <a:endParaRPr lang="en-US" altLang="zh-CN"/>
          </a:p>
        </p:txBody>
      </p:sp>
    </p:spTree>
    <p:extLst>
      <p:ext uri="{BB962C8B-B14F-4D97-AF65-F5344CB8AC3E}">
        <p14:creationId xmlns:p14="http://schemas.microsoft.com/office/powerpoint/2010/main" val="454433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3BB317EA-879D-4C18-A7FE-780B87215D61}" type="slidenum">
              <a:rPr lang="zh-CN" altLang="en-US" smtClean="0"/>
              <a:t>83</a:t>
            </a:fld>
            <a:endParaRPr lang="zh-CN" altLang="en-US"/>
          </a:p>
        </p:txBody>
      </p:sp>
    </p:spTree>
    <p:extLst>
      <p:ext uri="{BB962C8B-B14F-4D97-AF65-F5344CB8AC3E}">
        <p14:creationId xmlns:p14="http://schemas.microsoft.com/office/powerpoint/2010/main" val="446987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84</a:t>
            </a:fld>
            <a:endParaRPr lang="en-US" altLang="zh-CN"/>
          </a:p>
        </p:txBody>
      </p:sp>
    </p:spTree>
    <p:extLst>
      <p:ext uri="{BB962C8B-B14F-4D97-AF65-F5344CB8AC3E}">
        <p14:creationId xmlns:p14="http://schemas.microsoft.com/office/powerpoint/2010/main" val="1851513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85</a:t>
            </a:fld>
            <a:endParaRPr lang="en-US" altLang="zh-CN"/>
          </a:p>
        </p:txBody>
      </p:sp>
    </p:spTree>
    <p:extLst>
      <p:ext uri="{BB962C8B-B14F-4D97-AF65-F5344CB8AC3E}">
        <p14:creationId xmlns:p14="http://schemas.microsoft.com/office/powerpoint/2010/main" val="18922522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86</a:t>
            </a:fld>
            <a:endParaRPr lang="en-US" altLang="zh-CN"/>
          </a:p>
        </p:txBody>
      </p:sp>
    </p:spTree>
    <p:extLst>
      <p:ext uri="{BB962C8B-B14F-4D97-AF65-F5344CB8AC3E}">
        <p14:creationId xmlns:p14="http://schemas.microsoft.com/office/powerpoint/2010/main" val="12325045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317EA-879D-4C18-A7FE-780B87215D61}" type="slidenum">
              <a:rPr lang="zh-CN" altLang="en-US" smtClean="0"/>
              <a:t>87</a:t>
            </a:fld>
            <a:endParaRPr lang="zh-CN" altLang="en-US"/>
          </a:p>
        </p:txBody>
      </p:sp>
    </p:spTree>
    <p:extLst>
      <p:ext uri="{BB962C8B-B14F-4D97-AF65-F5344CB8AC3E}">
        <p14:creationId xmlns:p14="http://schemas.microsoft.com/office/powerpoint/2010/main" val="203890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88</a:t>
            </a:fld>
            <a:endParaRPr lang="en-US" altLang="zh-CN"/>
          </a:p>
        </p:txBody>
      </p:sp>
    </p:spTree>
    <p:extLst>
      <p:ext uri="{BB962C8B-B14F-4D97-AF65-F5344CB8AC3E}">
        <p14:creationId xmlns:p14="http://schemas.microsoft.com/office/powerpoint/2010/main" val="21206362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89</a:t>
            </a:fld>
            <a:endParaRPr lang="en-US" altLang="zh-CN"/>
          </a:p>
        </p:txBody>
      </p:sp>
    </p:spTree>
    <p:extLst>
      <p:ext uri="{BB962C8B-B14F-4D97-AF65-F5344CB8AC3E}">
        <p14:creationId xmlns:p14="http://schemas.microsoft.com/office/powerpoint/2010/main" val="2017967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90</a:t>
            </a:fld>
            <a:endParaRPr lang="en-US" altLang="zh-CN"/>
          </a:p>
        </p:txBody>
      </p:sp>
    </p:spTree>
    <p:extLst>
      <p:ext uri="{BB962C8B-B14F-4D97-AF65-F5344CB8AC3E}">
        <p14:creationId xmlns:p14="http://schemas.microsoft.com/office/powerpoint/2010/main" val="865536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91</a:t>
            </a:fld>
            <a:endParaRPr lang="en-US" altLang="zh-CN"/>
          </a:p>
        </p:txBody>
      </p:sp>
    </p:spTree>
    <p:extLst>
      <p:ext uri="{BB962C8B-B14F-4D97-AF65-F5344CB8AC3E}">
        <p14:creationId xmlns:p14="http://schemas.microsoft.com/office/powerpoint/2010/main" val="15728689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92</a:t>
            </a:fld>
            <a:endParaRPr lang="en-US" altLang="zh-CN"/>
          </a:p>
        </p:txBody>
      </p:sp>
    </p:spTree>
    <p:extLst>
      <p:ext uri="{BB962C8B-B14F-4D97-AF65-F5344CB8AC3E}">
        <p14:creationId xmlns:p14="http://schemas.microsoft.com/office/powerpoint/2010/main" val="2003253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a:t>
            </a:fld>
            <a:endParaRPr lang="en-US" altLang="zh-CN"/>
          </a:p>
        </p:txBody>
      </p:sp>
    </p:spTree>
    <p:extLst>
      <p:ext uri="{BB962C8B-B14F-4D97-AF65-F5344CB8AC3E}">
        <p14:creationId xmlns:p14="http://schemas.microsoft.com/office/powerpoint/2010/main" val="673218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93</a:t>
            </a:fld>
            <a:endParaRPr lang="en-US" altLang="zh-CN"/>
          </a:p>
        </p:txBody>
      </p:sp>
    </p:spTree>
    <p:extLst>
      <p:ext uri="{BB962C8B-B14F-4D97-AF65-F5344CB8AC3E}">
        <p14:creationId xmlns:p14="http://schemas.microsoft.com/office/powerpoint/2010/main" val="14257065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94</a:t>
            </a:fld>
            <a:endParaRPr lang="en-US" altLang="zh-CN"/>
          </a:p>
        </p:txBody>
      </p:sp>
    </p:spTree>
    <p:extLst>
      <p:ext uri="{BB962C8B-B14F-4D97-AF65-F5344CB8AC3E}">
        <p14:creationId xmlns:p14="http://schemas.microsoft.com/office/powerpoint/2010/main" val="3843194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sz="1300"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95</a:t>
            </a:fld>
            <a:endParaRPr lang="en-US" altLang="zh-CN"/>
          </a:p>
        </p:txBody>
      </p:sp>
    </p:spTree>
    <p:extLst>
      <p:ext uri="{BB962C8B-B14F-4D97-AF65-F5344CB8AC3E}">
        <p14:creationId xmlns:p14="http://schemas.microsoft.com/office/powerpoint/2010/main" val="729139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96</a:t>
            </a:fld>
            <a:endParaRPr lang="en-US" altLang="zh-CN"/>
          </a:p>
        </p:txBody>
      </p:sp>
    </p:spTree>
    <p:extLst>
      <p:ext uri="{BB962C8B-B14F-4D97-AF65-F5344CB8AC3E}">
        <p14:creationId xmlns:p14="http://schemas.microsoft.com/office/powerpoint/2010/main" val="4354053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97</a:t>
            </a:fld>
            <a:endParaRPr lang="en-US" altLang="zh-CN"/>
          </a:p>
        </p:txBody>
      </p:sp>
    </p:spTree>
    <p:extLst>
      <p:ext uri="{BB962C8B-B14F-4D97-AF65-F5344CB8AC3E}">
        <p14:creationId xmlns:p14="http://schemas.microsoft.com/office/powerpoint/2010/main" val="13547074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98</a:t>
            </a:fld>
            <a:endParaRPr lang="en-US" altLang="zh-CN"/>
          </a:p>
        </p:txBody>
      </p:sp>
    </p:spTree>
    <p:extLst>
      <p:ext uri="{BB962C8B-B14F-4D97-AF65-F5344CB8AC3E}">
        <p14:creationId xmlns:p14="http://schemas.microsoft.com/office/powerpoint/2010/main" val="2098477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99</a:t>
            </a:fld>
            <a:endParaRPr lang="en-US" altLang="zh-CN"/>
          </a:p>
        </p:txBody>
      </p:sp>
    </p:spTree>
    <p:extLst>
      <p:ext uri="{BB962C8B-B14F-4D97-AF65-F5344CB8AC3E}">
        <p14:creationId xmlns:p14="http://schemas.microsoft.com/office/powerpoint/2010/main" val="15626658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100</a:t>
            </a:fld>
            <a:endParaRPr lang="en-US" altLang="zh-CN"/>
          </a:p>
        </p:txBody>
      </p:sp>
    </p:spTree>
    <p:extLst>
      <p:ext uri="{BB962C8B-B14F-4D97-AF65-F5344CB8AC3E}">
        <p14:creationId xmlns:p14="http://schemas.microsoft.com/office/powerpoint/2010/main" val="357401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101</a:t>
            </a:fld>
            <a:endParaRPr lang="en-US" altLang="zh-CN"/>
          </a:p>
        </p:txBody>
      </p:sp>
    </p:spTree>
    <p:extLst>
      <p:ext uri="{BB962C8B-B14F-4D97-AF65-F5344CB8AC3E}">
        <p14:creationId xmlns:p14="http://schemas.microsoft.com/office/powerpoint/2010/main" val="11605356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102</a:t>
            </a:fld>
            <a:endParaRPr lang="en-US" altLang="zh-CN"/>
          </a:p>
        </p:txBody>
      </p:sp>
    </p:spTree>
    <p:extLst>
      <p:ext uri="{BB962C8B-B14F-4D97-AF65-F5344CB8AC3E}">
        <p14:creationId xmlns:p14="http://schemas.microsoft.com/office/powerpoint/2010/main" val="1843548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a:t>
            </a:fld>
            <a:endParaRPr lang="en-US" altLang="zh-CN"/>
          </a:p>
        </p:txBody>
      </p:sp>
    </p:spTree>
    <p:extLst>
      <p:ext uri="{BB962C8B-B14F-4D97-AF65-F5344CB8AC3E}">
        <p14:creationId xmlns:p14="http://schemas.microsoft.com/office/powerpoint/2010/main" val="2667060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109</a:t>
            </a:fld>
            <a:endParaRPr lang="en-US" altLang="zh-CN"/>
          </a:p>
        </p:txBody>
      </p:sp>
    </p:spTree>
    <p:extLst>
      <p:ext uri="{BB962C8B-B14F-4D97-AF65-F5344CB8AC3E}">
        <p14:creationId xmlns:p14="http://schemas.microsoft.com/office/powerpoint/2010/main" val="17755811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111</a:t>
            </a:fld>
            <a:endParaRPr lang="en-US" altLang="zh-CN"/>
          </a:p>
        </p:txBody>
      </p:sp>
    </p:spTree>
    <p:extLst>
      <p:ext uri="{BB962C8B-B14F-4D97-AF65-F5344CB8AC3E}">
        <p14:creationId xmlns:p14="http://schemas.microsoft.com/office/powerpoint/2010/main" val="2135032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113</a:t>
            </a:fld>
            <a:endParaRPr lang="en-US" altLang="zh-CN"/>
          </a:p>
        </p:txBody>
      </p:sp>
    </p:spTree>
    <p:extLst>
      <p:ext uri="{BB962C8B-B14F-4D97-AF65-F5344CB8AC3E}">
        <p14:creationId xmlns:p14="http://schemas.microsoft.com/office/powerpoint/2010/main" val="13697548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114</a:t>
            </a:fld>
            <a:endParaRPr lang="en-US" altLang="zh-CN"/>
          </a:p>
        </p:txBody>
      </p:sp>
    </p:spTree>
    <p:extLst>
      <p:ext uri="{BB962C8B-B14F-4D97-AF65-F5344CB8AC3E}">
        <p14:creationId xmlns:p14="http://schemas.microsoft.com/office/powerpoint/2010/main" val="577541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115</a:t>
            </a:fld>
            <a:endParaRPr lang="en-US" altLang="zh-CN"/>
          </a:p>
        </p:txBody>
      </p:sp>
    </p:spTree>
    <p:extLst>
      <p:ext uri="{BB962C8B-B14F-4D97-AF65-F5344CB8AC3E}">
        <p14:creationId xmlns:p14="http://schemas.microsoft.com/office/powerpoint/2010/main" val="486575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116</a:t>
            </a:fld>
            <a:endParaRPr lang="en-US" altLang="zh-CN"/>
          </a:p>
        </p:txBody>
      </p:sp>
    </p:spTree>
    <p:extLst>
      <p:ext uri="{BB962C8B-B14F-4D97-AF65-F5344CB8AC3E}">
        <p14:creationId xmlns:p14="http://schemas.microsoft.com/office/powerpoint/2010/main" val="2244257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117</a:t>
            </a:fld>
            <a:endParaRPr lang="en-US" altLang="zh-CN"/>
          </a:p>
        </p:txBody>
      </p:sp>
    </p:spTree>
    <p:extLst>
      <p:ext uri="{BB962C8B-B14F-4D97-AF65-F5344CB8AC3E}">
        <p14:creationId xmlns:p14="http://schemas.microsoft.com/office/powerpoint/2010/main" val="13473257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r>
              <a:rPr lang="en-US" dirty="0" smtClean="0"/>
              <a:t>10min</a:t>
            </a: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118</a:t>
            </a:fld>
            <a:endParaRPr lang="en-US" altLang="zh-CN"/>
          </a:p>
        </p:txBody>
      </p:sp>
    </p:spTree>
    <p:extLst>
      <p:ext uri="{BB962C8B-B14F-4D97-AF65-F5344CB8AC3E}">
        <p14:creationId xmlns:p14="http://schemas.microsoft.com/office/powerpoint/2010/main" val="7914005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1962"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122</a:t>
            </a:fld>
            <a:endParaRPr lang="en-US" altLang="zh-CN"/>
          </a:p>
        </p:txBody>
      </p:sp>
    </p:spTree>
    <p:extLst>
      <p:ext uri="{BB962C8B-B14F-4D97-AF65-F5344CB8AC3E}">
        <p14:creationId xmlns:p14="http://schemas.microsoft.com/office/powerpoint/2010/main" val="1751414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10</a:t>
            </a:fld>
            <a:endParaRPr lang="en-US" altLang="zh-CN"/>
          </a:p>
        </p:txBody>
      </p:sp>
    </p:spTree>
    <p:extLst>
      <p:ext uri="{BB962C8B-B14F-4D97-AF65-F5344CB8AC3E}">
        <p14:creationId xmlns:p14="http://schemas.microsoft.com/office/powerpoint/2010/main" val="1765586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 name="Rectangle 5"/>
          <p:cNvSpPr>
            <a:spLocks noChangeArrowheads="1"/>
          </p:cNvSpPr>
          <p:nvPr/>
        </p:nvSpPr>
        <p:spPr bwMode="auto">
          <a:xfrm>
            <a:off x="0" y="73"/>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sp>
        <p:nvSpPr>
          <p:cNvPr id="7" name="Rectangle 7"/>
          <p:cNvSpPr>
            <a:spLocks noChangeArrowheads="1"/>
          </p:cNvSpPr>
          <p:nvPr/>
        </p:nvSpPr>
        <p:spPr bwMode="auto">
          <a:xfrm>
            <a:off x="200029"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877019A4-F52B-4785-B83C-A974FFFB65AE}"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grpSp>
        <p:nvGrpSpPr>
          <p:cNvPr id="2" name="Group 13"/>
          <p:cNvGrpSpPr>
            <a:grpSpLocks/>
          </p:cNvGrpSpPr>
          <p:nvPr/>
        </p:nvGrpSpPr>
        <p:grpSpPr bwMode="auto">
          <a:xfrm>
            <a:off x="-39682" y="-26988"/>
            <a:ext cx="1443038" cy="995363"/>
            <a:chOff x="0" y="0"/>
            <a:chExt cx="5557" cy="4150"/>
          </a:xfrm>
        </p:grpSpPr>
        <p:pic>
          <p:nvPicPr>
            <p:cNvPr id="9" name="Picture 14" descr="リング_2_0924"/>
            <p:cNvPicPr>
              <a:picLocks noChangeAspect="1" noChangeArrowheads="1"/>
            </p:cNvPicPr>
            <p:nvPr userDrawn="1"/>
          </p:nvPicPr>
          <p:blipFill>
            <a:blip r:embed="rId2" cstate="print"/>
            <a:srcRect t="9818"/>
            <a:stretch>
              <a:fillRect/>
            </a:stretch>
          </p:blipFill>
          <p:spPr bwMode="auto">
            <a:xfrm>
              <a:off x="249" y="0"/>
              <a:ext cx="3991" cy="3590"/>
            </a:xfrm>
            <a:prstGeom prst="rect">
              <a:avLst/>
            </a:prstGeom>
            <a:noFill/>
            <a:ln w="9525">
              <a:noFill/>
              <a:miter lim="800000"/>
              <a:headEnd/>
              <a:tailEnd/>
            </a:ln>
          </p:spPr>
        </p:pic>
        <p:pic>
          <p:nvPicPr>
            <p:cNvPr id="10" name="Picture 15" descr="リング_2_0924"/>
            <p:cNvPicPr>
              <a:picLocks noChangeAspect="1" noChangeArrowheads="1"/>
            </p:cNvPicPr>
            <p:nvPr userDrawn="1"/>
          </p:nvPicPr>
          <p:blipFill>
            <a:blip r:embed="rId2" cstate="print"/>
            <a:srcRect/>
            <a:stretch>
              <a:fillRect/>
            </a:stretch>
          </p:blipFill>
          <p:spPr bwMode="auto">
            <a:xfrm>
              <a:off x="4332" y="122"/>
              <a:ext cx="1225" cy="1222"/>
            </a:xfrm>
            <a:prstGeom prst="rect">
              <a:avLst/>
            </a:prstGeom>
            <a:noFill/>
            <a:ln w="9525">
              <a:noFill/>
              <a:miter lim="800000"/>
              <a:headEnd/>
              <a:tailEnd/>
            </a:ln>
          </p:spPr>
        </p:pic>
        <p:pic>
          <p:nvPicPr>
            <p:cNvPr id="11" name="Picture 16" descr="リング_2_0924"/>
            <p:cNvPicPr>
              <a:picLocks noChangeAspect="1" noChangeArrowheads="1"/>
            </p:cNvPicPr>
            <p:nvPr userDrawn="1"/>
          </p:nvPicPr>
          <p:blipFill>
            <a:blip r:embed="rId2" cstate="print"/>
            <a:srcRect l="15576"/>
            <a:stretch>
              <a:fillRect/>
            </a:stretch>
          </p:blipFill>
          <p:spPr bwMode="auto">
            <a:xfrm>
              <a:off x="0" y="1389"/>
              <a:ext cx="2336" cy="2761"/>
            </a:xfrm>
            <a:prstGeom prst="rect">
              <a:avLst/>
            </a:prstGeom>
            <a:noFill/>
            <a:ln w="9525">
              <a:noFill/>
              <a:miter lim="800000"/>
              <a:headEnd/>
              <a:tailEnd/>
            </a:ln>
          </p:spPr>
        </p:pic>
      </p:grpSp>
      <p:grpSp>
        <p:nvGrpSpPr>
          <p:cNvPr id="3" name="Group 20"/>
          <p:cNvGrpSpPr>
            <a:grpSpLocks/>
          </p:cNvGrpSpPr>
          <p:nvPr/>
        </p:nvGrpSpPr>
        <p:grpSpPr bwMode="auto">
          <a:xfrm>
            <a:off x="-39682" y="-26988"/>
            <a:ext cx="1443038" cy="995363"/>
            <a:chOff x="0" y="0"/>
            <a:chExt cx="5557" cy="4150"/>
          </a:xfrm>
        </p:grpSpPr>
        <p:pic>
          <p:nvPicPr>
            <p:cNvPr id="13" name="Picture 21" descr="リング_2_0924"/>
            <p:cNvPicPr>
              <a:picLocks noChangeAspect="1" noChangeArrowheads="1"/>
            </p:cNvPicPr>
            <p:nvPr userDrawn="1"/>
          </p:nvPicPr>
          <p:blipFill>
            <a:blip r:embed="rId2" cstate="print"/>
            <a:srcRect t="9818"/>
            <a:stretch>
              <a:fillRect/>
            </a:stretch>
          </p:blipFill>
          <p:spPr bwMode="auto">
            <a:xfrm>
              <a:off x="249" y="0"/>
              <a:ext cx="3991" cy="3590"/>
            </a:xfrm>
            <a:prstGeom prst="rect">
              <a:avLst/>
            </a:prstGeom>
            <a:noFill/>
            <a:ln w="9525">
              <a:noFill/>
              <a:miter lim="800000"/>
              <a:headEnd/>
              <a:tailEnd/>
            </a:ln>
          </p:spPr>
        </p:pic>
        <p:pic>
          <p:nvPicPr>
            <p:cNvPr id="14" name="Picture 22" descr="リング_2_0924"/>
            <p:cNvPicPr>
              <a:picLocks noChangeAspect="1" noChangeArrowheads="1"/>
            </p:cNvPicPr>
            <p:nvPr userDrawn="1"/>
          </p:nvPicPr>
          <p:blipFill>
            <a:blip r:embed="rId2" cstate="print"/>
            <a:srcRect/>
            <a:stretch>
              <a:fillRect/>
            </a:stretch>
          </p:blipFill>
          <p:spPr bwMode="auto">
            <a:xfrm>
              <a:off x="4332" y="122"/>
              <a:ext cx="1225" cy="1222"/>
            </a:xfrm>
            <a:prstGeom prst="rect">
              <a:avLst/>
            </a:prstGeom>
            <a:noFill/>
            <a:ln w="9525">
              <a:noFill/>
              <a:miter lim="800000"/>
              <a:headEnd/>
              <a:tailEnd/>
            </a:ln>
          </p:spPr>
        </p:pic>
        <p:pic>
          <p:nvPicPr>
            <p:cNvPr id="15" name="Picture 23" descr="リング_2_0924"/>
            <p:cNvPicPr>
              <a:picLocks noChangeAspect="1" noChangeArrowheads="1"/>
            </p:cNvPicPr>
            <p:nvPr userDrawn="1"/>
          </p:nvPicPr>
          <p:blipFill>
            <a:blip r:embed="rId2" cstate="print"/>
            <a:srcRect l="15576"/>
            <a:stretch>
              <a:fillRect/>
            </a:stretch>
          </p:blipFill>
          <p:spPr bwMode="auto">
            <a:xfrm>
              <a:off x="0" y="1389"/>
              <a:ext cx="2336" cy="2761"/>
            </a:xfrm>
            <a:prstGeom prst="rect">
              <a:avLst/>
            </a:prstGeom>
            <a:noFill/>
            <a:ln w="9525">
              <a:noFill/>
              <a:miter lim="800000"/>
              <a:headEnd/>
              <a:tailEnd/>
            </a:ln>
          </p:spPr>
        </p:pic>
      </p:grpSp>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zh-CN" altLang="en-US"/>
              <a:t>单击此处编辑母版副标题样式</a:t>
            </a:r>
            <a:endParaRPr lang="en-US" altLang="zh-CN"/>
          </a:p>
        </p:txBody>
      </p:sp>
      <p:sp>
        <p:nvSpPr>
          <p:cNvPr id="124934" name="Rectangle 6"/>
          <p:cNvSpPr>
            <a:spLocks noGrp="1" noChangeArrowheads="1"/>
          </p:cNvSpPr>
          <p:nvPr>
            <p:ph type="ctrTitle"/>
          </p:nvPr>
        </p:nvSpPr>
        <p:spPr>
          <a:xfrm>
            <a:off x="742950" y="2130524"/>
            <a:ext cx="8420100" cy="1470025"/>
          </a:xfrm>
        </p:spPr>
        <p:txBody>
          <a:bodyPr/>
          <a:lstStyle>
            <a:lvl1pPr>
              <a:defRPr/>
            </a:lvl1pPr>
          </a:lstStyle>
          <a:p>
            <a:r>
              <a:rPr lang="zh-CN" altLang="en-US"/>
              <a:t>单击此处编辑母版标题样式</a:t>
            </a:r>
            <a:endParaRPr lang="en-US" altLang="zh-CN"/>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617" y="188913"/>
            <a:ext cx="2339975"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71472" y="188913"/>
            <a:ext cx="6870700" cy="59372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76" y="188913"/>
            <a:ext cx="9363076" cy="792162"/>
          </a:xfrm>
        </p:spPr>
        <p:txBody>
          <a:bodyPr/>
          <a:lstStyle/>
          <a:p>
            <a:r>
              <a:rPr lang="zh-CN" altLang="en-US"/>
              <a:t>单击此处编辑母版标题样式</a:t>
            </a:r>
          </a:p>
        </p:txBody>
      </p:sp>
      <p:sp>
        <p:nvSpPr>
          <p:cNvPr id="3" name="表格占位符 2"/>
          <p:cNvSpPr>
            <a:spLocks noGrp="1"/>
          </p:cNvSpPr>
          <p:nvPr>
            <p:ph type="tbl" idx="1"/>
          </p:nvPr>
        </p:nvSpPr>
        <p:spPr>
          <a:xfrm>
            <a:off x="350892" y="1196976"/>
            <a:ext cx="9139237" cy="4929188"/>
          </a:xfrm>
        </p:spPr>
        <p:txBody>
          <a:bodyPr/>
          <a:lstStyle/>
          <a:p>
            <a:pPr lvl="0"/>
            <a:r>
              <a:rPr lang="zh-CN" altLang="en-US" noProof="0"/>
              <a:t>单击图标添加表格</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98"/>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22"/>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0841" y="1196976"/>
            <a:ext cx="4492626"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95872" y="1196976"/>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39" y="1535113"/>
            <a:ext cx="43767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39" y="2174875"/>
            <a:ext cx="43767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41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41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9" y="273050"/>
            <a:ext cx="325913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3" y="273149"/>
            <a:ext cx="553720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9" y="1435104"/>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4" y="4800601"/>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4"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941514" y="5367339"/>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350878" y="1196976"/>
            <a:ext cx="9139237"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35" name="Rectangle 11"/>
          <p:cNvSpPr>
            <a:spLocks noChangeArrowheads="1"/>
          </p:cNvSpPr>
          <p:nvPr/>
        </p:nvSpPr>
        <p:spPr bwMode="auto">
          <a:xfrm>
            <a:off x="0" y="73"/>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sp>
        <p:nvSpPr>
          <p:cNvPr id="1029" name="Rectangle 2"/>
          <p:cNvSpPr>
            <a:spLocks noGrp="1" noChangeArrowheads="1"/>
          </p:cNvSpPr>
          <p:nvPr>
            <p:ph type="title"/>
          </p:nvPr>
        </p:nvSpPr>
        <p:spPr bwMode="auto">
          <a:xfrm>
            <a:off x="271464" y="188913"/>
            <a:ext cx="9363076"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36" name="Rectangle 12"/>
          <p:cNvSpPr>
            <a:spLocks noChangeArrowheads="1"/>
          </p:cNvSpPr>
          <p:nvPr/>
        </p:nvSpPr>
        <p:spPr bwMode="auto">
          <a:xfrm>
            <a:off x="228600" y="6400800"/>
            <a:ext cx="894782" cy="373134"/>
          </a:xfrm>
          <a:prstGeom prst="rect">
            <a:avLst/>
          </a:prstGeom>
          <a:noFill/>
          <a:ln w="9525">
            <a:noFill/>
            <a:miter lim="800000"/>
            <a:headEnd/>
            <a:tailEnd/>
          </a:ln>
          <a:effectLst/>
        </p:spPr>
        <p:txBody>
          <a:bodyPr wrap="none" lIns="92075" tIns="46038" rIns="92075" bIns="46038" anchor="ctr"/>
          <a:lstStyle/>
          <a:p>
            <a:pPr defTabSz="762000">
              <a:defRPr/>
            </a:pPr>
            <a:fld id="{A668977A-3572-4392-907F-8F125AD2A05E}" type="slidenum">
              <a:rPr kumimoji="1" lang="en-US" altLang="ja-JP" sz="1600">
                <a:solidFill>
                  <a:schemeClr val="tx1"/>
                </a:solidFill>
                <a:latin typeface="Times New Roman" pitchFamily="18" charset="0"/>
                <a:ea typeface="MS PGothic" pitchFamily="34" charset="-128"/>
              </a:rPr>
              <a:pPr defTabSz="762000">
                <a:defRPr/>
              </a:pPr>
              <a:t>‹#›</a:t>
            </a:fld>
            <a:endParaRPr kumimoji="1" lang="en-US" altLang="ja-JP" sz="1600" dirty="0">
              <a:solidFill>
                <a:schemeClr val="tx1"/>
              </a:solidFill>
              <a:latin typeface="Times New Roman" pitchFamily="18"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Lst>
  <p:transition/>
  <p:timing>
    <p:tnLst>
      <p:par>
        <p:cTn id="1" dur="indefinite" restart="never" nodeType="tmRoot"/>
      </p:par>
    </p:tnLst>
  </p:timing>
  <p:hf sldNum="0" hdr="0" ftr="0" dt="0"/>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Arial" charset="0"/>
          <a:ea typeface="宋体" pitchFamily="2" charset="-122"/>
        </a:defRPr>
      </a:lvl2pPr>
      <a:lvl3pPr algn="ctr" rtl="0" eaLnBrk="1" fontAlgn="base" hangingPunct="1">
        <a:spcBef>
          <a:spcPct val="0"/>
        </a:spcBef>
        <a:spcAft>
          <a:spcPct val="0"/>
        </a:spcAft>
        <a:defRPr sz="4000">
          <a:solidFill>
            <a:schemeClr val="tx2"/>
          </a:solidFill>
          <a:latin typeface="Arial" charset="0"/>
          <a:ea typeface="宋体" pitchFamily="2" charset="-122"/>
        </a:defRPr>
      </a:lvl3pPr>
      <a:lvl4pPr algn="ctr" rtl="0" eaLnBrk="1" fontAlgn="base" hangingPunct="1">
        <a:spcBef>
          <a:spcPct val="0"/>
        </a:spcBef>
        <a:spcAft>
          <a:spcPct val="0"/>
        </a:spcAft>
        <a:defRPr sz="4000">
          <a:solidFill>
            <a:schemeClr val="tx2"/>
          </a:solidFill>
          <a:latin typeface="Arial" charset="0"/>
          <a:ea typeface="宋体" pitchFamily="2" charset="-122"/>
        </a:defRPr>
      </a:lvl4pPr>
      <a:lvl5pPr algn="ctr" rtl="0" eaLnBrk="1" fontAlgn="base" hangingPunct="1">
        <a:spcBef>
          <a:spcPct val="0"/>
        </a:spcBef>
        <a:spcAft>
          <a:spcPct val="0"/>
        </a:spcAft>
        <a:defRPr sz="4000">
          <a:solidFill>
            <a:schemeClr val="tx2"/>
          </a:solidFill>
          <a:latin typeface="Arial" charset="0"/>
          <a:ea typeface="宋体" pitchFamily="2" charset="-122"/>
        </a:defRPr>
      </a:lvl5pPr>
      <a:lvl6pPr marL="457200" algn="ctr" rtl="0" eaLnBrk="1" fontAlgn="base" hangingPunct="1">
        <a:spcBef>
          <a:spcPct val="0"/>
        </a:spcBef>
        <a:spcAft>
          <a:spcPct val="0"/>
        </a:spcAft>
        <a:defRPr sz="4000">
          <a:solidFill>
            <a:schemeClr val="tx2"/>
          </a:solidFill>
          <a:latin typeface="Arial" charset="0"/>
          <a:ea typeface="宋体" pitchFamily="2" charset="-122"/>
        </a:defRPr>
      </a:lvl6pPr>
      <a:lvl7pPr marL="914400" algn="ctr" rtl="0" eaLnBrk="1" fontAlgn="base" hangingPunct="1">
        <a:spcBef>
          <a:spcPct val="0"/>
        </a:spcBef>
        <a:spcAft>
          <a:spcPct val="0"/>
        </a:spcAft>
        <a:defRPr sz="4000">
          <a:solidFill>
            <a:schemeClr val="tx2"/>
          </a:solidFill>
          <a:latin typeface="Arial" charset="0"/>
          <a:ea typeface="宋体" pitchFamily="2" charset="-122"/>
        </a:defRPr>
      </a:lvl7pPr>
      <a:lvl8pPr marL="1371600" algn="ctr" rtl="0" eaLnBrk="1" fontAlgn="base" hangingPunct="1">
        <a:spcBef>
          <a:spcPct val="0"/>
        </a:spcBef>
        <a:spcAft>
          <a:spcPct val="0"/>
        </a:spcAft>
        <a:defRPr sz="4000">
          <a:solidFill>
            <a:schemeClr val="tx2"/>
          </a:solidFill>
          <a:latin typeface="Arial" charset="0"/>
          <a:ea typeface="宋体" pitchFamily="2" charset="-122"/>
        </a:defRPr>
      </a:lvl8pPr>
      <a:lvl9pPr marL="1828800" algn="ctr"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2.tiff"/><Relationship Id="rId10"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54.emf"/></Relationships>
</file>

<file path=ppt/slides/_rels/slide101.xml.rels><?xml version="1.0" encoding="UTF-8" standalone="yes"?>
<Relationships xmlns="http://schemas.openxmlformats.org/package/2006/relationships"><Relationship Id="rId3" Type="http://schemas.openxmlformats.org/officeDocument/2006/relationships/image" Target="../media/image155.emf"/><Relationship Id="rId4" Type="http://schemas.openxmlformats.org/officeDocument/2006/relationships/image" Target="../media/image156.emf"/><Relationship Id="rId5" Type="http://schemas.openxmlformats.org/officeDocument/2006/relationships/image" Target="../media/image157.emf"/><Relationship Id="rId6" Type="http://schemas.openxmlformats.org/officeDocument/2006/relationships/image" Target="../media/image158.emf"/><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emf"/><Relationship Id="rId4" Type="http://schemas.openxmlformats.org/officeDocument/2006/relationships/image" Target="../media/image160.emf"/><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emf"/><Relationship Id="rId3" Type="http://schemas.openxmlformats.org/officeDocument/2006/relationships/image" Target="../media/image162.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3.emf"/><Relationship Id="rId3" Type="http://schemas.openxmlformats.org/officeDocument/2006/relationships/image" Target="../media/image164.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5.emf"/><Relationship Id="rId3" Type="http://schemas.openxmlformats.org/officeDocument/2006/relationships/image" Target="../media/image166.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7.emf"/><Relationship Id="rId3" Type="http://schemas.openxmlformats.org/officeDocument/2006/relationships/image" Target="../media/image168.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 Id="rId4" Type="http://schemas.openxmlformats.org/officeDocument/2006/relationships/image" Target="../media/image23.png"/><Relationship Id="rId5" Type="http://schemas.openxmlformats.org/officeDocument/2006/relationships/image" Target="../media/image17.tif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tiff"/><Relationship Id="rId9" Type="http://schemas.openxmlformats.org/officeDocument/2006/relationships/image" Target="../media/image21.tiff"/><Relationship Id="rId10" Type="http://schemas.openxmlformats.org/officeDocument/2006/relationships/image" Target="../media/image24.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9.emf"/></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2.png"/><Relationship Id="rId6" Type="http://schemas.openxmlformats.org/officeDocument/2006/relationships/image" Target="../media/image173.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12.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png"/><Relationship Id="rId1" Type="http://schemas.openxmlformats.org/officeDocument/2006/relationships/slideLayout" Target="../slideLayouts/slideLayout2.xml"/><Relationship Id="rId2" Type="http://schemas.openxmlformats.org/officeDocument/2006/relationships/image" Target="../media/image17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7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7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7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7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7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klout.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23.png"/><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2.tiff"/><Relationship Id="rId10" Type="http://schemas.openxmlformats.org/officeDocument/2006/relationships/image" Target="../media/image17.tiff"/><Relationship Id="rId11"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hyperlink" Target="http://yangy.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23.png"/><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2.tiff"/><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23.png"/><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2.tiff"/><Relationship Id="rId10" Type="http://schemas.openxmlformats.org/officeDocument/2006/relationships/image" Target="../media/image19.png"/><Relationship Id="rId12"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tiff"/><Relationship Id="rId4" Type="http://schemas.openxmlformats.org/officeDocument/2006/relationships/image" Target="../media/image23.png"/><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2.tiff"/><Relationship Id="rId10" Type="http://schemas.openxmlformats.org/officeDocument/2006/relationships/image" Target="../media/image17.tiff"/></Relationships>
</file>

<file path=ppt/slides/_rels/slide1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2.tiff"/><Relationship Id="rId13" Type="http://schemas.openxmlformats.org/officeDocument/2006/relationships/image" Target="../media/image28.png"/><Relationship Id="rId1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tiff"/><Relationship Id="rId4" Type="http://schemas.openxmlformats.org/officeDocument/2006/relationships/image" Target="../media/image16.tiff"/><Relationship Id="rId5" Type="http://schemas.openxmlformats.org/officeDocument/2006/relationships/image" Target="../media/image23.png"/><Relationship Id="rId6" Type="http://schemas.openxmlformats.org/officeDocument/2006/relationships/image" Target="../media/image17.tiff"/><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tiff"/><Relationship Id="rId10" Type="http://schemas.openxmlformats.org/officeDocument/2006/relationships/image" Target="../media/image24.tiff"/></Relationships>
</file>

<file path=ppt/slides/_rels/slide17.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30.png"/><Relationship Id="rId13"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tiff"/><Relationship Id="rId8" Type="http://schemas.openxmlformats.org/officeDocument/2006/relationships/image" Target="../media/image22.tiff"/><Relationship Id="rId9" Type="http://schemas.openxmlformats.org/officeDocument/2006/relationships/image" Target="../media/image23.png"/><Relationship Id="rId10" Type="http://schemas.openxmlformats.org/officeDocument/2006/relationships/image" Target="../media/image24.tiff"/></Relationships>
</file>

<file path=ppt/slides/_rels/slide18.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tiff"/><Relationship Id="rId8" Type="http://schemas.openxmlformats.org/officeDocument/2006/relationships/image" Target="../media/image22.tiff"/><Relationship Id="rId9" Type="http://schemas.openxmlformats.org/officeDocument/2006/relationships/image" Target="../media/image23.png"/><Relationship Id="rId10" Type="http://schemas.openxmlformats.org/officeDocument/2006/relationships/image" Target="../media/image24.tiff"/></Relationships>
</file>

<file path=ppt/slides/_rels/slide19.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33.png"/><Relationship Id="rId13"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tiff"/><Relationship Id="rId8" Type="http://schemas.openxmlformats.org/officeDocument/2006/relationships/image" Target="../media/image22.tiff"/><Relationship Id="rId9" Type="http://schemas.openxmlformats.org/officeDocument/2006/relationships/image" Target="../media/image23.png"/><Relationship Id="rId10" Type="http://schemas.openxmlformats.org/officeDocument/2006/relationships/image" Target="../media/image2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tiff"/><Relationship Id="rId8" Type="http://schemas.openxmlformats.org/officeDocument/2006/relationships/image" Target="../media/image22.tiff"/><Relationship Id="rId9" Type="http://schemas.openxmlformats.org/officeDocument/2006/relationships/image" Target="../media/image25.tiff"/><Relationship Id="rId10" Type="http://schemas.openxmlformats.org/officeDocument/2006/relationships/image" Target="../media/image23.png"/><Relationship Id="rId11"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tiff"/><Relationship Id="rId8" Type="http://schemas.openxmlformats.org/officeDocument/2006/relationships/image" Target="../media/image22.tiff"/><Relationship Id="rId9" Type="http://schemas.openxmlformats.org/officeDocument/2006/relationships/image" Target="../media/image23.png"/><Relationship Id="rId10" Type="http://schemas.openxmlformats.org/officeDocument/2006/relationships/image" Target="../media/image24.tiff"/></Relationships>
</file>

<file path=ppt/slides/_rels/slide22.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tiff"/><Relationship Id="rId8" Type="http://schemas.openxmlformats.org/officeDocument/2006/relationships/image" Target="../media/image22.tiff"/><Relationship Id="rId9" Type="http://schemas.openxmlformats.org/officeDocument/2006/relationships/image" Target="../media/image23.png"/><Relationship Id="rId10" Type="http://schemas.openxmlformats.org/officeDocument/2006/relationships/image" Target="../media/image24.tiff"/></Relationships>
</file>

<file path=ppt/slides/_rels/slide23.xml.rels><?xml version="1.0" encoding="UTF-8" standalone="yes"?>
<Relationships xmlns="http://schemas.openxmlformats.org/package/2006/relationships"><Relationship Id="rId11" Type="http://schemas.openxmlformats.org/officeDocument/2006/relationships/image" Target="../media/image24.tiff"/><Relationship Id="rId12"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gi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jpeg"/><Relationship Id="rId10" Type="http://schemas.openxmlformats.org/officeDocument/2006/relationships/image" Target="../media/image9.png"/><Relationship Id="rId11"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79.jpe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43.xml"/><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79.jpe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79.jpe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8.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1" Type="http://schemas.openxmlformats.org/officeDocument/2006/relationships/image" Target="../media/image24.tiff"/><Relationship Id="rId12"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JPG"/><Relationship Id="rId3"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5.JP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5.JP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2.tiff"/><Relationship Id="rId10"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4.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105.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51.xm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75.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105.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52.xm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76.xml.rels><?xml version="1.0" encoding="UTF-8" standalone="yes"?>
<Relationships xmlns="http://schemas.openxmlformats.org/package/2006/relationships"><Relationship Id="rId11" Type="http://schemas.openxmlformats.org/officeDocument/2006/relationships/oleObject" Target="../embeddings/oleObject3.bin"/><Relationship Id="rId12" Type="http://schemas.openxmlformats.org/officeDocument/2006/relationships/image" Target="../media/image105.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53.xm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4.bin"/><Relationship Id="rId5" Type="http://schemas.openxmlformats.org/officeDocument/2006/relationships/image" Target="../media/image107.emf"/><Relationship Id="rId6" Type="http://schemas.openxmlformats.org/officeDocument/2006/relationships/oleObject" Target="../embeddings/oleObject5.bin"/><Relationship Id="rId7" Type="http://schemas.openxmlformats.org/officeDocument/2006/relationships/image" Target="../media/image108.emf"/><Relationship Id="rId8" Type="http://schemas.openxmlformats.org/officeDocument/2006/relationships/oleObject" Target="../embeddings/oleObject6.bin"/><Relationship Id="rId9" Type="http://schemas.openxmlformats.org/officeDocument/2006/relationships/image" Target="../media/image109.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2.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11" Type="http://schemas.openxmlformats.org/officeDocument/2006/relationships/image" Target="../media/image117.png"/><Relationship Id="rId12" Type="http://schemas.openxmlformats.org/officeDocument/2006/relationships/image" Target="../media/image118.png"/><Relationship Id="rId13" Type="http://schemas.openxmlformats.org/officeDocument/2006/relationships/image" Target="../media/image119.png"/><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59.xml"/><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7.png"/><Relationship Id="rId10" Type="http://schemas.openxmlformats.org/officeDocument/2006/relationships/image" Target="../media/image115.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7.xml.rels><?xml version="1.0" encoding="UTF-8" standalone="yes"?>
<Relationships xmlns="http://schemas.openxmlformats.org/package/2006/relationships"><Relationship Id="rId3" Type="http://schemas.openxmlformats.org/officeDocument/2006/relationships/image" Target="../media/image120.emf"/><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8.xml.rels><?xml version="1.0" encoding="UTF-8" standalone="yes"?>
<Relationships xmlns="http://schemas.openxmlformats.org/package/2006/relationships"><Relationship Id="rId3" Type="http://schemas.openxmlformats.org/officeDocument/2006/relationships/image" Target="../media/image122.jpeg"/><Relationship Id="rId4" Type="http://schemas.openxmlformats.org/officeDocument/2006/relationships/image" Target="../media/image123.emf"/><Relationship Id="rId5" Type="http://schemas.openxmlformats.org/officeDocument/2006/relationships/image" Target="../media/image124.emf"/><Relationship Id="rId6" Type="http://schemas.openxmlformats.org/officeDocument/2006/relationships/image" Target="../media/image125.emf"/><Relationship Id="rId7" Type="http://schemas.openxmlformats.org/officeDocument/2006/relationships/image" Target="../media/image126.emf"/><Relationship Id="rId8" Type="http://schemas.openxmlformats.org/officeDocument/2006/relationships/image" Target="../media/image127.emf"/><Relationship Id="rId9" Type="http://schemas.openxmlformats.org/officeDocument/2006/relationships/image" Target="../media/image128.em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9.xml.rels><?xml version="1.0" encoding="UTF-8" standalone="yes"?>
<Relationships xmlns="http://schemas.openxmlformats.org/package/2006/relationships"><Relationship Id="rId3" Type="http://schemas.openxmlformats.org/officeDocument/2006/relationships/image" Target="../media/image122.jpeg"/><Relationship Id="rId4" Type="http://schemas.openxmlformats.org/officeDocument/2006/relationships/image" Target="../media/image123.emf"/><Relationship Id="rId5" Type="http://schemas.openxmlformats.org/officeDocument/2006/relationships/image" Target="../media/image124.emf"/><Relationship Id="rId6" Type="http://schemas.openxmlformats.org/officeDocument/2006/relationships/image" Target="../media/image125.emf"/><Relationship Id="rId7" Type="http://schemas.openxmlformats.org/officeDocument/2006/relationships/image" Target="../media/image126.emf"/><Relationship Id="rId8" Type="http://schemas.openxmlformats.org/officeDocument/2006/relationships/image" Target="../media/image127.emf"/><Relationship Id="rId9" Type="http://schemas.openxmlformats.org/officeDocument/2006/relationships/image" Target="../media/image128.em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7.tiff"/><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2.tiff"/><Relationship Id="rId10"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3" Type="http://schemas.openxmlformats.org/officeDocument/2006/relationships/image" Target="../media/image129.jpeg"/><Relationship Id="rId4" Type="http://schemas.openxmlformats.org/officeDocument/2006/relationships/image" Target="../media/image123.emf"/><Relationship Id="rId5" Type="http://schemas.openxmlformats.org/officeDocument/2006/relationships/image" Target="../media/image124.emf"/><Relationship Id="rId6" Type="http://schemas.openxmlformats.org/officeDocument/2006/relationships/image" Target="../media/image125.emf"/><Relationship Id="rId7" Type="http://schemas.openxmlformats.org/officeDocument/2006/relationships/image" Target="../media/image126.emf"/><Relationship Id="rId8" Type="http://schemas.openxmlformats.org/officeDocument/2006/relationships/image" Target="../media/image127.emf"/><Relationship Id="rId9" Type="http://schemas.openxmlformats.org/officeDocument/2006/relationships/image" Target="../media/image128.em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1.xml.rels><?xml version="1.0" encoding="UTF-8" standalone="yes"?>
<Relationships xmlns="http://schemas.openxmlformats.org/package/2006/relationships"><Relationship Id="rId3" Type="http://schemas.openxmlformats.org/officeDocument/2006/relationships/image" Target="../media/image130.jpeg"/><Relationship Id="rId4" Type="http://schemas.openxmlformats.org/officeDocument/2006/relationships/image" Target="../media/image123.emf"/><Relationship Id="rId5" Type="http://schemas.openxmlformats.org/officeDocument/2006/relationships/image" Target="../media/image124.emf"/><Relationship Id="rId6" Type="http://schemas.openxmlformats.org/officeDocument/2006/relationships/image" Target="../media/image125.emf"/><Relationship Id="rId7" Type="http://schemas.openxmlformats.org/officeDocument/2006/relationships/image" Target="../media/image126.emf"/><Relationship Id="rId8" Type="http://schemas.openxmlformats.org/officeDocument/2006/relationships/image" Target="../media/image127.emf"/><Relationship Id="rId9" Type="http://schemas.openxmlformats.org/officeDocument/2006/relationships/image" Target="../media/image128.em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2.xml.rels><?xml version="1.0" encoding="UTF-8" standalone="yes"?>
<Relationships xmlns="http://schemas.openxmlformats.org/package/2006/relationships"><Relationship Id="rId3" Type="http://schemas.openxmlformats.org/officeDocument/2006/relationships/image" Target="../media/image131.jpeg"/><Relationship Id="rId4" Type="http://schemas.openxmlformats.org/officeDocument/2006/relationships/image" Target="../media/image123.emf"/><Relationship Id="rId5" Type="http://schemas.openxmlformats.org/officeDocument/2006/relationships/image" Target="../media/image124.emf"/><Relationship Id="rId6" Type="http://schemas.openxmlformats.org/officeDocument/2006/relationships/image" Target="../media/image125.emf"/><Relationship Id="rId7" Type="http://schemas.openxmlformats.org/officeDocument/2006/relationships/image" Target="../media/image126.emf"/><Relationship Id="rId8" Type="http://schemas.openxmlformats.org/officeDocument/2006/relationships/image" Target="../media/image127.emf"/><Relationship Id="rId9" Type="http://schemas.openxmlformats.org/officeDocument/2006/relationships/image" Target="../media/image128.em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3.xml.rels><?xml version="1.0" encoding="UTF-8" standalone="yes"?>
<Relationships xmlns="http://schemas.openxmlformats.org/package/2006/relationships"><Relationship Id="rId3" Type="http://schemas.openxmlformats.org/officeDocument/2006/relationships/image" Target="../media/image126.emf"/><Relationship Id="rId4" Type="http://schemas.openxmlformats.org/officeDocument/2006/relationships/image" Target="../media/image132.emf"/><Relationship Id="rId5" Type="http://schemas.openxmlformats.org/officeDocument/2006/relationships/image" Target="../media/image133.emf"/><Relationship Id="rId6" Type="http://schemas.openxmlformats.org/officeDocument/2006/relationships/image" Target="../media/image134.emf"/><Relationship Id="rId7" Type="http://schemas.openxmlformats.org/officeDocument/2006/relationships/image" Target="../media/image135.emf"/><Relationship Id="rId8" Type="http://schemas.openxmlformats.org/officeDocument/2006/relationships/image" Target="../media/image136.emf"/><Relationship Id="rId9" Type="http://schemas.openxmlformats.org/officeDocument/2006/relationships/image" Target="../media/image137.emf"/><Relationship Id="rId10" Type="http://schemas.openxmlformats.org/officeDocument/2006/relationships/image" Target="../media/image138.emf"/><Relationship Id="rId11" Type="http://schemas.openxmlformats.org/officeDocument/2006/relationships/image" Target="../media/image139.emf"/><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4.xml.rels><?xml version="1.0" encoding="UTF-8" standalone="yes"?>
<Relationships xmlns="http://schemas.openxmlformats.org/package/2006/relationships"><Relationship Id="rId3" Type="http://schemas.openxmlformats.org/officeDocument/2006/relationships/image" Target="../media/image140.emf"/><Relationship Id="rId4" Type="http://schemas.openxmlformats.org/officeDocument/2006/relationships/image" Target="../media/image141.emf"/><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5.xml.rels><?xml version="1.0" encoding="UTF-8" standalone="yes"?>
<Relationships xmlns="http://schemas.openxmlformats.org/package/2006/relationships"><Relationship Id="rId3" Type="http://schemas.openxmlformats.org/officeDocument/2006/relationships/image" Target="../media/image142.emf"/><Relationship Id="rId4" Type="http://schemas.openxmlformats.org/officeDocument/2006/relationships/image" Target="../media/image143.emf"/><Relationship Id="rId5" Type="http://schemas.openxmlformats.org/officeDocument/2006/relationships/image" Target="../media/image144.emf"/><Relationship Id="rId6" Type="http://schemas.openxmlformats.org/officeDocument/2006/relationships/image" Target="../media/image145.emf"/><Relationship Id="rId7" Type="http://schemas.openxmlformats.org/officeDocument/2006/relationships/image" Target="../media/image146.emf"/><Relationship Id="rId8" Type="http://schemas.openxmlformats.org/officeDocument/2006/relationships/image" Target="../media/image147.emf"/><Relationship Id="rId9" Type="http://schemas.openxmlformats.org/officeDocument/2006/relationships/image" Target="../media/image148.emf"/><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6.xml.rels><?xml version="1.0" encoding="UTF-8" standalone="yes"?>
<Relationships xmlns="http://schemas.openxmlformats.org/package/2006/relationships"><Relationship Id="rId3" Type="http://schemas.openxmlformats.org/officeDocument/2006/relationships/image" Target="../media/image149.emf"/><Relationship Id="rId4"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51.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52.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304800" y="4343400"/>
            <a:ext cx="9448800" cy="1752600"/>
          </a:xfrm>
        </p:spPr>
        <p:txBody>
          <a:bodyPr/>
          <a:lstStyle/>
          <a:p>
            <a:r>
              <a:rPr kumimoji="1" lang="en-US" altLang="zh-CN" sz="2400" dirty="0" smtClean="0"/>
              <a:t>Yang</a:t>
            </a:r>
            <a:r>
              <a:rPr kumimoji="1" lang="zh-CN" altLang="en-US" sz="2400" dirty="0" smtClean="0"/>
              <a:t> </a:t>
            </a:r>
            <a:r>
              <a:rPr kumimoji="1" lang="en-US" altLang="zh-CN" sz="2400" dirty="0" smtClean="0"/>
              <a:t>Yang</a:t>
            </a:r>
          </a:p>
          <a:p>
            <a:r>
              <a:rPr kumimoji="1" lang="en-US" altLang="zh-CN" sz="2400" dirty="0" smtClean="0"/>
              <a:t>Zhejiang</a:t>
            </a:r>
            <a:r>
              <a:rPr kumimoji="1" lang="zh-CN" altLang="en-US" sz="2400" dirty="0" smtClean="0"/>
              <a:t> </a:t>
            </a:r>
            <a:r>
              <a:rPr kumimoji="1" lang="en-US" altLang="zh-CN" sz="2400" dirty="0" smtClean="0"/>
              <a:t>University</a:t>
            </a:r>
            <a:endParaRPr lang="en-US" altLang="zh-CN" sz="2400" dirty="0"/>
          </a:p>
        </p:txBody>
      </p:sp>
      <p:sp>
        <p:nvSpPr>
          <p:cNvPr id="3" name="标题 2"/>
          <p:cNvSpPr>
            <a:spLocks noGrp="1"/>
          </p:cNvSpPr>
          <p:nvPr>
            <p:ph type="ctrTitle"/>
          </p:nvPr>
        </p:nvSpPr>
        <p:spPr>
          <a:xfrm>
            <a:off x="742950" y="2263775"/>
            <a:ext cx="8420100" cy="1470025"/>
          </a:xfrm>
        </p:spPr>
        <p:txBody>
          <a:bodyPr/>
          <a:lstStyle/>
          <a:p>
            <a:r>
              <a:rPr kumimoji="1" lang="en-US" altLang="zh-CN" sz="3200" b="1" dirty="0" smtClean="0"/>
              <a:t>Mining</a:t>
            </a:r>
            <a:r>
              <a:rPr kumimoji="1" lang="zh-CN" altLang="en-US" sz="3200" b="1" dirty="0" smtClean="0"/>
              <a:t> </a:t>
            </a:r>
            <a:r>
              <a:rPr kumimoji="1" lang="en-US" altLang="zh-CN" sz="3200" b="1" dirty="0" smtClean="0"/>
              <a:t>Deep</a:t>
            </a:r>
            <a:r>
              <a:rPr kumimoji="1" lang="zh-CN" altLang="en-US" sz="3200" b="1" dirty="0" smtClean="0"/>
              <a:t> </a:t>
            </a:r>
            <a:r>
              <a:rPr kumimoji="1" lang="en-US" altLang="zh-CN" sz="3200" b="1" dirty="0" smtClean="0"/>
              <a:t>Knowledge</a:t>
            </a:r>
            <a:r>
              <a:rPr kumimoji="1" lang="zh-CN" altLang="en-US" sz="3200" b="1" dirty="0" smtClean="0"/>
              <a:t> </a:t>
            </a:r>
            <a:r>
              <a:rPr kumimoji="1" lang="en-US" altLang="zh-CN" sz="3200" b="1" dirty="0" smtClean="0"/>
              <a:t>from</a:t>
            </a:r>
            <a:r>
              <a:rPr kumimoji="1" lang="zh-CN" altLang="en-US" sz="3200" b="1" dirty="0" smtClean="0"/>
              <a:t> </a:t>
            </a:r>
            <a:r>
              <a:rPr kumimoji="1" lang="en-US" altLang="zh-CN" sz="3200" b="1" dirty="0" smtClean="0"/>
              <a:t>Large-scale</a:t>
            </a:r>
            <a:r>
              <a:rPr kumimoji="1" lang="zh-CN" altLang="en-US" sz="3200" b="1" dirty="0" smtClean="0"/>
              <a:t> </a:t>
            </a:r>
            <a:r>
              <a:rPr kumimoji="1" lang="en-US" altLang="zh-CN" sz="3200" b="1" dirty="0" smtClean="0"/>
              <a:t>Social</a:t>
            </a:r>
            <a:r>
              <a:rPr kumimoji="1" lang="zh-CN" altLang="en-US" sz="3200" b="1" dirty="0" smtClean="0"/>
              <a:t> </a:t>
            </a:r>
            <a:r>
              <a:rPr kumimoji="1" lang="en-US" altLang="zh-CN" sz="3200" b="1" dirty="0" smtClean="0"/>
              <a:t>Networks</a:t>
            </a:r>
            <a:endParaRPr lang="en-US" altLang="zh-CN" sz="3200" b="1" dirty="0"/>
          </a:p>
        </p:txBody>
      </p:sp>
    </p:spTree>
    <p:extLst>
      <p:ext uri="{BB962C8B-B14F-4D97-AF65-F5344CB8AC3E}">
        <p14:creationId xmlns:p14="http://schemas.microsoft.com/office/powerpoint/2010/main" val="140752971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b="1" dirty="0" smtClean="0">
                <a:solidFill>
                  <a:srgbClr val="C00000"/>
                </a:solidFill>
                <a:latin typeface="Times New Roman" charset="0"/>
                <a:ea typeface="Times New Roman" charset="0"/>
                <a:cs typeface="Times New Roman" charset="0"/>
              </a:rPr>
              <a:t>Structural </a:t>
            </a:r>
            <a:r>
              <a:rPr lang="en-US" altLang="zh-CN" sz="1600" b="1" dirty="0" smtClean="0">
                <a:solidFill>
                  <a:srgbClr val="C00000"/>
                </a:solidFill>
                <a:latin typeface="Times New Roman" charset="0"/>
                <a:ea typeface="Times New Roman" charset="0"/>
                <a:cs typeface="Times New Roman" charset="0"/>
              </a:rPr>
              <a:t>H</a:t>
            </a:r>
            <a:r>
              <a:rPr lang="en-US" sz="1600" b="1" dirty="0" smtClean="0">
                <a:solidFill>
                  <a:srgbClr val="C00000"/>
                </a:solidFill>
                <a:latin typeface="Times New Roman" charset="0"/>
                <a:ea typeface="Times New Roman" charset="0"/>
                <a:cs typeface="Times New Roman" charset="0"/>
              </a:rPr>
              <a:t>ole [Burt]</a:t>
            </a:r>
            <a:endParaRPr lang="en-US" sz="1600" b="1"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133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5121402" y="1981201"/>
            <a:ext cx="1565148" cy="595035"/>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743200"/>
            <a:ext cx="1091851" cy="914400"/>
          </a:xfrm>
          <a:prstGeom prst="rect">
            <a:avLst/>
          </a:prstGeom>
          <a:ln w="28575">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1995</a:t>
            </a:r>
            <a:endParaRPr lang="en-US" b="1"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74549" y="1929826"/>
            <a:ext cx="4495340"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65" name="Picture 64"/>
          <p:cNvPicPr>
            <a:picLocks noChangeAspect="1"/>
          </p:cNvPicPr>
          <p:nvPr/>
        </p:nvPicPr>
        <p:blipFill>
          <a:blip r:embed="rId7"/>
          <a:stretch>
            <a:fillRect/>
          </a:stretch>
        </p:blipFill>
        <p:spPr>
          <a:xfrm>
            <a:off x="2393950" y="27432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8"/>
          <a:stretch>
            <a:fillRect/>
          </a:stretch>
        </p:blipFill>
        <p:spPr>
          <a:xfrm>
            <a:off x="5943600" y="1524001"/>
            <a:ext cx="1230746" cy="740819"/>
          </a:xfrm>
          <a:prstGeom prst="rect">
            <a:avLst/>
          </a:prstGeom>
          <a:ln w="25400">
            <a:solidFill>
              <a:srgbClr val="115CB3"/>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7429500" y="1487714"/>
            <a:ext cx="1816101" cy="798286"/>
          </a:xfrm>
          <a:prstGeom prst="rect">
            <a:avLst/>
          </a:prstGeom>
          <a:noFill/>
          <a:ln w="25400">
            <a:solidFill>
              <a:srgbClr val="115CB3"/>
            </a:solidFill>
          </a:ln>
        </p:spPr>
      </p:pic>
      <p:sp>
        <p:nvSpPr>
          <p:cNvPr id="5" name="Rectangle 4"/>
          <p:cNvSpPr/>
          <p:nvPr/>
        </p:nvSpPr>
        <p:spPr>
          <a:xfrm>
            <a:off x="82550" y="76200"/>
            <a:ext cx="9757410" cy="50292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6"/>
            <a:ext cx="9906000" cy="584775"/>
          </a:xfrm>
          <a:prstGeom prst="rect">
            <a:avLst/>
          </a:prstGeom>
          <a:noFill/>
        </p:spPr>
        <p:txBody>
          <a:bodyPr wrap="square" rtlCol="0">
            <a:spAutoFit/>
          </a:bodyPr>
          <a:lstStyle/>
          <a:p>
            <a:pPr algn="ctr"/>
            <a:r>
              <a:rPr lang="en-US" altLang="zh-CN" sz="3200" dirty="0" smtClean="0"/>
              <a:t>1995:</a:t>
            </a:r>
            <a:r>
              <a:rPr lang="zh-CN" altLang="en-US" sz="3200" dirty="0" smtClean="0"/>
              <a:t> </a:t>
            </a:r>
            <a:r>
              <a:rPr lang="en-US" altLang="zh-CN" sz="3200" dirty="0" smtClean="0"/>
              <a:t>Structural</a:t>
            </a:r>
            <a:r>
              <a:rPr lang="zh-CN" altLang="en-US" sz="3200" dirty="0" smtClean="0"/>
              <a:t> </a:t>
            </a:r>
            <a:r>
              <a:rPr lang="en-US" altLang="zh-CN" sz="3200" dirty="0" smtClean="0"/>
              <a:t>Holes</a:t>
            </a:r>
            <a:endParaRPr lang="en-US" sz="3200" dirty="0"/>
          </a:p>
        </p:txBody>
      </p:sp>
      <p:sp>
        <p:nvSpPr>
          <p:cNvPr id="10" name="Rectangle 9"/>
          <p:cNvSpPr/>
          <p:nvPr/>
        </p:nvSpPr>
        <p:spPr>
          <a:xfrm>
            <a:off x="247650" y="4572000"/>
            <a:ext cx="9493250" cy="523220"/>
          </a:xfrm>
          <a:prstGeom prst="rect">
            <a:avLst/>
          </a:prstGeom>
        </p:spPr>
        <p:txBody>
          <a:bodyPr wrap="square">
            <a:spAutoFit/>
          </a:bodyPr>
          <a:lstStyle/>
          <a:p>
            <a:r>
              <a:rPr lang="en-US" sz="1400" dirty="0" smtClean="0">
                <a:latin typeface="Times New Roman" charset="0"/>
                <a:ea typeface="Times New Roman" charset="0"/>
                <a:cs typeface="Times New Roman" charset="0"/>
              </a:rPr>
              <a:t>Ronald </a:t>
            </a:r>
            <a:r>
              <a:rPr lang="en-US" sz="1400" dirty="0">
                <a:latin typeface="Times New Roman" charset="0"/>
                <a:ea typeface="Times New Roman" charset="0"/>
                <a:cs typeface="Times New Roman" charset="0"/>
              </a:rPr>
              <a:t>S</a:t>
            </a:r>
            <a:r>
              <a:rPr lang="en-US"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Burt</a:t>
            </a:r>
            <a:r>
              <a:rPr lang="en-US" sz="1400" dirty="0" smtClean="0">
                <a:latin typeface="Times New Roman" charset="0"/>
                <a:ea typeface="Times New Roman" charset="0"/>
                <a:cs typeface="Times New Roman" charset="0"/>
              </a:rPr>
              <a:t>.</a:t>
            </a:r>
            <a:r>
              <a:rPr lang="en-US" sz="1400" dirty="0">
                <a:latin typeface="Times New Roman" charset="0"/>
                <a:ea typeface="Times New Roman" charset="0"/>
                <a:cs typeface="Times New Roman" charset="0"/>
              </a:rPr>
              <a:t> </a:t>
            </a:r>
            <a:r>
              <a:rPr lang="en-US" sz="1400" i="1" dirty="0">
                <a:latin typeface="Times New Roman" charset="0"/>
                <a:ea typeface="Times New Roman" charset="0"/>
                <a:cs typeface="Times New Roman" charset="0"/>
              </a:rPr>
              <a:t>Structural Holes: The Social Structure of Competition</a:t>
            </a:r>
            <a:r>
              <a:rPr lang="en-US" sz="1400" dirty="0">
                <a:latin typeface="Times New Roman" charset="0"/>
                <a:ea typeface="Times New Roman" charset="0"/>
                <a:cs typeface="Times New Roman" charset="0"/>
              </a:rPr>
              <a:t>. Cambridge: Harvard University Press</a:t>
            </a:r>
            <a:r>
              <a:rPr lang="en-US"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1995</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20207</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sp>
        <p:nvSpPr>
          <p:cNvPr id="11" name="Rectangle 10"/>
          <p:cNvSpPr/>
          <p:nvPr/>
        </p:nvSpPr>
        <p:spPr>
          <a:xfrm>
            <a:off x="82550" y="838200"/>
            <a:ext cx="9575800" cy="1785104"/>
          </a:xfrm>
          <a:prstGeom prst="rect">
            <a:avLst/>
          </a:prstGeom>
        </p:spPr>
        <p:txBody>
          <a:bodyPr wrap="square">
            <a:spAutoFit/>
          </a:bodyPr>
          <a:lstStyle/>
          <a:p>
            <a:pPr marL="342900" indent="-342900">
              <a:buFont typeface="Arial" charset="0"/>
              <a:buChar char="•"/>
            </a:pPr>
            <a:r>
              <a:rPr lang="en-US" sz="2200" dirty="0" smtClean="0">
                <a:latin typeface="Times New Roman" charset="0"/>
                <a:ea typeface="Times New Roman" charset="0"/>
                <a:cs typeface="Times New Roman" charset="0"/>
              </a:rPr>
              <a:t>“</a:t>
            </a:r>
            <a:r>
              <a:rPr lang="en-US" altLang="zh-CN" sz="2200" dirty="0" smtClean="0">
                <a:latin typeface="Times New Roman" charset="0"/>
                <a:ea typeface="Times New Roman" charset="0"/>
                <a:cs typeface="Times New Roman" charset="0"/>
              </a:rPr>
              <a:t>T</a:t>
            </a:r>
            <a:r>
              <a:rPr lang="en-US" sz="2200" dirty="0" smtClean="0">
                <a:latin typeface="Times New Roman" charset="0"/>
                <a:ea typeface="Times New Roman" charset="0"/>
                <a:cs typeface="Times New Roman" charset="0"/>
              </a:rPr>
              <a:t>he </a:t>
            </a:r>
            <a:r>
              <a:rPr lang="en-US" sz="2200" dirty="0">
                <a:latin typeface="Times New Roman" charset="0"/>
                <a:ea typeface="Times New Roman" charset="0"/>
                <a:cs typeface="Times New Roman" charset="0"/>
              </a:rPr>
              <a:t>position of a bridge between distinct groups allows him or her to transfer valuable information from one group to </a:t>
            </a:r>
            <a:r>
              <a:rPr lang="en-US" sz="2200" dirty="0" smtClean="0">
                <a:latin typeface="Times New Roman" charset="0"/>
                <a:ea typeface="Times New Roman" charset="0"/>
                <a:cs typeface="Times New Roman" charset="0"/>
              </a:rPr>
              <a:t>another</a:t>
            </a:r>
            <a:r>
              <a:rPr lang="en-US" altLang="zh-CN" sz="2200" dirty="0" smtClean="0">
                <a:latin typeface="Times New Roman" charset="0"/>
                <a:ea typeface="Times New Roman" charset="0"/>
                <a:cs typeface="Times New Roman" charset="0"/>
              </a:rPr>
              <a:t>.”</a:t>
            </a:r>
            <a:endParaRPr lang="zh-CN" altLang="en-US" sz="2200" dirty="0" smtClean="0">
              <a:latin typeface="Times New Roman" charset="0"/>
              <a:ea typeface="Times New Roman" charset="0"/>
              <a:cs typeface="Times New Roman" charset="0"/>
            </a:endParaRPr>
          </a:p>
          <a:p>
            <a:pPr marL="342900" indent="-342900">
              <a:buFont typeface="Arial" charset="0"/>
              <a:buChar char="•"/>
            </a:pPr>
            <a:endParaRPr lang="zh-CN" altLang="en-US" sz="2200" dirty="0" smtClean="0">
              <a:latin typeface="Times New Roman" charset="0"/>
              <a:ea typeface="Times New Roman" charset="0"/>
              <a:cs typeface="Times New Roman" charset="0"/>
            </a:endParaRPr>
          </a:p>
          <a:p>
            <a:pPr marL="342900" indent="-342900">
              <a:buFont typeface="Arial" charset="0"/>
              <a:buChar char="•"/>
            </a:pPr>
            <a:r>
              <a:rPr lang="en-US" altLang="zh-CN" sz="2200" dirty="0" smtClean="0">
                <a:latin typeface="Times New Roman" charset="0"/>
                <a:ea typeface="Times New Roman" charset="0"/>
                <a:cs typeface="Times New Roman" charset="0"/>
              </a:rPr>
              <a:t>“</a:t>
            </a:r>
            <a:r>
              <a:rPr lang="en-US" altLang="zh-CN" sz="2200" dirty="0">
                <a:latin typeface="Times New Roman" charset="0"/>
                <a:ea typeface="Times New Roman" charset="0"/>
                <a:cs typeface="Times New Roman" charset="0"/>
              </a:rPr>
              <a:t>T</a:t>
            </a:r>
            <a:r>
              <a:rPr lang="en-US" sz="2200" dirty="0" smtClean="0">
                <a:latin typeface="Times New Roman" charset="0"/>
                <a:ea typeface="Times New Roman" charset="0"/>
                <a:cs typeface="Times New Roman" charset="0"/>
              </a:rPr>
              <a:t>he </a:t>
            </a:r>
            <a:r>
              <a:rPr lang="en-US" sz="2200" dirty="0">
                <a:latin typeface="Times New Roman" charset="0"/>
                <a:ea typeface="Times New Roman" charset="0"/>
                <a:cs typeface="Times New Roman" charset="0"/>
              </a:rPr>
              <a:t>individual can combine all the ideas he or she receives from different sources and come up with the most innovative idea among </a:t>
            </a:r>
            <a:r>
              <a:rPr lang="en-US" sz="2200" dirty="0" smtClean="0">
                <a:latin typeface="Times New Roman" charset="0"/>
                <a:ea typeface="Times New Roman" charset="0"/>
                <a:cs typeface="Times New Roman" charset="0"/>
              </a:rPr>
              <a:t>all</a:t>
            </a:r>
            <a:r>
              <a:rPr lang="en-US" altLang="zh-CN" sz="2200" dirty="0" smtClean="0">
                <a:latin typeface="Times New Roman" charset="0"/>
                <a:ea typeface="Times New Roman" charset="0"/>
                <a:cs typeface="Times New Roman" charset="0"/>
              </a:rPr>
              <a:t>.”</a:t>
            </a:r>
            <a:endParaRPr lang="en-US" sz="2200" dirty="0" smtClean="0">
              <a:latin typeface="Times New Roman" charset="0"/>
              <a:ea typeface="Times New Roman" charset="0"/>
              <a:cs typeface="Times New Roman" charset="0"/>
            </a:endParaRPr>
          </a:p>
        </p:txBody>
      </p:sp>
      <p:pic>
        <p:nvPicPr>
          <p:cNvPr id="68" name="Picture 67"/>
          <p:cNvPicPr>
            <a:picLocks noChangeAspect="1"/>
          </p:cNvPicPr>
          <p:nvPr/>
        </p:nvPicPr>
        <p:blipFill>
          <a:blip r:embed="rId10"/>
          <a:stretch>
            <a:fillRect/>
          </a:stretch>
        </p:blipFill>
        <p:spPr>
          <a:xfrm>
            <a:off x="2393950" y="2667000"/>
            <a:ext cx="4540250" cy="1865731"/>
          </a:xfrm>
          <a:prstGeom prst="rect">
            <a:avLst/>
          </a:prstGeom>
          <a:ln w="25400">
            <a:noFill/>
          </a:ln>
        </p:spPr>
      </p:pic>
    </p:spTree>
    <p:extLst>
      <p:ext uri="{BB962C8B-B14F-4D97-AF65-F5344CB8AC3E}">
        <p14:creationId xmlns:p14="http://schemas.microsoft.com/office/powerpoint/2010/main" val="730328710"/>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Formulation</a:t>
            </a:r>
            <a:endParaRPr lang="en-US" dirty="0"/>
          </a:p>
        </p:txBody>
      </p:sp>
      <p:pic>
        <p:nvPicPr>
          <p:cNvPr id="7" name="Picture 6"/>
          <p:cNvPicPr>
            <a:picLocks noChangeAspect="1"/>
          </p:cNvPicPr>
          <p:nvPr/>
        </p:nvPicPr>
        <p:blipFill>
          <a:blip r:embed="rId3"/>
          <a:stretch>
            <a:fillRect/>
          </a:stretch>
        </p:blipFill>
        <p:spPr>
          <a:xfrm>
            <a:off x="1733550" y="1524000"/>
            <a:ext cx="6438900" cy="3222752"/>
          </a:xfrm>
          <a:prstGeom prst="rect">
            <a:avLst/>
          </a:prstGeom>
        </p:spPr>
      </p:pic>
      <p:sp>
        <p:nvSpPr>
          <p:cNvPr id="8" name="Content Placeholder 2"/>
          <p:cNvSpPr txBox="1">
            <a:spLocks/>
          </p:cNvSpPr>
          <p:nvPr/>
        </p:nvSpPr>
        <p:spPr bwMode="auto">
          <a:xfrm>
            <a:off x="495300" y="5334071"/>
            <a:ext cx="8915400" cy="47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None/>
            </a:pPr>
            <a:r>
              <a:rPr lang="en-US" sz="1800" b="1" dirty="0" smtClean="0">
                <a:solidFill>
                  <a:srgbClr val="6666FF"/>
                </a:solidFill>
              </a:rPr>
              <a:t>Diffusion</a:t>
            </a:r>
            <a:r>
              <a:rPr lang="zh-CN" altLang="en-US" sz="1800" b="1" dirty="0" smtClean="0">
                <a:solidFill>
                  <a:srgbClr val="6666FF"/>
                </a:solidFill>
              </a:rPr>
              <a:t> </a:t>
            </a:r>
            <a:r>
              <a:rPr lang="en-US" altLang="zh-CN" sz="1800" b="1" dirty="0" smtClean="0">
                <a:solidFill>
                  <a:srgbClr val="6666FF"/>
                </a:solidFill>
              </a:rPr>
              <a:t>diversity:</a:t>
            </a:r>
            <a:r>
              <a:rPr lang="zh-CN" altLang="en-US" sz="1800" b="1" dirty="0" smtClean="0">
                <a:solidFill>
                  <a:srgbClr val="6666FF"/>
                </a:solidFill>
              </a:rPr>
              <a:t> </a:t>
            </a:r>
            <a:r>
              <a:rPr lang="en-US" altLang="zh-CN" sz="1800" b="1" dirty="0" smtClean="0">
                <a:solidFill>
                  <a:srgbClr val="6666FF"/>
                </a:solidFill>
              </a:rPr>
              <a:t>how many</a:t>
            </a:r>
            <a:r>
              <a:rPr lang="zh-CN" altLang="en-US" sz="1800" b="1" dirty="0" smtClean="0">
                <a:solidFill>
                  <a:srgbClr val="6666FF"/>
                </a:solidFill>
              </a:rPr>
              <a:t> </a:t>
            </a:r>
            <a:r>
              <a:rPr lang="en-US" altLang="zh-CN" sz="1800" b="1" dirty="0" smtClean="0">
                <a:solidFill>
                  <a:srgbClr val="6666FF"/>
                </a:solidFill>
              </a:rPr>
              <a:t>communities</a:t>
            </a:r>
            <a:r>
              <a:rPr lang="zh-CN" altLang="en-US" sz="1800" b="1" dirty="0" smtClean="0">
                <a:solidFill>
                  <a:srgbClr val="6666FF"/>
                </a:solidFill>
              </a:rPr>
              <a:t> </a:t>
            </a:r>
            <a:r>
              <a:rPr lang="en-US" altLang="zh-CN" sz="1800" b="1" dirty="0" smtClean="0">
                <a:solidFill>
                  <a:srgbClr val="6666FF"/>
                </a:solidFill>
              </a:rPr>
              <a:t>will</a:t>
            </a:r>
            <a:r>
              <a:rPr lang="zh-CN" altLang="en-US" sz="1800" b="1" dirty="0" smtClean="0">
                <a:solidFill>
                  <a:srgbClr val="6666FF"/>
                </a:solidFill>
              </a:rPr>
              <a:t> </a:t>
            </a:r>
            <a:r>
              <a:rPr lang="en-US" altLang="zh-CN" sz="1800" b="1" dirty="0" smtClean="0">
                <a:solidFill>
                  <a:srgbClr val="6666FF"/>
                </a:solidFill>
              </a:rPr>
              <a:t>receive</a:t>
            </a:r>
            <a:r>
              <a:rPr lang="zh-CN" altLang="en-US" sz="1800" b="1" dirty="0" smtClean="0">
                <a:solidFill>
                  <a:srgbClr val="6666FF"/>
                </a:solidFill>
              </a:rPr>
              <a:t> </a:t>
            </a:r>
            <a:r>
              <a:rPr lang="en-US" altLang="zh-CN" sz="1800" b="1" dirty="0" smtClean="0">
                <a:solidFill>
                  <a:srgbClr val="6666FF"/>
                </a:solidFill>
              </a:rPr>
              <a:t>the</a:t>
            </a:r>
            <a:r>
              <a:rPr lang="zh-CN" altLang="en-US" sz="1800" b="1" dirty="0" smtClean="0">
                <a:solidFill>
                  <a:srgbClr val="6666FF"/>
                </a:solidFill>
              </a:rPr>
              <a:t> </a:t>
            </a:r>
            <a:r>
              <a:rPr lang="en-US" altLang="zh-CN" sz="1800" b="1" dirty="0" smtClean="0">
                <a:solidFill>
                  <a:srgbClr val="6666FF"/>
                </a:solidFill>
              </a:rPr>
              <a:t>information</a:t>
            </a:r>
          </a:p>
        </p:txBody>
      </p:sp>
      <p:grpSp>
        <p:nvGrpSpPr>
          <p:cNvPr id="49" name="Group 48"/>
          <p:cNvGrpSpPr>
            <a:grpSpLocks noChangeAspect="1"/>
          </p:cNvGrpSpPr>
          <p:nvPr/>
        </p:nvGrpSpPr>
        <p:grpSpPr>
          <a:xfrm>
            <a:off x="40790" y="152400"/>
            <a:ext cx="2449262" cy="1440000"/>
            <a:chOff x="30403" y="152400"/>
            <a:chExt cx="2685709" cy="1710600"/>
          </a:xfrm>
        </p:grpSpPr>
        <p:sp>
          <p:nvSpPr>
            <p:cNvPr id="50" name="Oval 49"/>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1" name="TextBox 50"/>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52" name="Group 51"/>
            <p:cNvGrpSpPr/>
            <p:nvPr/>
          </p:nvGrpSpPr>
          <p:grpSpPr>
            <a:xfrm>
              <a:off x="30403" y="346800"/>
              <a:ext cx="1040392" cy="720000"/>
              <a:chOff x="1097154" y="2057400"/>
              <a:chExt cx="1040392" cy="914400"/>
            </a:xfrm>
          </p:grpSpPr>
          <p:sp>
            <p:nvSpPr>
              <p:cNvPr id="61" name="Oval 60"/>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2" name="TextBox 61"/>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53" name="Right Arrow 52"/>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Oval 53"/>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5" name="TextBox 54"/>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56" name="Right Arrow 55"/>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ight Arrow 56"/>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8" name="Group 57"/>
            <p:cNvGrpSpPr/>
            <p:nvPr/>
          </p:nvGrpSpPr>
          <p:grpSpPr>
            <a:xfrm>
              <a:off x="792407" y="1143000"/>
              <a:ext cx="1040282" cy="720000"/>
              <a:chOff x="1097207" y="2057400"/>
              <a:chExt cx="1040282" cy="720000"/>
            </a:xfrm>
          </p:grpSpPr>
          <p:sp>
            <p:nvSpPr>
              <p:cNvPr id="59" name="Oval 58"/>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0" name="TextBox 59"/>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2147102454"/>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Analysis</a:t>
            </a:r>
            <a:r>
              <a:rPr lang="zh-CN" altLang="en-US" dirty="0" smtClean="0"/>
              <a:t> </a:t>
            </a:r>
            <a:r>
              <a:rPr lang="en-US" altLang="zh-CN" dirty="0" smtClean="0"/>
              <a:t>Setup</a:t>
            </a:r>
            <a:endParaRPr lang="en-US" dirty="0"/>
          </a:p>
        </p:txBody>
      </p:sp>
      <p:pic>
        <p:nvPicPr>
          <p:cNvPr id="4" name="Picture 3"/>
          <p:cNvPicPr>
            <a:picLocks noChangeAspect="1"/>
          </p:cNvPicPr>
          <p:nvPr/>
        </p:nvPicPr>
        <p:blipFill>
          <a:blip r:embed="rId3"/>
          <a:stretch>
            <a:fillRect/>
          </a:stretch>
        </p:blipFill>
        <p:spPr>
          <a:xfrm>
            <a:off x="1485900" y="2514600"/>
            <a:ext cx="2283883" cy="1498600"/>
          </a:xfrm>
          <a:prstGeom prst="rect">
            <a:avLst/>
          </a:prstGeom>
        </p:spPr>
      </p:pic>
      <p:pic>
        <p:nvPicPr>
          <p:cNvPr id="9" name="Picture 8"/>
          <p:cNvPicPr>
            <a:picLocks noChangeAspect="1"/>
          </p:cNvPicPr>
          <p:nvPr/>
        </p:nvPicPr>
        <p:blipFill>
          <a:blip r:embed="rId4"/>
          <a:stretch>
            <a:fillRect/>
          </a:stretch>
        </p:blipFill>
        <p:spPr>
          <a:xfrm>
            <a:off x="5695950" y="2514600"/>
            <a:ext cx="2572808" cy="1498600"/>
          </a:xfrm>
          <a:prstGeom prst="rect">
            <a:avLst/>
          </a:prstGeom>
        </p:spPr>
      </p:pic>
      <p:pic>
        <p:nvPicPr>
          <p:cNvPr id="10" name="Picture 9"/>
          <p:cNvPicPr>
            <a:picLocks noChangeAspect="1"/>
          </p:cNvPicPr>
          <p:nvPr/>
        </p:nvPicPr>
        <p:blipFill>
          <a:blip r:embed="rId5"/>
          <a:stretch>
            <a:fillRect/>
          </a:stretch>
        </p:blipFill>
        <p:spPr>
          <a:xfrm>
            <a:off x="1485900" y="4635500"/>
            <a:ext cx="2737908" cy="1663700"/>
          </a:xfrm>
          <a:prstGeom prst="rect">
            <a:avLst/>
          </a:prstGeom>
        </p:spPr>
      </p:pic>
      <p:pic>
        <p:nvPicPr>
          <p:cNvPr id="11" name="Picture 10"/>
          <p:cNvPicPr>
            <a:picLocks noChangeAspect="1"/>
          </p:cNvPicPr>
          <p:nvPr/>
        </p:nvPicPr>
        <p:blipFill>
          <a:blip r:embed="rId6"/>
          <a:stretch>
            <a:fillRect/>
          </a:stretch>
        </p:blipFill>
        <p:spPr>
          <a:xfrm>
            <a:off x="5695950" y="4635500"/>
            <a:ext cx="2283883" cy="1625600"/>
          </a:xfrm>
          <a:prstGeom prst="rect">
            <a:avLst/>
          </a:prstGeom>
        </p:spPr>
      </p:pic>
      <p:sp>
        <p:nvSpPr>
          <p:cNvPr id="12" name="TextBox 11"/>
          <p:cNvSpPr txBox="1"/>
          <p:nvPr/>
        </p:nvSpPr>
        <p:spPr>
          <a:xfrm>
            <a:off x="1073150" y="1905000"/>
            <a:ext cx="3714750" cy="369332"/>
          </a:xfrm>
          <a:prstGeom prst="rect">
            <a:avLst/>
          </a:prstGeom>
          <a:noFill/>
        </p:spPr>
        <p:txBody>
          <a:bodyPr wrap="square" rtlCol="0">
            <a:spAutoFit/>
          </a:bodyPr>
          <a:lstStyle/>
          <a:p>
            <a:pPr algn="ctr"/>
            <a:r>
              <a:rPr lang="en-US" dirty="0" smtClean="0"/>
              <a:t>O</a:t>
            </a:r>
            <a:r>
              <a:rPr lang="en-US" altLang="zh-CN" dirty="0" smtClean="0"/>
              <a:t>riginal</a:t>
            </a:r>
            <a:r>
              <a:rPr lang="zh-CN" altLang="en-US" dirty="0" smtClean="0"/>
              <a:t> </a:t>
            </a:r>
            <a:r>
              <a:rPr lang="en-US" altLang="zh-CN" dirty="0" smtClean="0"/>
              <a:t>diffusion</a:t>
            </a:r>
            <a:r>
              <a:rPr lang="zh-CN" altLang="en-US" dirty="0" smtClean="0"/>
              <a:t> </a:t>
            </a:r>
            <a:r>
              <a:rPr lang="en-US" altLang="zh-CN" dirty="0" smtClean="0"/>
              <a:t>tree</a:t>
            </a:r>
            <a:endParaRPr lang="en-US" dirty="0"/>
          </a:p>
        </p:txBody>
      </p:sp>
      <p:sp>
        <p:nvSpPr>
          <p:cNvPr id="13" name="TextBox 12"/>
          <p:cNvSpPr txBox="1"/>
          <p:nvPr/>
        </p:nvSpPr>
        <p:spPr>
          <a:xfrm>
            <a:off x="5118100" y="1905000"/>
            <a:ext cx="3714750" cy="369332"/>
          </a:xfrm>
          <a:prstGeom prst="rect">
            <a:avLst/>
          </a:prstGeom>
          <a:noFill/>
        </p:spPr>
        <p:txBody>
          <a:bodyPr wrap="square" rtlCol="0">
            <a:spAutoFit/>
          </a:bodyPr>
          <a:lstStyle/>
          <a:p>
            <a:pPr algn="ctr"/>
            <a:r>
              <a:rPr lang="en-US" dirty="0" smtClean="0">
                <a:solidFill>
                  <a:srgbClr val="FF0000"/>
                </a:solidFill>
              </a:rPr>
              <a:t>Opinion</a:t>
            </a:r>
            <a:r>
              <a:rPr lang="zh-CN" altLang="en-US" dirty="0" smtClean="0">
                <a:solidFill>
                  <a:srgbClr val="FF0000"/>
                </a:solidFill>
              </a:rPr>
              <a:t> </a:t>
            </a:r>
            <a:r>
              <a:rPr lang="en-US" altLang="zh-CN" dirty="0" smtClean="0">
                <a:solidFill>
                  <a:srgbClr val="FF0000"/>
                </a:solidFill>
              </a:rPr>
              <a:t>leader</a:t>
            </a:r>
            <a:endParaRPr lang="en-US" dirty="0">
              <a:solidFill>
                <a:srgbClr val="FF0000"/>
              </a:solidFill>
            </a:endParaRPr>
          </a:p>
        </p:txBody>
      </p:sp>
      <p:sp>
        <p:nvSpPr>
          <p:cNvPr id="14" name="TextBox 13"/>
          <p:cNvSpPr txBox="1"/>
          <p:nvPr/>
        </p:nvSpPr>
        <p:spPr>
          <a:xfrm>
            <a:off x="1073150" y="4178300"/>
            <a:ext cx="3714750" cy="369332"/>
          </a:xfrm>
          <a:prstGeom prst="rect">
            <a:avLst/>
          </a:prstGeom>
          <a:noFill/>
        </p:spPr>
        <p:txBody>
          <a:bodyPr wrap="square" rtlCol="0">
            <a:spAutoFit/>
          </a:bodyPr>
          <a:lstStyle/>
          <a:p>
            <a:pPr algn="ctr"/>
            <a:r>
              <a:rPr lang="en-US" dirty="0" smtClean="0">
                <a:solidFill>
                  <a:srgbClr val="0000FF"/>
                </a:solidFill>
              </a:rPr>
              <a:t>Structural</a:t>
            </a:r>
            <a:r>
              <a:rPr lang="zh-CN" altLang="en-US" dirty="0" smtClean="0">
                <a:solidFill>
                  <a:srgbClr val="0000FF"/>
                </a:solidFill>
              </a:rPr>
              <a:t> </a:t>
            </a:r>
            <a:r>
              <a:rPr lang="en-US" altLang="zh-CN" dirty="0" smtClean="0">
                <a:solidFill>
                  <a:srgbClr val="0000FF"/>
                </a:solidFill>
              </a:rPr>
              <a:t>hole</a:t>
            </a:r>
            <a:r>
              <a:rPr lang="zh-CN" altLang="en-US" dirty="0" smtClean="0">
                <a:solidFill>
                  <a:srgbClr val="0000FF"/>
                </a:solidFill>
              </a:rPr>
              <a:t> </a:t>
            </a:r>
            <a:r>
              <a:rPr lang="en-US" altLang="zh-CN" dirty="0" smtClean="0">
                <a:solidFill>
                  <a:srgbClr val="0000FF"/>
                </a:solidFill>
              </a:rPr>
              <a:t>spanner</a:t>
            </a:r>
            <a:endParaRPr lang="en-US" dirty="0">
              <a:solidFill>
                <a:srgbClr val="0000FF"/>
              </a:solidFill>
            </a:endParaRPr>
          </a:p>
        </p:txBody>
      </p:sp>
      <p:sp>
        <p:nvSpPr>
          <p:cNvPr id="15" name="TextBox 14"/>
          <p:cNvSpPr txBox="1"/>
          <p:nvPr/>
        </p:nvSpPr>
        <p:spPr>
          <a:xfrm>
            <a:off x="5118100" y="4178300"/>
            <a:ext cx="3714750" cy="369332"/>
          </a:xfrm>
          <a:prstGeom prst="rect">
            <a:avLst/>
          </a:prstGeom>
          <a:noFill/>
        </p:spPr>
        <p:txBody>
          <a:bodyPr wrap="square" rtlCol="0">
            <a:spAutoFit/>
          </a:bodyPr>
          <a:lstStyle/>
          <a:p>
            <a:pPr algn="ctr"/>
            <a:r>
              <a:rPr lang="en-US" dirty="0" smtClean="0">
                <a:solidFill>
                  <a:srgbClr val="808000"/>
                </a:solidFill>
              </a:rPr>
              <a:t>Random</a:t>
            </a:r>
            <a:r>
              <a:rPr lang="zh-CN" altLang="en-US" dirty="0" smtClean="0">
                <a:solidFill>
                  <a:srgbClr val="808000"/>
                </a:solidFill>
              </a:rPr>
              <a:t> </a:t>
            </a:r>
            <a:r>
              <a:rPr lang="en-US" altLang="zh-CN" dirty="0" smtClean="0">
                <a:solidFill>
                  <a:srgbClr val="808000"/>
                </a:solidFill>
              </a:rPr>
              <a:t>selected</a:t>
            </a:r>
            <a:r>
              <a:rPr lang="zh-CN" altLang="en-US" dirty="0" smtClean="0">
                <a:solidFill>
                  <a:srgbClr val="808000"/>
                </a:solidFill>
              </a:rPr>
              <a:t> </a:t>
            </a:r>
            <a:r>
              <a:rPr lang="en-US" altLang="zh-CN" dirty="0" smtClean="0">
                <a:solidFill>
                  <a:srgbClr val="808000"/>
                </a:solidFill>
              </a:rPr>
              <a:t>user</a:t>
            </a:r>
            <a:endParaRPr lang="en-US" dirty="0">
              <a:solidFill>
                <a:srgbClr val="808000"/>
              </a:solidFill>
            </a:endParaRPr>
          </a:p>
        </p:txBody>
      </p:sp>
      <p:sp>
        <p:nvSpPr>
          <p:cNvPr id="16" name="Content Placeholder 2"/>
          <p:cNvSpPr>
            <a:spLocks noGrp="1"/>
          </p:cNvSpPr>
          <p:nvPr>
            <p:ph idx="1"/>
          </p:nvPr>
        </p:nvSpPr>
        <p:spPr>
          <a:xfrm>
            <a:off x="350877" y="1197046"/>
            <a:ext cx="9139237" cy="860425"/>
          </a:xfrm>
        </p:spPr>
        <p:txBody>
          <a:bodyPr/>
          <a:lstStyle/>
          <a:p>
            <a:pPr marL="0" indent="0">
              <a:buNone/>
            </a:pPr>
            <a:r>
              <a:rPr lang="en-US" sz="2000" dirty="0" smtClean="0"/>
              <a:t>How</a:t>
            </a:r>
            <a:r>
              <a:rPr lang="zh-CN" altLang="en-US" sz="2000" dirty="0" smtClean="0"/>
              <a:t> </a:t>
            </a:r>
            <a:r>
              <a:rPr lang="en-US" altLang="zh-CN" sz="2000" dirty="0" smtClean="0"/>
              <a:t>different</a:t>
            </a:r>
            <a:r>
              <a:rPr lang="zh-CN" altLang="en-US" sz="2000" dirty="0" smtClean="0"/>
              <a:t> </a:t>
            </a:r>
            <a:r>
              <a:rPr lang="en-US" altLang="zh-CN" sz="2000" i="1" dirty="0" smtClean="0">
                <a:solidFill>
                  <a:srgbClr val="800000"/>
                </a:solidFill>
              </a:rPr>
              <a:t>social</a:t>
            </a:r>
            <a:r>
              <a:rPr lang="zh-CN" altLang="en-US" sz="2000" i="1" dirty="0" smtClean="0">
                <a:solidFill>
                  <a:srgbClr val="800000"/>
                </a:solidFill>
              </a:rPr>
              <a:t> </a:t>
            </a:r>
            <a:r>
              <a:rPr lang="en-US" altLang="zh-CN" sz="2000" i="1" dirty="0" smtClean="0">
                <a:solidFill>
                  <a:srgbClr val="800000"/>
                </a:solidFill>
              </a:rPr>
              <a:t>roles</a:t>
            </a:r>
            <a:r>
              <a:rPr lang="zh-CN" altLang="en-US" sz="2000" dirty="0" smtClean="0"/>
              <a:t> </a:t>
            </a:r>
            <a:r>
              <a:rPr lang="en-US" altLang="zh-CN" sz="2000" dirty="0" smtClean="0"/>
              <a:t>influence</a:t>
            </a:r>
            <a:r>
              <a:rPr lang="zh-CN" altLang="en-US" sz="2000" dirty="0" smtClean="0"/>
              <a:t> </a:t>
            </a:r>
            <a:r>
              <a:rPr lang="en-US" altLang="zh-CN" sz="2000" dirty="0" smtClean="0"/>
              <a:t>different</a:t>
            </a:r>
            <a:r>
              <a:rPr lang="zh-CN" altLang="en-US" sz="2000" dirty="0" smtClean="0"/>
              <a:t> </a:t>
            </a:r>
            <a:r>
              <a:rPr lang="en-US" altLang="zh-CN" sz="2000" i="1" dirty="0" smtClean="0">
                <a:solidFill>
                  <a:srgbClr val="008000"/>
                </a:solidFill>
              </a:rPr>
              <a:t>diffusion</a:t>
            </a:r>
            <a:r>
              <a:rPr lang="zh-CN" altLang="en-US" sz="2000" i="1" dirty="0" smtClean="0">
                <a:solidFill>
                  <a:srgbClr val="008000"/>
                </a:solidFill>
              </a:rPr>
              <a:t> </a:t>
            </a:r>
            <a:r>
              <a:rPr lang="en-US" altLang="zh-CN" sz="2000" i="1" dirty="0" smtClean="0">
                <a:solidFill>
                  <a:srgbClr val="008000"/>
                </a:solidFill>
              </a:rPr>
              <a:t>attributes</a:t>
            </a:r>
            <a:r>
              <a:rPr lang="en-US" altLang="zh-CN" sz="2000" dirty="0" smtClean="0"/>
              <a:t>?</a:t>
            </a:r>
            <a:endParaRPr lang="en-US" sz="2000" dirty="0"/>
          </a:p>
        </p:txBody>
      </p:sp>
      <p:sp>
        <p:nvSpPr>
          <p:cNvPr id="18" name="TextBox 17"/>
          <p:cNvSpPr txBox="1"/>
          <p:nvPr/>
        </p:nvSpPr>
        <p:spPr>
          <a:xfrm>
            <a:off x="4457700" y="3860800"/>
            <a:ext cx="908050" cy="400110"/>
          </a:xfrm>
          <a:prstGeom prst="rect">
            <a:avLst/>
          </a:prstGeom>
          <a:noFill/>
        </p:spPr>
        <p:txBody>
          <a:bodyPr wrap="square" rtlCol="0">
            <a:spAutoFit/>
          </a:bodyPr>
          <a:lstStyle/>
          <a:p>
            <a:pPr algn="ctr"/>
            <a:r>
              <a:rPr lang="en-US" sz="2000" b="1" dirty="0" smtClean="0"/>
              <a:t>VS</a:t>
            </a:r>
            <a:r>
              <a:rPr lang="zh-CN" altLang="zh-CN" sz="2000" b="1" dirty="0"/>
              <a:t>.</a:t>
            </a:r>
            <a:endParaRPr lang="en-US" sz="2000" b="1" dirty="0"/>
          </a:p>
        </p:txBody>
      </p:sp>
      <p:grpSp>
        <p:nvGrpSpPr>
          <p:cNvPr id="45" name="Group 44"/>
          <p:cNvGrpSpPr>
            <a:grpSpLocks noChangeAspect="1"/>
          </p:cNvGrpSpPr>
          <p:nvPr/>
        </p:nvGrpSpPr>
        <p:grpSpPr>
          <a:xfrm>
            <a:off x="7469033" y="152400"/>
            <a:ext cx="2449262" cy="1440000"/>
            <a:chOff x="30403" y="152400"/>
            <a:chExt cx="2685709" cy="1710600"/>
          </a:xfrm>
        </p:grpSpPr>
        <p:sp>
          <p:nvSpPr>
            <p:cNvPr id="46" name="Oval 45"/>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7" name="TextBox 46"/>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48" name="Group 47"/>
            <p:cNvGrpSpPr/>
            <p:nvPr/>
          </p:nvGrpSpPr>
          <p:grpSpPr>
            <a:xfrm>
              <a:off x="30403" y="346800"/>
              <a:ext cx="1040392" cy="720000"/>
              <a:chOff x="1097154" y="2057400"/>
              <a:chExt cx="1040392" cy="914400"/>
            </a:xfrm>
          </p:grpSpPr>
          <p:sp>
            <p:nvSpPr>
              <p:cNvPr id="57" name="Oval 56"/>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8" name="TextBox 57"/>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49" name="Right Arrow 48"/>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Oval 49"/>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1" name="TextBox 50"/>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52" name="Right Arrow 51"/>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ight Arrow 52"/>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4" name="Group 53"/>
            <p:cNvGrpSpPr/>
            <p:nvPr/>
          </p:nvGrpSpPr>
          <p:grpSpPr>
            <a:xfrm>
              <a:off x="792407" y="1143000"/>
              <a:ext cx="1040282" cy="720000"/>
              <a:chOff x="1097207" y="2057400"/>
              <a:chExt cx="1040282" cy="720000"/>
            </a:xfrm>
          </p:grpSpPr>
          <p:sp>
            <p:nvSpPr>
              <p:cNvPr id="55" name="Oval 54"/>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6" name="TextBox 55"/>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1537435817"/>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Diffusion</a:t>
            </a:r>
            <a:r>
              <a:rPr lang="zh-CN" altLang="en-US" dirty="0" smtClean="0"/>
              <a:t> </a:t>
            </a:r>
            <a:r>
              <a:rPr lang="en-US" altLang="zh-CN" dirty="0" smtClean="0"/>
              <a:t>Size</a:t>
            </a:r>
            <a:endParaRPr lang="en-US" dirty="0"/>
          </a:p>
        </p:txBody>
      </p:sp>
      <p:pic>
        <p:nvPicPr>
          <p:cNvPr id="5" name="Picture 4" descr="siz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458" y="1566142"/>
            <a:ext cx="6763262" cy="4682258"/>
          </a:xfrm>
          <a:prstGeom prst="rect">
            <a:avLst/>
          </a:prstGeom>
        </p:spPr>
      </p:pic>
      <p:pic>
        <p:nvPicPr>
          <p:cNvPr id="9" name="Picture 8"/>
          <p:cNvPicPr>
            <a:picLocks noChangeAspect="1"/>
          </p:cNvPicPr>
          <p:nvPr/>
        </p:nvPicPr>
        <p:blipFill>
          <a:blip r:embed="rId4"/>
          <a:stretch>
            <a:fillRect/>
          </a:stretch>
        </p:blipFill>
        <p:spPr>
          <a:xfrm>
            <a:off x="7346958" y="152400"/>
            <a:ext cx="2289052" cy="1600200"/>
          </a:xfrm>
          <a:prstGeom prst="rect">
            <a:avLst/>
          </a:prstGeom>
        </p:spPr>
      </p:pic>
      <p:cxnSp>
        <p:nvCxnSpPr>
          <p:cNvPr id="7" name="Straight Arrow Connector 6"/>
          <p:cNvCxnSpPr/>
          <p:nvPr/>
        </p:nvCxnSpPr>
        <p:spPr>
          <a:xfrm flipV="1">
            <a:off x="5778500" y="3733800"/>
            <a:ext cx="0" cy="1219200"/>
          </a:xfrm>
          <a:prstGeom prst="straightConnector1">
            <a:avLst/>
          </a:prstGeom>
          <a:ln w="38100" cmpd="sng">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61050" y="4191000"/>
            <a:ext cx="1816100" cy="400110"/>
          </a:xfrm>
          <a:prstGeom prst="rect">
            <a:avLst/>
          </a:prstGeom>
          <a:noFill/>
        </p:spPr>
        <p:txBody>
          <a:bodyPr wrap="square" rtlCol="0">
            <a:spAutoFit/>
          </a:bodyPr>
          <a:lstStyle/>
          <a:p>
            <a:pPr algn="ctr"/>
            <a:r>
              <a:rPr lang="en-US" altLang="zh-CN" sz="2000" b="1" dirty="0" smtClean="0"/>
              <a:t>180</a:t>
            </a:r>
            <a:r>
              <a:rPr lang="zh-CN" altLang="en-US" sz="2000" b="1" dirty="0" smtClean="0"/>
              <a:t> </a:t>
            </a:r>
            <a:r>
              <a:rPr lang="en-US" altLang="zh-CN" sz="2000" b="1" dirty="0" smtClean="0"/>
              <a:t>times</a:t>
            </a:r>
            <a:endParaRPr lang="en-US" sz="2000" b="1" dirty="0"/>
          </a:p>
        </p:txBody>
      </p:sp>
      <p:grpSp>
        <p:nvGrpSpPr>
          <p:cNvPr id="41" name="Group 40"/>
          <p:cNvGrpSpPr>
            <a:grpSpLocks noChangeAspect="1"/>
          </p:cNvGrpSpPr>
          <p:nvPr/>
        </p:nvGrpSpPr>
        <p:grpSpPr>
          <a:xfrm>
            <a:off x="40790" y="152400"/>
            <a:ext cx="2449262" cy="1440000"/>
            <a:chOff x="30403" y="152400"/>
            <a:chExt cx="2685709" cy="1710600"/>
          </a:xfrm>
        </p:grpSpPr>
        <p:sp>
          <p:nvSpPr>
            <p:cNvPr id="42" name="Oval 41"/>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3" name="TextBox 42"/>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44" name="Group 43"/>
            <p:cNvGrpSpPr/>
            <p:nvPr/>
          </p:nvGrpSpPr>
          <p:grpSpPr>
            <a:xfrm>
              <a:off x="30403" y="346800"/>
              <a:ext cx="1040392" cy="720000"/>
              <a:chOff x="1097154" y="2057400"/>
              <a:chExt cx="1040392" cy="914400"/>
            </a:xfrm>
          </p:grpSpPr>
          <p:sp>
            <p:nvSpPr>
              <p:cNvPr id="53" name="Oval 52"/>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4" name="TextBox 53"/>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45" name="Right Arrow 44"/>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Oval 45"/>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7" name="TextBox 46"/>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48" name="Right Arrow 47"/>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ight Arrow 48"/>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0" name="Group 49"/>
            <p:cNvGrpSpPr/>
            <p:nvPr/>
          </p:nvGrpSpPr>
          <p:grpSpPr>
            <a:xfrm>
              <a:off x="792407" y="1143000"/>
              <a:ext cx="1040283" cy="720000"/>
              <a:chOff x="1097207" y="2057400"/>
              <a:chExt cx="1040283" cy="720000"/>
            </a:xfrm>
          </p:grpSpPr>
          <p:sp>
            <p:nvSpPr>
              <p:cNvPr id="51" name="Oval 50"/>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2" name="TextBox 51"/>
              <p:cNvSpPr txBox="1"/>
              <p:nvPr/>
            </p:nvSpPr>
            <p:spPr>
              <a:xfrm>
                <a:off x="1097207" y="2209800"/>
                <a:ext cx="1040283"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1675599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readt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450" y="1524000"/>
            <a:ext cx="6760000" cy="4680000"/>
          </a:xfrm>
          <a:prstGeom prst="rect">
            <a:avLst/>
          </a:prstGeom>
        </p:spPr>
      </p:pic>
      <p:sp>
        <p:nvSpPr>
          <p:cNvPr id="2" name="Title 1"/>
          <p:cNvSpPr>
            <a:spLocks noGrp="1"/>
          </p:cNvSpPr>
          <p:nvPr>
            <p:ph type="title"/>
          </p:nvPr>
        </p:nvSpPr>
        <p:spPr/>
        <p:txBody>
          <a:bodyPr/>
          <a:lstStyle/>
          <a:p>
            <a:r>
              <a:rPr lang="en-US" dirty="0" smtClean="0"/>
              <a:t>  Diffusion Breadth</a:t>
            </a:r>
            <a:endParaRPr lang="en-US" dirty="0"/>
          </a:p>
        </p:txBody>
      </p:sp>
      <p:pic>
        <p:nvPicPr>
          <p:cNvPr id="4" name="Content Placeholder 3"/>
          <p:cNvPicPr>
            <a:picLocks noGrp="1" noChangeAspect="1"/>
          </p:cNvPicPr>
          <p:nvPr>
            <p:ph idx="1"/>
          </p:nvPr>
        </p:nvPicPr>
        <p:blipFill>
          <a:blip r:embed="rId3"/>
          <a:srcRect l="-46915" r="-46915"/>
          <a:stretch>
            <a:fillRect/>
          </a:stretch>
        </p:blipFill>
        <p:spPr>
          <a:xfrm>
            <a:off x="6791479" y="10289"/>
            <a:ext cx="3108223" cy="1676400"/>
          </a:xfrm>
        </p:spPr>
      </p:pic>
      <p:grpSp>
        <p:nvGrpSpPr>
          <p:cNvPr id="46" name="Group 45"/>
          <p:cNvGrpSpPr>
            <a:grpSpLocks noChangeAspect="1"/>
          </p:cNvGrpSpPr>
          <p:nvPr/>
        </p:nvGrpSpPr>
        <p:grpSpPr>
          <a:xfrm>
            <a:off x="40790" y="152400"/>
            <a:ext cx="2449262" cy="1440000"/>
            <a:chOff x="30403" y="152400"/>
            <a:chExt cx="2685709" cy="1710600"/>
          </a:xfrm>
        </p:grpSpPr>
        <p:sp>
          <p:nvSpPr>
            <p:cNvPr id="47" name="Oval 46"/>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8" name="TextBox 47"/>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49" name="Group 48"/>
            <p:cNvGrpSpPr/>
            <p:nvPr/>
          </p:nvGrpSpPr>
          <p:grpSpPr>
            <a:xfrm>
              <a:off x="30403" y="346800"/>
              <a:ext cx="1040392" cy="720000"/>
              <a:chOff x="1097154" y="2057400"/>
              <a:chExt cx="1040392" cy="914400"/>
            </a:xfrm>
          </p:grpSpPr>
          <p:sp>
            <p:nvSpPr>
              <p:cNvPr id="58" name="Oval 57"/>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9" name="TextBox 58"/>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50" name="Right Arrow 49"/>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Oval 50"/>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2" name="TextBox 51"/>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53" name="Right Arrow 52"/>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ight Arrow 53"/>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5" name="Group 54"/>
            <p:cNvGrpSpPr/>
            <p:nvPr/>
          </p:nvGrpSpPr>
          <p:grpSpPr>
            <a:xfrm>
              <a:off x="792407" y="1143000"/>
              <a:ext cx="1040283" cy="720000"/>
              <a:chOff x="1097207" y="2057400"/>
              <a:chExt cx="1040283" cy="720000"/>
            </a:xfrm>
          </p:grpSpPr>
          <p:sp>
            <p:nvSpPr>
              <p:cNvPr id="56" name="Oval 55"/>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7" name="TextBox 56"/>
              <p:cNvSpPr txBox="1"/>
              <p:nvPr/>
            </p:nvSpPr>
            <p:spPr>
              <a:xfrm>
                <a:off x="1097207" y="2209800"/>
                <a:ext cx="1040283"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624673006"/>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ver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450" y="1600200"/>
            <a:ext cx="6760000" cy="4680000"/>
          </a:xfrm>
          <a:prstGeom prst="rect">
            <a:avLst/>
          </a:prstGeom>
        </p:spPr>
      </p:pic>
      <p:sp>
        <p:nvSpPr>
          <p:cNvPr id="2" name="Title 1"/>
          <p:cNvSpPr>
            <a:spLocks noGrp="1"/>
          </p:cNvSpPr>
          <p:nvPr>
            <p:ph type="title"/>
          </p:nvPr>
        </p:nvSpPr>
        <p:spPr/>
        <p:txBody>
          <a:bodyPr/>
          <a:lstStyle/>
          <a:p>
            <a:r>
              <a:rPr lang="en-US" dirty="0" smtClean="0"/>
              <a:t>  Diffusion Diversity</a:t>
            </a:r>
            <a:endParaRPr lang="en-US" dirty="0"/>
          </a:p>
        </p:txBody>
      </p:sp>
      <p:pic>
        <p:nvPicPr>
          <p:cNvPr id="4" name="Content Placeholder 3"/>
          <p:cNvPicPr>
            <a:picLocks noGrp="1" noChangeAspect="1"/>
          </p:cNvPicPr>
          <p:nvPr>
            <p:ph idx="1"/>
          </p:nvPr>
        </p:nvPicPr>
        <p:blipFill>
          <a:blip r:embed="rId3"/>
          <a:srcRect l="-23821" r="-23821"/>
          <a:stretch>
            <a:fillRect/>
          </a:stretch>
        </p:blipFill>
        <p:spPr>
          <a:xfrm>
            <a:off x="6934214" y="76200"/>
            <a:ext cx="3390789" cy="1828800"/>
          </a:xfrm>
        </p:spPr>
      </p:pic>
      <p:grpSp>
        <p:nvGrpSpPr>
          <p:cNvPr id="33" name="Group 32"/>
          <p:cNvGrpSpPr>
            <a:grpSpLocks noChangeAspect="1"/>
          </p:cNvGrpSpPr>
          <p:nvPr/>
        </p:nvGrpSpPr>
        <p:grpSpPr>
          <a:xfrm>
            <a:off x="40790" y="152400"/>
            <a:ext cx="2449262" cy="1440000"/>
            <a:chOff x="30403" y="152400"/>
            <a:chExt cx="2685709" cy="1710600"/>
          </a:xfrm>
        </p:grpSpPr>
        <p:sp>
          <p:nvSpPr>
            <p:cNvPr id="34" name="Oval 33"/>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5" name="TextBox 34"/>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36" name="Group 35"/>
            <p:cNvGrpSpPr/>
            <p:nvPr/>
          </p:nvGrpSpPr>
          <p:grpSpPr>
            <a:xfrm>
              <a:off x="30403" y="346800"/>
              <a:ext cx="1040392" cy="720000"/>
              <a:chOff x="1097154" y="2057400"/>
              <a:chExt cx="1040392" cy="914400"/>
            </a:xfrm>
          </p:grpSpPr>
          <p:sp>
            <p:nvSpPr>
              <p:cNvPr id="45" name="Oval 44"/>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6" name="TextBox 45"/>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37" name="Right Arrow 36"/>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Oval 37"/>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9" name="TextBox 38"/>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40" name="Right Arrow 39"/>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ight Arrow 40"/>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2" name="Group 41"/>
            <p:cNvGrpSpPr/>
            <p:nvPr/>
          </p:nvGrpSpPr>
          <p:grpSpPr>
            <a:xfrm>
              <a:off x="792407" y="1143000"/>
              <a:ext cx="1040283" cy="720000"/>
              <a:chOff x="1097207" y="2057400"/>
              <a:chExt cx="1040283" cy="720000"/>
            </a:xfrm>
          </p:grpSpPr>
          <p:sp>
            <p:nvSpPr>
              <p:cNvPr id="43" name="Oval 42"/>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4" name="TextBox 43"/>
              <p:cNvSpPr txBox="1"/>
              <p:nvPr/>
            </p:nvSpPr>
            <p:spPr>
              <a:xfrm>
                <a:off x="1097207" y="2209800"/>
                <a:ext cx="1040283"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1979145306"/>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Speed</a:t>
            </a:r>
            <a:endParaRPr lang="en-US" dirty="0"/>
          </a:p>
        </p:txBody>
      </p:sp>
      <p:pic>
        <p:nvPicPr>
          <p:cNvPr id="6" name="Content Placeholder 5"/>
          <p:cNvPicPr>
            <a:picLocks noGrp="1" noChangeAspect="1"/>
          </p:cNvPicPr>
          <p:nvPr>
            <p:ph idx="1"/>
          </p:nvPr>
        </p:nvPicPr>
        <p:blipFill>
          <a:blip r:embed="rId2"/>
          <a:srcRect l="-22037" r="-22037"/>
          <a:stretch>
            <a:fillRect/>
          </a:stretch>
        </p:blipFill>
        <p:spPr>
          <a:xfrm>
            <a:off x="7264400" y="0"/>
            <a:ext cx="2641600" cy="1424730"/>
          </a:xfrm>
        </p:spPr>
      </p:pic>
      <p:pic>
        <p:nvPicPr>
          <p:cNvPr id="7" name="Picture 6" descr="spe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450" y="1562100"/>
            <a:ext cx="6769100" cy="4686300"/>
          </a:xfrm>
          <a:prstGeom prst="rect">
            <a:avLst/>
          </a:prstGeom>
        </p:spPr>
      </p:pic>
      <p:grpSp>
        <p:nvGrpSpPr>
          <p:cNvPr id="47" name="Group 46"/>
          <p:cNvGrpSpPr>
            <a:grpSpLocks noChangeAspect="1"/>
          </p:cNvGrpSpPr>
          <p:nvPr/>
        </p:nvGrpSpPr>
        <p:grpSpPr>
          <a:xfrm>
            <a:off x="40790" y="152400"/>
            <a:ext cx="2449262" cy="1440000"/>
            <a:chOff x="30403" y="152400"/>
            <a:chExt cx="2685709" cy="1710600"/>
          </a:xfrm>
        </p:grpSpPr>
        <p:sp>
          <p:nvSpPr>
            <p:cNvPr id="48" name="Oval 47"/>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9" name="TextBox 48"/>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50" name="Group 49"/>
            <p:cNvGrpSpPr/>
            <p:nvPr/>
          </p:nvGrpSpPr>
          <p:grpSpPr>
            <a:xfrm>
              <a:off x="30403" y="346800"/>
              <a:ext cx="1040392" cy="720000"/>
              <a:chOff x="1097154" y="2057400"/>
              <a:chExt cx="1040392" cy="914400"/>
            </a:xfrm>
          </p:grpSpPr>
          <p:sp>
            <p:nvSpPr>
              <p:cNvPr id="59" name="Oval 58"/>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0" name="TextBox 59"/>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51" name="Right Arrow 50"/>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Oval 51"/>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3" name="TextBox 52"/>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54" name="Right Arrow 53"/>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ight Arrow 54"/>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6" name="Group 55"/>
            <p:cNvGrpSpPr/>
            <p:nvPr/>
          </p:nvGrpSpPr>
          <p:grpSpPr>
            <a:xfrm>
              <a:off x="792407" y="1143000"/>
              <a:ext cx="1040283" cy="720000"/>
              <a:chOff x="1097207" y="2057400"/>
              <a:chExt cx="1040283" cy="720000"/>
            </a:xfrm>
          </p:grpSpPr>
          <p:sp>
            <p:nvSpPr>
              <p:cNvPr id="57" name="Oval 56"/>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8" name="TextBox 57"/>
              <p:cNvSpPr txBox="1"/>
              <p:nvPr/>
            </p:nvSpPr>
            <p:spPr>
              <a:xfrm>
                <a:off x="1097207" y="2209800"/>
                <a:ext cx="1040283"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1120949559"/>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a:t>
            </a:r>
            <a:r>
              <a:rPr lang="en-US" altLang="zh-CN" dirty="0" smtClean="0"/>
              <a:t>Depth</a:t>
            </a:r>
            <a:endParaRPr lang="en-US" dirty="0"/>
          </a:p>
        </p:txBody>
      </p:sp>
      <p:pic>
        <p:nvPicPr>
          <p:cNvPr id="4" name="Picture 3" descr="depth_lo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450" y="1752600"/>
            <a:ext cx="6760000" cy="4680000"/>
          </a:xfrm>
          <a:prstGeom prst="rect">
            <a:avLst/>
          </a:prstGeom>
        </p:spPr>
      </p:pic>
      <p:pic>
        <p:nvPicPr>
          <p:cNvPr id="7" name="Picture 6"/>
          <p:cNvPicPr>
            <a:picLocks noChangeAspect="1"/>
          </p:cNvPicPr>
          <p:nvPr/>
        </p:nvPicPr>
        <p:blipFill>
          <a:blip r:embed="rId3"/>
          <a:stretch>
            <a:fillRect/>
          </a:stretch>
        </p:blipFill>
        <p:spPr>
          <a:xfrm>
            <a:off x="7594600" y="76200"/>
            <a:ext cx="1913740" cy="1845924"/>
          </a:xfrm>
          <a:prstGeom prst="rect">
            <a:avLst/>
          </a:prstGeom>
        </p:spPr>
      </p:pic>
      <p:grpSp>
        <p:nvGrpSpPr>
          <p:cNvPr id="33" name="Group 32"/>
          <p:cNvGrpSpPr>
            <a:grpSpLocks noChangeAspect="1"/>
          </p:cNvGrpSpPr>
          <p:nvPr/>
        </p:nvGrpSpPr>
        <p:grpSpPr>
          <a:xfrm>
            <a:off x="40790" y="152400"/>
            <a:ext cx="2449262" cy="1440000"/>
            <a:chOff x="30403" y="152400"/>
            <a:chExt cx="2685709" cy="1710600"/>
          </a:xfrm>
        </p:grpSpPr>
        <p:sp>
          <p:nvSpPr>
            <p:cNvPr id="34" name="Oval 33"/>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5" name="TextBox 34"/>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36" name="Group 35"/>
            <p:cNvGrpSpPr/>
            <p:nvPr/>
          </p:nvGrpSpPr>
          <p:grpSpPr>
            <a:xfrm>
              <a:off x="30403" y="346800"/>
              <a:ext cx="1040392" cy="720000"/>
              <a:chOff x="1097154" y="2057400"/>
              <a:chExt cx="1040392" cy="914400"/>
            </a:xfrm>
          </p:grpSpPr>
          <p:sp>
            <p:nvSpPr>
              <p:cNvPr id="45" name="Oval 44"/>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6" name="TextBox 45"/>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37" name="Right Arrow 36"/>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Oval 37"/>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9" name="TextBox 38"/>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40" name="Right Arrow 39"/>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ight Arrow 40"/>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2" name="Group 41"/>
            <p:cNvGrpSpPr/>
            <p:nvPr/>
          </p:nvGrpSpPr>
          <p:grpSpPr>
            <a:xfrm>
              <a:off x="792407" y="1143000"/>
              <a:ext cx="1040283" cy="720000"/>
              <a:chOff x="1097207" y="2057400"/>
              <a:chExt cx="1040283" cy="720000"/>
            </a:xfrm>
          </p:grpSpPr>
          <p:sp>
            <p:nvSpPr>
              <p:cNvPr id="43" name="Oval 42"/>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4" name="TextBox 43"/>
              <p:cNvSpPr txBox="1"/>
              <p:nvPr/>
            </p:nvSpPr>
            <p:spPr>
              <a:xfrm>
                <a:off x="1097207" y="2209800"/>
                <a:ext cx="1040283"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
        <p:nvSpPr>
          <p:cNvPr id="19" name="Rectangle 18"/>
          <p:cNvSpPr/>
          <p:nvPr/>
        </p:nvSpPr>
        <p:spPr>
          <a:xfrm>
            <a:off x="2393950" y="2209800"/>
            <a:ext cx="2476500" cy="1066800"/>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rgbClr val="FFFF00"/>
              </a:solidFill>
            </a:endParaRPr>
          </a:p>
        </p:txBody>
      </p:sp>
      <p:sp>
        <p:nvSpPr>
          <p:cNvPr id="20" name="Rectangle 19"/>
          <p:cNvSpPr/>
          <p:nvPr/>
        </p:nvSpPr>
        <p:spPr>
          <a:xfrm>
            <a:off x="6026150" y="4267200"/>
            <a:ext cx="1651000" cy="1676400"/>
          </a:xfrm>
          <a:prstGeom prst="rect">
            <a:avLst/>
          </a:prstGeom>
          <a:solidFill>
            <a:srgbClr val="0000FF">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rgbClr val="FFFF00"/>
              </a:solidFill>
            </a:endParaRPr>
          </a:p>
        </p:txBody>
      </p:sp>
    </p:spTree>
    <p:extLst>
      <p:ext uri="{BB962C8B-B14F-4D97-AF65-F5344CB8AC3E}">
        <p14:creationId xmlns:p14="http://schemas.microsoft.com/office/powerpoint/2010/main" val="2072686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330214" y="1547812"/>
            <a:ext cx="9139237" cy="4929188"/>
          </a:xfrm>
        </p:spPr>
        <p:txBody>
          <a:bodyPr/>
          <a:lstStyle/>
          <a:p>
            <a:r>
              <a:rPr lang="en-US" b="1" i="1" dirty="0" smtClean="0">
                <a:solidFill>
                  <a:srgbClr val="FF0000"/>
                </a:solidFill>
              </a:rPr>
              <a:t>Opinion leaders</a:t>
            </a:r>
            <a:r>
              <a:rPr lang="en-US" dirty="0" smtClean="0"/>
              <a:t> are more influential on diffusion size &amp; breadth;</a:t>
            </a:r>
          </a:p>
          <a:p>
            <a:r>
              <a:rPr lang="en-US" b="1" i="1" dirty="0" smtClean="0">
                <a:solidFill>
                  <a:srgbClr val="0000FF"/>
                </a:solidFill>
              </a:rPr>
              <a:t>Structural hole spanners</a:t>
            </a:r>
            <a:r>
              <a:rPr lang="en-US" dirty="0" smtClean="0"/>
              <a:t> have more influence on diffusion diversity &amp; speed;</a:t>
            </a:r>
          </a:p>
          <a:p>
            <a:r>
              <a:rPr lang="en-US" dirty="0" smtClean="0"/>
              <a:t>Diffusion depth is not sensitive to both opinion leaders and structural hole spanners.</a:t>
            </a:r>
            <a:endParaRPr lang="en-US" dirty="0"/>
          </a:p>
        </p:txBody>
      </p:sp>
      <p:grpSp>
        <p:nvGrpSpPr>
          <p:cNvPr id="44" name="Group 43"/>
          <p:cNvGrpSpPr>
            <a:grpSpLocks noChangeAspect="1"/>
          </p:cNvGrpSpPr>
          <p:nvPr/>
        </p:nvGrpSpPr>
        <p:grpSpPr>
          <a:xfrm>
            <a:off x="40790" y="152400"/>
            <a:ext cx="2449262" cy="1440000"/>
            <a:chOff x="30403" y="152400"/>
            <a:chExt cx="2685709" cy="1710600"/>
          </a:xfrm>
        </p:grpSpPr>
        <p:sp>
          <p:nvSpPr>
            <p:cNvPr id="45" name="Oval 44"/>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6" name="TextBox 45"/>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47" name="Group 46"/>
            <p:cNvGrpSpPr/>
            <p:nvPr/>
          </p:nvGrpSpPr>
          <p:grpSpPr>
            <a:xfrm>
              <a:off x="30403" y="346800"/>
              <a:ext cx="1040392" cy="720000"/>
              <a:chOff x="1097154" y="2057400"/>
              <a:chExt cx="1040392" cy="914400"/>
            </a:xfrm>
          </p:grpSpPr>
          <p:sp>
            <p:nvSpPr>
              <p:cNvPr id="56" name="Oval 55"/>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7" name="TextBox 56"/>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48" name="Right Arrow 47"/>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Oval 48"/>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0" name="TextBox 49"/>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51" name="Right Arrow 50"/>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ight Arrow 51"/>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3" name="Group 52"/>
            <p:cNvGrpSpPr/>
            <p:nvPr/>
          </p:nvGrpSpPr>
          <p:grpSpPr>
            <a:xfrm>
              <a:off x="792407" y="1143000"/>
              <a:ext cx="1040283" cy="720000"/>
              <a:chOff x="1097207" y="2057400"/>
              <a:chExt cx="1040283" cy="720000"/>
            </a:xfrm>
          </p:grpSpPr>
          <p:sp>
            <p:nvSpPr>
              <p:cNvPr id="54" name="Oval 53"/>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5" name="TextBox 54"/>
              <p:cNvSpPr txBox="1"/>
              <p:nvPr/>
            </p:nvSpPr>
            <p:spPr>
              <a:xfrm>
                <a:off x="1097207" y="2209800"/>
                <a:ext cx="1040283"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1311935616"/>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3150" y="2971800"/>
            <a:ext cx="7759700" cy="25908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nSpc>
                <a:spcPct val="120000"/>
              </a:lnSpc>
            </a:pPr>
            <a:r>
              <a:rPr lang="en-US" sz="2400" b="1" dirty="0" smtClean="0">
                <a:solidFill>
                  <a:schemeClr val="tx1"/>
                </a:solidFill>
                <a:latin typeface="Arial"/>
                <a:cs typeface="Arial"/>
              </a:rPr>
              <a:t>Given</a:t>
            </a:r>
            <a:r>
              <a:rPr lang="en-US" altLang="zh-CN" sz="2400" b="1" dirty="0" smtClean="0">
                <a:solidFill>
                  <a:schemeClr val="tx1"/>
                </a:solidFill>
                <a:latin typeface="Arial"/>
                <a:cs typeface="Arial"/>
              </a:rPr>
              <a:t>:</a:t>
            </a:r>
            <a:r>
              <a:rPr lang="zh-CN" altLang="en-US" sz="2400" b="1" dirty="0" smtClean="0">
                <a:solidFill>
                  <a:schemeClr val="tx1"/>
                </a:solidFill>
                <a:latin typeface="Arial"/>
                <a:cs typeface="Arial"/>
              </a:rPr>
              <a:t> </a:t>
            </a:r>
            <a:endParaRPr lang="en-US" altLang="zh-CN" sz="2400" b="1" dirty="0" smtClean="0">
              <a:solidFill>
                <a:schemeClr val="tx1"/>
              </a:solidFill>
              <a:latin typeface="Arial"/>
              <a:cs typeface="Arial"/>
            </a:endParaRPr>
          </a:p>
          <a:p>
            <a:pPr marL="914400" lvl="1" indent="-457200">
              <a:lnSpc>
                <a:spcPct val="120000"/>
              </a:lnSpc>
              <a:buFont typeface="+mj-lt"/>
              <a:buAutoNum type="arabicPeriod"/>
            </a:pPr>
            <a:r>
              <a:rPr lang="en-US" altLang="zh-CN" sz="2000" b="1" dirty="0" smtClean="0">
                <a:solidFill>
                  <a:schemeClr val="tx1"/>
                </a:solidFill>
                <a:latin typeface="Arial"/>
                <a:cs typeface="Arial"/>
              </a:rPr>
              <a:t>A</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social</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network;</a:t>
            </a:r>
          </a:p>
          <a:p>
            <a:pPr marL="914400" lvl="1" indent="-457200">
              <a:lnSpc>
                <a:spcPct val="120000"/>
              </a:lnSpc>
              <a:buFont typeface="+mj-lt"/>
              <a:buAutoNum type="arabicPeriod"/>
            </a:pPr>
            <a:r>
              <a:rPr lang="en-US" altLang="zh-CN" sz="2000" b="1" dirty="0" smtClean="0">
                <a:solidFill>
                  <a:schemeClr val="tx1"/>
                </a:solidFill>
                <a:latin typeface="Arial"/>
                <a:cs typeface="Arial"/>
              </a:rPr>
              <a:t>A</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set</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of</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historical</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diffusion</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trees.</a:t>
            </a:r>
          </a:p>
          <a:p>
            <a:pPr>
              <a:lnSpc>
                <a:spcPct val="120000"/>
              </a:lnSpc>
            </a:pPr>
            <a:r>
              <a:rPr lang="en-US" sz="2400" b="1" dirty="0" smtClean="0">
                <a:solidFill>
                  <a:schemeClr val="tx1"/>
                </a:solidFill>
                <a:latin typeface="Arial"/>
                <a:cs typeface="Arial"/>
              </a:rPr>
              <a:t>Goal</a:t>
            </a:r>
            <a:r>
              <a:rPr lang="en-US" altLang="zh-CN" sz="2400" b="1" dirty="0" smtClean="0">
                <a:solidFill>
                  <a:schemeClr val="tx1"/>
                </a:solidFill>
                <a:latin typeface="Arial"/>
                <a:cs typeface="Arial"/>
              </a:rPr>
              <a:t>:</a:t>
            </a:r>
            <a:r>
              <a:rPr lang="zh-CN" altLang="en-US" sz="2400" b="1" dirty="0" smtClean="0">
                <a:solidFill>
                  <a:schemeClr val="tx1"/>
                </a:solidFill>
                <a:latin typeface="Arial"/>
                <a:cs typeface="Arial"/>
              </a:rPr>
              <a:t> </a:t>
            </a:r>
            <a:endParaRPr lang="en-US" altLang="zh-CN" sz="2400" b="1" dirty="0" smtClean="0">
              <a:solidFill>
                <a:schemeClr val="tx1"/>
              </a:solidFill>
              <a:latin typeface="Arial"/>
              <a:cs typeface="Arial"/>
            </a:endParaRPr>
          </a:p>
          <a:p>
            <a:pPr marL="914400" lvl="1" indent="-457200">
              <a:lnSpc>
                <a:spcPct val="120000"/>
              </a:lnSpc>
              <a:buFont typeface="+mj-lt"/>
              <a:buAutoNum type="arabicPeriod"/>
            </a:pPr>
            <a:r>
              <a:rPr lang="en-US" altLang="zh-CN" sz="2000" b="1" dirty="0">
                <a:solidFill>
                  <a:schemeClr val="tx1"/>
                </a:solidFill>
                <a:latin typeface="Arial"/>
                <a:cs typeface="Arial"/>
              </a:rPr>
              <a:t>M</a:t>
            </a:r>
            <a:r>
              <a:rPr lang="en-US" altLang="zh-CN" sz="2000" b="1" dirty="0" smtClean="0">
                <a:solidFill>
                  <a:schemeClr val="tx1"/>
                </a:solidFill>
                <a:latin typeface="Arial"/>
                <a:cs typeface="Arial"/>
              </a:rPr>
              <a:t>odel</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the</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diffusion</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process</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in</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future;</a:t>
            </a:r>
          </a:p>
          <a:p>
            <a:pPr marL="914400" lvl="1" indent="-457200">
              <a:lnSpc>
                <a:spcPct val="120000"/>
              </a:lnSpc>
              <a:buFont typeface="+mj-lt"/>
              <a:buAutoNum type="arabicPeriod"/>
            </a:pPr>
            <a:r>
              <a:rPr lang="en-US" altLang="zh-CN" sz="2000" b="1" dirty="0" smtClean="0">
                <a:solidFill>
                  <a:schemeClr val="tx1"/>
                </a:solidFill>
                <a:latin typeface="Arial"/>
                <a:cs typeface="Arial"/>
              </a:rPr>
              <a:t>Infer</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social</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roles</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distributions</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of</a:t>
            </a:r>
            <a:r>
              <a:rPr lang="zh-CN" altLang="en-US" sz="2000" b="1" dirty="0" smtClean="0">
                <a:solidFill>
                  <a:schemeClr val="tx1"/>
                </a:solidFill>
                <a:latin typeface="Arial"/>
                <a:cs typeface="Arial"/>
              </a:rPr>
              <a:t> </a:t>
            </a:r>
            <a:r>
              <a:rPr lang="en-US" altLang="zh-CN" sz="2000" b="1" dirty="0" smtClean="0">
                <a:solidFill>
                  <a:schemeClr val="tx1"/>
                </a:solidFill>
                <a:latin typeface="Arial"/>
                <a:cs typeface="Arial"/>
              </a:rPr>
              <a:t>users.</a:t>
            </a:r>
            <a:r>
              <a:rPr lang="zh-CN" altLang="en-US" sz="2000" b="1" dirty="0" smtClean="0">
                <a:solidFill>
                  <a:schemeClr val="tx1"/>
                </a:solidFill>
                <a:latin typeface="Arial"/>
                <a:cs typeface="Arial"/>
              </a:rPr>
              <a:t> </a:t>
            </a:r>
            <a:endParaRPr lang="en-US" sz="2000" b="1" dirty="0">
              <a:solidFill>
                <a:schemeClr val="tx1"/>
              </a:solidFill>
              <a:latin typeface="Arial"/>
              <a:cs typeface="Arial"/>
            </a:endParaRPr>
          </a:p>
        </p:txBody>
      </p:sp>
      <p:sp>
        <p:nvSpPr>
          <p:cNvPr id="6" name="Title 1"/>
          <p:cNvSpPr>
            <a:spLocks noGrp="1"/>
          </p:cNvSpPr>
          <p:nvPr>
            <p:ph type="title"/>
          </p:nvPr>
        </p:nvSpPr>
        <p:spPr>
          <a:xfrm>
            <a:off x="295275" y="1447800"/>
            <a:ext cx="9363075" cy="792162"/>
          </a:xfrm>
        </p:spPr>
        <p:txBody>
          <a:bodyPr/>
          <a:lstStyle/>
          <a:p>
            <a:r>
              <a:rPr lang="en-US" sz="3200" dirty="0"/>
              <a:t>How</a:t>
            </a:r>
            <a:r>
              <a:rPr lang="zh-CN" altLang="en-US" sz="3200" dirty="0"/>
              <a:t> </a:t>
            </a:r>
            <a:r>
              <a:rPr lang="en-US" altLang="zh-CN" sz="3200" dirty="0"/>
              <a:t>to</a:t>
            </a:r>
            <a:r>
              <a:rPr lang="zh-CN" altLang="en-US" sz="3200" dirty="0"/>
              <a:t> </a:t>
            </a:r>
            <a:r>
              <a:rPr lang="en-US" altLang="zh-CN" sz="3200" dirty="0"/>
              <a:t>better</a:t>
            </a:r>
            <a:r>
              <a:rPr lang="zh-CN" altLang="en-US" sz="3200" dirty="0"/>
              <a:t> </a:t>
            </a:r>
            <a:r>
              <a:rPr lang="en-US" altLang="zh-CN" sz="3200" dirty="0"/>
              <a:t>model</a:t>
            </a:r>
            <a:r>
              <a:rPr lang="zh-CN" altLang="en-US" sz="3200" dirty="0"/>
              <a:t> </a:t>
            </a:r>
            <a:r>
              <a:rPr lang="en-US" altLang="zh-CN" sz="3200" dirty="0"/>
              <a:t>information</a:t>
            </a:r>
            <a:r>
              <a:rPr lang="zh-CN" altLang="en-US" sz="3200" dirty="0"/>
              <a:t> </a:t>
            </a:r>
            <a:r>
              <a:rPr lang="en-US" altLang="zh-CN" sz="3200" dirty="0"/>
              <a:t>diffusion</a:t>
            </a:r>
            <a:r>
              <a:rPr lang="zh-CN" altLang="en-US" sz="3200" dirty="0"/>
              <a:t> </a:t>
            </a:r>
            <a:r>
              <a:rPr lang="en-US" altLang="zh-CN" sz="3200" dirty="0"/>
              <a:t>by</a:t>
            </a:r>
            <a:r>
              <a:rPr lang="zh-CN" altLang="en-US" sz="3200" dirty="0"/>
              <a:t> </a:t>
            </a:r>
            <a:r>
              <a:rPr lang="en-US" altLang="zh-CN" sz="3200" dirty="0"/>
              <a:t>leveraging</a:t>
            </a:r>
            <a:r>
              <a:rPr lang="zh-CN" altLang="en-US" sz="3200" dirty="0"/>
              <a:t> </a:t>
            </a:r>
            <a:r>
              <a:rPr lang="en-US" altLang="zh-CN" sz="3200" dirty="0"/>
              <a:t>social</a:t>
            </a:r>
            <a:r>
              <a:rPr lang="zh-CN" altLang="en-US" sz="3200" dirty="0"/>
              <a:t> </a:t>
            </a:r>
            <a:r>
              <a:rPr lang="en-US" altLang="zh-CN" sz="3200" dirty="0"/>
              <a:t>role</a:t>
            </a:r>
            <a:r>
              <a:rPr lang="zh-CN" altLang="en-US" sz="3200" dirty="0"/>
              <a:t> </a:t>
            </a:r>
            <a:r>
              <a:rPr lang="en-US" altLang="zh-CN" sz="3200" dirty="0"/>
              <a:t>information</a:t>
            </a:r>
            <a:r>
              <a:rPr lang="en-US" altLang="zh-CN" sz="3200" dirty="0" smtClean="0"/>
              <a:t>?</a:t>
            </a:r>
            <a:endParaRPr lang="en-US" sz="3200" dirty="0"/>
          </a:p>
        </p:txBody>
      </p:sp>
    </p:spTree>
    <p:extLst>
      <p:ext uri="{BB962C8B-B14F-4D97-AF65-F5344CB8AC3E}">
        <p14:creationId xmlns:p14="http://schemas.microsoft.com/office/powerpoint/2010/main" val="1487294363"/>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4"/>
          <p:cNvSpPr/>
          <p:nvPr/>
        </p:nvSpPr>
        <p:spPr>
          <a:xfrm>
            <a:off x="2686500" y="3144416"/>
            <a:ext cx="1155700" cy="1752600"/>
          </a:xfrm>
          <a:prstGeom prst="rect">
            <a:avLst/>
          </a:prstGeom>
          <a:solidFill>
            <a:schemeClr val="bg1"/>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p:txBody>
          <a:bodyPr/>
          <a:lstStyle/>
          <a:p>
            <a:r>
              <a:rPr kumimoji="1" lang="en-US" altLang="zh-CN" dirty="0" smtClean="0">
                <a:ea typeface="黑体" pitchFamily="2" charset="-122"/>
                <a:cs typeface="Arial"/>
              </a:rPr>
              <a:t>Model: General Idea</a:t>
            </a:r>
            <a:endParaRPr lang="en-US" dirty="0"/>
          </a:p>
        </p:txBody>
      </p:sp>
      <p:sp>
        <p:nvSpPr>
          <p:cNvPr id="4" name="椭圆 4"/>
          <p:cNvSpPr/>
          <p:nvPr/>
        </p:nvSpPr>
        <p:spPr>
          <a:xfrm>
            <a:off x="3457218" y="2208312"/>
            <a:ext cx="624069" cy="576064"/>
          </a:xfrm>
          <a:prstGeom prst="ellipse">
            <a:avLst/>
          </a:prstGeom>
          <a:solidFill>
            <a:srgbClr val="F2DCDB"/>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kumimoji="1" lang="en-US" altLang="zh-CN" i="1" dirty="0" smtClean="0">
                <a:solidFill>
                  <a:srgbClr val="000000"/>
                </a:solidFill>
                <a:latin typeface="Arial"/>
                <a:cs typeface="Arial"/>
              </a:rPr>
              <a:t>V</a:t>
            </a:r>
            <a:r>
              <a:rPr kumimoji="1" lang="en-US" altLang="zh-CN" baseline="-25000" dirty="0" smtClean="0">
                <a:solidFill>
                  <a:srgbClr val="000000"/>
                </a:solidFill>
                <a:latin typeface="Arial"/>
                <a:cs typeface="Arial"/>
              </a:rPr>
              <a:t>1</a:t>
            </a:r>
            <a:endParaRPr kumimoji="1" lang="zh-CN" altLang="en-US" baseline="-25000" dirty="0">
              <a:solidFill>
                <a:srgbClr val="000000"/>
              </a:solidFill>
              <a:latin typeface="Arial"/>
              <a:cs typeface="Arial"/>
            </a:endParaRPr>
          </a:p>
        </p:txBody>
      </p:sp>
      <p:sp>
        <p:nvSpPr>
          <p:cNvPr id="5" name="椭圆 7"/>
          <p:cNvSpPr/>
          <p:nvPr/>
        </p:nvSpPr>
        <p:spPr>
          <a:xfrm>
            <a:off x="4705350" y="2208312"/>
            <a:ext cx="624069" cy="576064"/>
          </a:xfrm>
          <a:prstGeom prst="ellipse">
            <a:avLst/>
          </a:prstGeom>
          <a:solidFill>
            <a:srgbClr val="F2DCDB"/>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kumimoji="1" lang="en-US" altLang="zh-CN" i="1" dirty="0" smtClean="0">
                <a:solidFill>
                  <a:srgbClr val="000000"/>
                </a:solidFill>
                <a:latin typeface="Arial"/>
                <a:cs typeface="Arial"/>
              </a:rPr>
              <a:t>V</a:t>
            </a:r>
            <a:r>
              <a:rPr kumimoji="1" lang="en-US" altLang="zh-CN" baseline="-25000" dirty="0" smtClean="0">
                <a:solidFill>
                  <a:srgbClr val="000000"/>
                </a:solidFill>
                <a:latin typeface="Arial"/>
                <a:cs typeface="Arial"/>
              </a:rPr>
              <a:t>2</a:t>
            </a:r>
            <a:endParaRPr kumimoji="1" lang="zh-CN" altLang="en-US" baseline="-25000" dirty="0">
              <a:solidFill>
                <a:srgbClr val="000000"/>
              </a:solidFill>
              <a:latin typeface="Arial"/>
              <a:cs typeface="Arial"/>
            </a:endParaRPr>
          </a:p>
        </p:txBody>
      </p:sp>
      <p:sp>
        <p:nvSpPr>
          <p:cNvPr id="6" name="椭圆 8"/>
          <p:cNvSpPr/>
          <p:nvPr/>
        </p:nvSpPr>
        <p:spPr>
          <a:xfrm>
            <a:off x="5953491" y="2208312"/>
            <a:ext cx="624069" cy="576064"/>
          </a:xfrm>
          <a:prstGeom prst="ellipse">
            <a:avLst/>
          </a:prstGeom>
          <a:solidFill>
            <a:srgbClr val="F2DCDB"/>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kumimoji="1" lang="en-US" altLang="zh-CN" i="1" dirty="0" smtClean="0">
                <a:solidFill>
                  <a:srgbClr val="000000"/>
                </a:solidFill>
                <a:latin typeface="Arial"/>
                <a:cs typeface="Arial"/>
              </a:rPr>
              <a:t>V</a:t>
            </a:r>
            <a:r>
              <a:rPr kumimoji="1" lang="en-US" altLang="zh-CN" baseline="-25000" dirty="0" smtClean="0">
                <a:solidFill>
                  <a:srgbClr val="000000"/>
                </a:solidFill>
                <a:latin typeface="Arial"/>
                <a:cs typeface="Arial"/>
              </a:rPr>
              <a:t>3</a:t>
            </a:r>
            <a:endParaRPr kumimoji="1" lang="zh-CN" altLang="en-US" baseline="-25000" dirty="0">
              <a:solidFill>
                <a:srgbClr val="000000"/>
              </a:solidFill>
              <a:latin typeface="Arial"/>
              <a:cs typeface="Arial"/>
            </a:endParaRPr>
          </a:p>
        </p:txBody>
      </p:sp>
      <p:sp>
        <p:nvSpPr>
          <p:cNvPr id="7" name="椭圆 9"/>
          <p:cNvSpPr/>
          <p:nvPr/>
        </p:nvSpPr>
        <p:spPr>
          <a:xfrm>
            <a:off x="4685978" y="3486568"/>
            <a:ext cx="624069" cy="576064"/>
          </a:xfrm>
          <a:prstGeom prst="ellipse">
            <a:avLst/>
          </a:prstGeom>
          <a:solidFill>
            <a:schemeClr val="bg1"/>
          </a:solid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endParaRPr kumimoji="1" lang="zh-CN" altLang="en-US" baseline="-25000" dirty="0">
              <a:latin typeface="Arial"/>
              <a:cs typeface="Arial"/>
            </a:endParaRPr>
          </a:p>
        </p:txBody>
      </p:sp>
      <p:sp>
        <p:nvSpPr>
          <p:cNvPr id="8" name="椭圆 10"/>
          <p:cNvSpPr/>
          <p:nvPr/>
        </p:nvSpPr>
        <p:spPr>
          <a:xfrm>
            <a:off x="4705350" y="4800600"/>
            <a:ext cx="624069" cy="576064"/>
          </a:xfrm>
          <a:prstGeom prst="ellipse">
            <a:avLst/>
          </a:prstGeom>
          <a:solidFill>
            <a:srgbClr val="0000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kumimoji="1" lang="en-US" altLang="zh-CN" i="1" dirty="0" smtClean="0">
                <a:latin typeface="Arial"/>
                <a:cs typeface="Arial"/>
              </a:rPr>
              <a:t>V</a:t>
            </a:r>
            <a:endParaRPr kumimoji="1" lang="zh-CN" altLang="en-US" baseline="-25000" dirty="0">
              <a:latin typeface="Arial"/>
              <a:cs typeface="Arial"/>
            </a:endParaRPr>
          </a:p>
        </p:txBody>
      </p:sp>
      <p:sp>
        <p:nvSpPr>
          <p:cNvPr id="9" name="矩形 21"/>
          <p:cNvSpPr/>
          <p:nvPr/>
        </p:nvSpPr>
        <p:spPr>
          <a:xfrm>
            <a:off x="4673559" y="3558576"/>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solidFill>
                  <a:srgbClr val="000000"/>
                </a:solidFill>
                <a:latin typeface="Zapf Dingbats"/>
                <a:ea typeface="Zapf Dingbats"/>
                <a:cs typeface="Zapf Dingbats"/>
                <a:sym typeface="Zapf Dingbats"/>
              </a:rPr>
              <a:t>✕</a:t>
            </a:r>
            <a:endParaRPr lang="zh-CN" altLang="en-US" sz="4800" dirty="0">
              <a:solidFill>
                <a:srgbClr val="000000"/>
              </a:solidFill>
            </a:endParaRPr>
          </a:p>
        </p:txBody>
      </p:sp>
      <p:cxnSp>
        <p:nvCxnSpPr>
          <p:cNvPr id="10" name="直线箭头连接符 12"/>
          <p:cNvCxnSpPr>
            <a:stCxn id="4" idx="5"/>
            <a:endCxn id="7" idx="1"/>
          </p:cNvCxnSpPr>
          <p:nvPr/>
        </p:nvCxnSpPr>
        <p:spPr>
          <a:xfrm>
            <a:off x="3989893" y="2700013"/>
            <a:ext cx="787479" cy="870918"/>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1" name="直线箭头连接符 15"/>
          <p:cNvCxnSpPr>
            <a:stCxn id="5" idx="4"/>
          </p:cNvCxnSpPr>
          <p:nvPr/>
        </p:nvCxnSpPr>
        <p:spPr>
          <a:xfrm>
            <a:off x="5017383" y="2784376"/>
            <a:ext cx="0" cy="72008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18"/>
          <p:cNvCxnSpPr>
            <a:stCxn id="6" idx="3"/>
            <a:endCxn id="7" idx="7"/>
          </p:cNvCxnSpPr>
          <p:nvPr/>
        </p:nvCxnSpPr>
        <p:spPr>
          <a:xfrm flipH="1">
            <a:off x="5218648" y="2700013"/>
            <a:ext cx="826232" cy="870918"/>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23"/>
          <p:cNvCxnSpPr>
            <a:stCxn id="7" idx="4"/>
            <a:endCxn id="8" idx="0"/>
          </p:cNvCxnSpPr>
          <p:nvPr/>
        </p:nvCxnSpPr>
        <p:spPr>
          <a:xfrm>
            <a:off x="4998009" y="4062632"/>
            <a:ext cx="19377" cy="737968"/>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20" name="文本框 36"/>
          <p:cNvSpPr txBox="1"/>
          <p:nvPr/>
        </p:nvSpPr>
        <p:spPr>
          <a:xfrm>
            <a:off x="1238252" y="3048000"/>
            <a:ext cx="1482165" cy="923330"/>
          </a:xfrm>
          <a:prstGeom prst="rect">
            <a:avLst/>
          </a:prstGeom>
          <a:noFill/>
        </p:spPr>
        <p:txBody>
          <a:bodyPr wrap="square" rtlCol="0">
            <a:spAutoFit/>
          </a:bodyPr>
          <a:lstStyle/>
          <a:p>
            <a:r>
              <a:rPr kumimoji="1" lang="en-US" altLang="zh-CN" dirty="0" smtClean="0">
                <a:solidFill>
                  <a:srgbClr val="800000"/>
                </a:solidFill>
              </a:rPr>
              <a:t>Influential</a:t>
            </a:r>
            <a:r>
              <a:rPr kumimoji="1" lang="zh-CN" altLang="en-US" dirty="0" smtClean="0">
                <a:solidFill>
                  <a:srgbClr val="800000"/>
                </a:solidFill>
              </a:rPr>
              <a:t> </a:t>
            </a:r>
            <a:r>
              <a:rPr kumimoji="1" lang="en-US" altLang="zh-CN" dirty="0" smtClean="0">
                <a:solidFill>
                  <a:srgbClr val="800000"/>
                </a:solidFill>
              </a:rPr>
              <a:t>strength</a:t>
            </a:r>
            <a:r>
              <a:rPr kumimoji="1" lang="zh-CN" altLang="en-US" dirty="0" smtClean="0">
                <a:solidFill>
                  <a:srgbClr val="800000"/>
                </a:solidFill>
              </a:rPr>
              <a:t> </a:t>
            </a:r>
            <a:r>
              <a:rPr kumimoji="1" lang="en-US" altLang="zh-CN" dirty="0" smtClean="0">
                <a:solidFill>
                  <a:srgbClr val="800000"/>
                </a:solidFill>
              </a:rPr>
              <a:t>over</a:t>
            </a:r>
            <a:r>
              <a:rPr kumimoji="1" lang="zh-CN" altLang="en-US" dirty="0" smtClean="0">
                <a:solidFill>
                  <a:srgbClr val="800000"/>
                </a:solidFill>
              </a:rPr>
              <a:t> </a:t>
            </a:r>
            <a:r>
              <a:rPr kumimoji="1" lang="en-US" altLang="zh-CN" dirty="0" smtClean="0">
                <a:solidFill>
                  <a:srgbClr val="800000"/>
                </a:solidFill>
              </a:rPr>
              <a:t>role</a:t>
            </a:r>
            <a:endParaRPr kumimoji="1" lang="zh-CN" altLang="en-US" dirty="0">
              <a:solidFill>
                <a:srgbClr val="800000"/>
              </a:solidFill>
            </a:endParaRPr>
          </a:p>
        </p:txBody>
      </p:sp>
      <p:sp>
        <p:nvSpPr>
          <p:cNvPr id="21" name="椭圆 36"/>
          <p:cNvSpPr/>
          <p:nvPr/>
        </p:nvSpPr>
        <p:spPr>
          <a:xfrm>
            <a:off x="2911153" y="3360440"/>
            <a:ext cx="624069" cy="576064"/>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kumimoji="1" lang="zh-CN" altLang="en-US" sz="2400" dirty="0" smtClean="0">
                <a:solidFill>
                  <a:srgbClr val="000000"/>
                </a:solidFill>
                <a:latin typeface="Times New Roman"/>
                <a:cs typeface="Times New Roman"/>
              </a:rPr>
              <a:t>ρ</a:t>
            </a:r>
            <a:endParaRPr kumimoji="1" lang="zh-CN" altLang="en-US" sz="2400" dirty="0">
              <a:solidFill>
                <a:srgbClr val="000000"/>
              </a:solidFill>
              <a:latin typeface="Times New Roman"/>
              <a:cs typeface="Times New Roman"/>
            </a:endParaRPr>
          </a:p>
        </p:txBody>
      </p:sp>
      <p:cxnSp>
        <p:nvCxnSpPr>
          <p:cNvPr id="22" name="直线箭头连接符 37"/>
          <p:cNvCxnSpPr>
            <a:stCxn id="21" idx="6"/>
            <a:endCxn id="7" idx="2"/>
          </p:cNvCxnSpPr>
          <p:nvPr/>
        </p:nvCxnSpPr>
        <p:spPr>
          <a:xfrm>
            <a:off x="3535218" y="3648472"/>
            <a:ext cx="1150754" cy="12612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直线箭头连接符 40"/>
          <p:cNvCxnSpPr/>
          <p:nvPr/>
        </p:nvCxnSpPr>
        <p:spPr>
          <a:xfrm>
            <a:off x="3067166" y="1992288"/>
            <a:ext cx="114634" cy="115212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文本框 36"/>
          <p:cNvSpPr txBox="1"/>
          <p:nvPr/>
        </p:nvSpPr>
        <p:spPr>
          <a:xfrm>
            <a:off x="1981200" y="1611868"/>
            <a:ext cx="2300705" cy="369332"/>
          </a:xfrm>
          <a:prstGeom prst="rect">
            <a:avLst/>
          </a:prstGeom>
          <a:noFill/>
        </p:spPr>
        <p:txBody>
          <a:bodyPr wrap="square" rtlCol="0">
            <a:spAutoFit/>
          </a:bodyPr>
          <a:lstStyle/>
          <a:p>
            <a:r>
              <a:rPr kumimoji="1" lang="en-US" altLang="zh-CN" dirty="0" smtClean="0">
                <a:solidFill>
                  <a:srgbClr val="800000"/>
                </a:solidFill>
              </a:rPr>
              <a:t>Role distribution</a:t>
            </a:r>
            <a:endParaRPr kumimoji="1" lang="zh-CN" altLang="en-US" dirty="0">
              <a:solidFill>
                <a:srgbClr val="800000"/>
              </a:solidFill>
            </a:endParaRPr>
          </a:p>
        </p:txBody>
      </p:sp>
      <p:sp>
        <p:nvSpPr>
          <p:cNvPr id="26" name="椭圆 36"/>
          <p:cNvSpPr/>
          <p:nvPr/>
        </p:nvSpPr>
        <p:spPr>
          <a:xfrm>
            <a:off x="2940819" y="4135016"/>
            <a:ext cx="624069" cy="576064"/>
          </a:xfrm>
          <a:prstGeom prst="ellipse">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kumimoji="1" lang="zh-CN" altLang="en-US" sz="2400" dirty="0" smtClean="0">
                <a:solidFill>
                  <a:srgbClr val="000000"/>
                </a:solidFill>
                <a:latin typeface="Times New Roman"/>
                <a:cs typeface="Times New Roman"/>
              </a:rPr>
              <a:t>λ</a:t>
            </a:r>
            <a:endParaRPr kumimoji="1" lang="zh-CN" altLang="en-US" sz="2400" dirty="0">
              <a:solidFill>
                <a:srgbClr val="000000"/>
              </a:solidFill>
              <a:latin typeface="Times New Roman"/>
              <a:cs typeface="Times New Roman"/>
            </a:endParaRPr>
          </a:p>
        </p:txBody>
      </p:sp>
      <p:cxnSp>
        <p:nvCxnSpPr>
          <p:cNvPr id="30" name="直线箭头连接符 37"/>
          <p:cNvCxnSpPr>
            <a:stCxn id="26" idx="6"/>
            <a:endCxn id="7" idx="3"/>
          </p:cNvCxnSpPr>
          <p:nvPr/>
        </p:nvCxnSpPr>
        <p:spPr>
          <a:xfrm flipV="1">
            <a:off x="3564919" y="3978334"/>
            <a:ext cx="1212481" cy="4447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3" name="文本框 36"/>
          <p:cNvSpPr txBox="1"/>
          <p:nvPr/>
        </p:nvSpPr>
        <p:spPr>
          <a:xfrm>
            <a:off x="2063748" y="4953065"/>
            <a:ext cx="2559050" cy="646331"/>
          </a:xfrm>
          <a:prstGeom prst="rect">
            <a:avLst/>
          </a:prstGeom>
          <a:noFill/>
        </p:spPr>
        <p:txBody>
          <a:bodyPr wrap="square" rtlCol="0">
            <a:spAutoFit/>
          </a:bodyPr>
          <a:lstStyle/>
          <a:p>
            <a:r>
              <a:rPr kumimoji="1" lang="en-US" altLang="zh-CN" dirty="0" smtClean="0">
                <a:solidFill>
                  <a:srgbClr val="800000"/>
                </a:solidFill>
              </a:rPr>
              <a:t>Diffusion</a:t>
            </a:r>
            <a:r>
              <a:rPr kumimoji="1" lang="zh-CN" altLang="en-US" dirty="0" smtClean="0">
                <a:solidFill>
                  <a:srgbClr val="800000"/>
                </a:solidFill>
              </a:rPr>
              <a:t> </a:t>
            </a:r>
            <a:r>
              <a:rPr kumimoji="1" lang="en-US" altLang="zh-CN" dirty="0" smtClean="0">
                <a:solidFill>
                  <a:srgbClr val="800000"/>
                </a:solidFill>
              </a:rPr>
              <a:t>time</a:t>
            </a:r>
            <a:r>
              <a:rPr kumimoji="1" lang="zh-CN" altLang="en-US" dirty="0" smtClean="0">
                <a:solidFill>
                  <a:srgbClr val="800000"/>
                </a:solidFill>
              </a:rPr>
              <a:t> </a:t>
            </a:r>
            <a:r>
              <a:rPr kumimoji="1" lang="en-US" altLang="zh-CN" dirty="0" smtClean="0">
                <a:solidFill>
                  <a:srgbClr val="800000"/>
                </a:solidFill>
              </a:rPr>
              <a:t>delay probability over role</a:t>
            </a:r>
            <a:endParaRPr kumimoji="1" lang="zh-CN" altLang="en-US" dirty="0">
              <a:solidFill>
                <a:srgbClr val="800000"/>
              </a:solidFill>
            </a:endParaRPr>
          </a:p>
        </p:txBody>
      </p:sp>
    </p:spTree>
    <p:extLst>
      <p:ext uri="{BB962C8B-B14F-4D97-AF65-F5344CB8AC3E}">
        <p14:creationId xmlns:p14="http://schemas.microsoft.com/office/powerpoint/2010/main" val="246707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par>
                                <p:cTn id="8" presetID="22" presetClass="entr" presetSubtype="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right)">
                                      <p:cBhvr>
                                        <p:cTn id="13" dur="500"/>
                                        <p:tgtEl>
                                          <p:spTgt spid="21"/>
                                        </p:tgtEl>
                                      </p:cBhvr>
                                    </p:animEffect>
                                  </p:childTnLst>
                                </p:cTn>
                              </p:par>
                              <p:par>
                                <p:cTn id="14" presetID="22" presetClass="entr" presetSubtype="2"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right)">
                                      <p:cBhvr>
                                        <p:cTn id="16" dur="500"/>
                                        <p:tgtEl>
                                          <p:spTgt spid="2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par>
                                <p:cTn id="23" presetID="22" presetClass="entr" presetSubtype="2"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right)">
                                      <p:cBhvr>
                                        <p:cTn id="25" dur="500"/>
                                        <p:tgtEl>
                                          <p:spTgt spid="30"/>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right)">
                                      <p:cBhvr>
                                        <p:cTn id="28" dur="500"/>
                                        <p:tgtEl>
                                          <p:spTgt spid="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0" grpId="0"/>
      <p:bldP spid="21" grpId="0" animBg="1"/>
      <p:bldP spid="24" grpId="0"/>
      <p:bldP spid="26" grpId="0" animBg="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133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5121402" y="1981201"/>
            <a:ext cx="1565148" cy="595035"/>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2743200"/>
            <a:ext cx="1091851" cy="914400"/>
          </a:xfrm>
          <a:prstGeom prst="rect">
            <a:avLst/>
          </a:prstGeom>
          <a:ln w="28575">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74549" y="1929826"/>
            <a:ext cx="4495340"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95300" y="5334001"/>
            <a:ext cx="1485900" cy="610603"/>
          </a:xfrm>
          <a:prstGeom prst="rect">
            <a:avLst/>
          </a:prstGeom>
          <a:ln w="25400">
            <a:solidFill>
              <a:srgbClr val="C00000"/>
            </a:solidFill>
          </a:ln>
        </p:spPr>
      </p:pic>
      <p:pic>
        <p:nvPicPr>
          <p:cNvPr id="63" name="Picture 62"/>
          <p:cNvPicPr>
            <a:picLocks noChangeAspect="1"/>
          </p:cNvPicPr>
          <p:nvPr/>
        </p:nvPicPr>
        <p:blipFill>
          <a:blip r:embed="rId9"/>
          <a:stretch>
            <a:fillRect/>
          </a:stretch>
        </p:blipFill>
        <p:spPr>
          <a:xfrm>
            <a:off x="1403350" y="6096000"/>
            <a:ext cx="1651000" cy="585788"/>
          </a:xfrm>
          <a:prstGeom prst="rect">
            <a:avLst/>
          </a:prstGeom>
          <a:ln w="25400">
            <a:solidFill>
              <a:srgbClr val="C00000"/>
            </a:solidFill>
          </a:ln>
        </p:spPr>
      </p:pic>
      <p:pic>
        <p:nvPicPr>
          <p:cNvPr id="65" name="Picture 64"/>
          <p:cNvPicPr>
            <a:picLocks noChangeAspect="1"/>
          </p:cNvPicPr>
          <p:nvPr/>
        </p:nvPicPr>
        <p:blipFill>
          <a:blip r:embed="rId10"/>
          <a:stretch>
            <a:fillRect/>
          </a:stretch>
        </p:blipFill>
        <p:spPr>
          <a:xfrm>
            <a:off x="2393950" y="27432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11"/>
          <a:stretch>
            <a:fillRect/>
          </a:stretch>
        </p:blipFill>
        <p:spPr>
          <a:xfrm>
            <a:off x="5943600" y="1524001"/>
            <a:ext cx="1230746" cy="740819"/>
          </a:xfrm>
          <a:prstGeom prst="rect">
            <a:avLst/>
          </a:prstGeom>
          <a:ln w="25400">
            <a:solidFill>
              <a:srgbClr val="115CB3"/>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2"/>
          <a:stretch>
            <a:fillRect/>
          </a:stretch>
        </p:blipFill>
        <p:spPr>
          <a:xfrm>
            <a:off x="7429500" y="1487714"/>
            <a:ext cx="1816101" cy="798286"/>
          </a:xfrm>
          <a:prstGeom prst="rect">
            <a:avLst/>
          </a:prstGeom>
          <a:noFill/>
          <a:ln w="25400">
            <a:solidFill>
              <a:srgbClr val="115CB3"/>
            </a:solidFill>
          </a:ln>
        </p:spPr>
      </p:pic>
      <p:sp>
        <p:nvSpPr>
          <p:cNvPr id="5" name="Rectangle 4"/>
          <p:cNvSpPr/>
          <p:nvPr/>
        </p:nvSpPr>
        <p:spPr>
          <a:xfrm>
            <a:off x="82550" y="76200"/>
            <a:ext cx="9757410" cy="50292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524000"/>
            <a:ext cx="9906000" cy="1569660"/>
          </a:xfrm>
          <a:prstGeom prst="rect">
            <a:avLst/>
          </a:prstGeom>
          <a:noFill/>
        </p:spPr>
        <p:txBody>
          <a:bodyPr wrap="square" rtlCol="0">
            <a:spAutoFit/>
          </a:bodyPr>
          <a:lstStyle/>
          <a:p>
            <a:pPr algn="ctr"/>
            <a:r>
              <a:rPr lang="en-US" altLang="zh-CN" sz="3200" b="1" dirty="0" smtClean="0">
                <a:solidFill>
                  <a:srgbClr val="C00000"/>
                </a:solidFill>
              </a:rPr>
              <a:t>The</a:t>
            </a:r>
            <a:r>
              <a:rPr lang="zh-CN" altLang="en-US" sz="3200" b="1" dirty="0" smtClean="0">
                <a:solidFill>
                  <a:srgbClr val="C00000"/>
                </a:solidFill>
              </a:rPr>
              <a:t> </a:t>
            </a:r>
            <a:r>
              <a:rPr lang="en-US" altLang="zh-CN" sz="3200" b="1" dirty="0" smtClean="0">
                <a:solidFill>
                  <a:srgbClr val="C00000"/>
                </a:solidFill>
              </a:rPr>
              <a:t>20</a:t>
            </a:r>
            <a:r>
              <a:rPr lang="en-US" altLang="zh-CN" sz="3200" b="1" baseline="30000" dirty="0" smtClean="0">
                <a:solidFill>
                  <a:srgbClr val="C00000"/>
                </a:solidFill>
              </a:rPr>
              <a:t>th</a:t>
            </a:r>
            <a:r>
              <a:rPr lang="zh-CN" altLang="en-US" sz="3200" b="1" dirty="0" smtClean="0">
                <a:solidFill>
                  <a:srgbClr val="C00000"/>
                </a:solidFill>
              </a:rPr>
              <a:t> </a:t>
            </a:r>
            <a:r>
              <a:rPr lang="en-US" altLang="zh-CN" sz="3200" b="1" dirty="0" smtClean="0">
                <a:solidFill>
                  <a:srgbClr val="C00000"/>
                </a:solidFill>
              </a:rPr>
              <a:t>Century:</a:t>
            </a:r>
            <a:endParaRPr lang="zh-CN" altLang="en-US" sz="3200" b="1" dirty="0" smtClean="0">
              <a:solidFill>
                <a:srgbClr val="C00000"/>
              </a:solidFill>
            </a:endParaRPr>
          </a:p>
          <a:p>
            <a:pPr algn="ctr"/>
            <a:endParaRPr lang="zh-CN" altLang="en-US" sz="3200" dirty="0" smtClean="0"/>
          </a:p>
          <a:p>
            <a:pPr algn="ctr"/>
            <a:r>
              <a:rPr lang="en-US" altLang="zh-CN" sz="3200" b="1" dirty="0" smtClean="0">
                <a:solidFill>
                  <a:srgbClr val="C00000"/>
                </a:solidFill>
              </a:rPr>
              <a:t>Sociology</a:t>
            </a:r>
            <a:r>
              <a:rPr lang="zh-CN" altLang="en-US" sz="3200" b="1" dirty="0" smtClean="0">
                <a:solidFill>
                  <a:srgbClr val="C00000"/>
                </a:solidFill>
              </a:rPr>
              <a:t> </a:t>
            </a:r>
            <a:r>
              <a:rPr lang="en-US" altLang="zh-CN" sz="3200" b="1" dirty="0" smtClean="0">
                <a:solidFill>
                  <a:srgbClr val="C00000"/>
                </a:solidFill>
              </a:rPr>
              <a:t>&amp;</a:t>
            </a:r>
            <a:r>
              <a:rPr lang="zh-CN" altLang="en-US" sz="3200" b="1" dirty="0" smtClean="0">
                <a:solidFill>
                  <a:srgbClr val="C00000"/>
                </a:solidFill>
              </a:rPr>
              <a:t> </a:t>
            </a:r>
            <a:r>
              <a:rPr lang="en-US" altLang="zh-CN" sz="3200" b="1" dirty="0" smtClean="0">
                <a:solidFill>
                  <a:srgbClr val="C00000"/>
                </a:solidFill>
              </a:rPr>
              <a:t>Anthropology</a:t>
            </a:r>
            <a:endParaRPr lang="en-US" sz="3200" b="1" dirty="0">
              <a:solidFill>
                <a:srgbClr val="C00000"/>
              </a:solidFill>
            </a:endParaRPr>
          </a:p>
        </p:txBody>
      </p:sp>
    </p:spTree>
    <p:extLst>
      <p:ext uri="{BB962C8B-B14F-4D97-AF65-F5344CB8AC3E}">
        <p14:creationId xmlns:p14="http://schemas.microsoft.com/office/powerpoint/2010/main" val="281002309"/>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t>RAIN</a:t>
            </a:r>
            <a:r>
              <a:rPr lang="en-US" sz="3600" dirty="0" smtClean="0"/>
              <a:t> (</a:t>
            </a:r>
            <a:r>
              <a:rPr lang="en-US" sz="3600" b="1" dirty="0" smtClean="0"/>
              <a:t>R</a:t>
            </a:r>
            <a:r>
              <a:rPr lang="en-US" sz="3600" dirty="0" smtClean="0"/>
              <a:t>ole </a:t>
            </a:r>
            <a:r>
              <a:rPr lang="en-US" sz="3600" b="1" dirty="0" smtClean="0"/>
              <a:t>A</a:t>
            </a:r>
            <a:r>
              <a:rPr lang="en-US" sz="3600" dirty="0" smtClean="0"/>
              <a:t>ware </a:t>
            </a:r>
            <a:r>
              <a:rPr lang="en-US" sz="3600" b="1" dirty="0" smtClean="0"/>
              <a:t>I</a:t>
            </a:r>
            <a:r>
              <a:rPr lang="en-US" sz="3600" dirty="0"/>
              <a:t>n</a:t>
            </a:r>
            <a:r>
              <a:rPr lang="en-US" sz="3600" dirty="0" smtClean="0"/>
              <a:t>formation </a:t>
            </a:r>
            <a:r>
              <a:rPr lang="en-US" sz="3600" dirty="0" err="1" smtClean="0"/>
              <a:t>diffusio</a:t>
            </a:r>
            <a:r>
              <a:rPr lang="en-US" sz="3600" b="1" dirty="0" err="1" smtClean="0"/>
              <a:t>N</a:t>
            </a:r>
            <a:r>
              <a:rPr lang="en-US" sz="3600" dirty="0" smtClean="0"/>
              <a:t>) </a:t>
            </a:r>
            <a:endParaRPr lang="en-US" sz="3600" dirty="0"/>
          </a:p>
        </p:txBody>
      </p:sp>
      <p:pic>
        <p:nvPicPr>
          <p:cNvPr id="4" name="Content Placeholder 3"/>
          <p:cNvPicPr>
            <a:picLocks noChangeAspect="1"/>
          </p:cNvPicPr>
          <p:nvPr/>
        </p:nvPicPr>
        <p:blipFill>
          <a:blip r:embed="rId2"/>
          <a:srcRect l="-531" r="-531"/>
          <a:stretch>
            <a:fillRect/>
          </a:stretch>
        </p:blipFill>
        <p:spPr>
          <a:xfrm>
            <a:off x="1403351" y="1600200"/>
            <a:ext cx="6311589" cy="3404114"/>
          </a:xfrm>
          <a:prstGeom prst="rect">
            <a:avLst/>
          </a:prstGeom>
        </p:spPr>
      </p:pic>
      <p:sp>
        <p:nvSpPr>
          <p:cNvPr id="5" name="矩形 25"/>
          <p:cNvSpPr/>
          <p:nvPr/>
        </p:nvSpPr>
        <p:spPr>
          <a:xfrm>
            <a:off x="6191250" y="1600200"/>
            <a:ext cx="1733550" cy="2819400"/>
          </a:xfrm>
          <a:prstGeom prst="rect">
            <a:avLst/>
          </a:prstGeom>
          <a:noFill/>
          <a:ln w="28575" cmpd="sng">
            <a:solidFill>
              <a:srgbClr val="0000F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椭圆 54"/>
          <p:cNvSpPr/>
          <p:nvPr/>
        </p:nvSpPr>
        <p:spPr>
          <a:xfrm>
            <a:off x="7759702" y="1447800"/>
            <a:ext cx="357717" cy="304800"/>
          </a:xfrm>
          <a:prstGeom prst="ellipse">
            <a:avLst/>
          </a:prstGeom>
          <a:solidFill>
            <a:srgbClr val="FFFF00"/>
          </a:solid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smtClean="0">
                <a:solidFill>
                  <a:srgbClr val="000000"/>
                </a:solidFill>
              </a:rPr>
              <a:t>1</a:t>
            </a:r>
            <a:endParaRPr kumimoji="1" lang="zh-CN" altLang="en-US" b="1" dirty="0">
              <a:solidFill>
                <a:srgbClr val="000000"/>
              </a:solidFill>
            </a:endParaRPr>
          </a:p>
        </p:txBody>
      </p:sp>
      <p:cxnSp>
        <p:nvCxnSpPr>
          <p:cNvPr id="7" name="曲线连接符 42"/>
          <p:cNvCxnSpPr/>
          <p:nvPr/>
        </p:nvCxnSpPr>
        <p:spPr>
          <a:xfrm rot="16200000" flipH="1">
            <a:off x="8022167" y="1737787"/>
            <a:ext cx="685800" cy="715433"/>
          </a:xfrm>
          <a:prstGeom prst="curvedConnector3">
            <a:avLst/>
          </a:prstGeom>
          <a:ln w="28575" cmpd="sng">
            <a:solidFill>
              <a:srgbClr val="0000FF"/>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 name="文本框 43"/>
          <p:cNvSpPr txBox="1"/>
          <p:nvPr/>
        </p:nvSpPr>
        <p:spPr>
          <a:xfrm>
            <a:off x="7924800" y="2325530"/>
            <a:ext cx="2146300" cy="646331"/>
          </a:xfrm>
          <a:prstGeom prst="rect">
            <a:avLst/>
          </a:prstGeom>
          <a:noFill/>
        </p:spPr>
        <p:txBody>
          <a:bodyPr wrap="square" rtlCol="0">
            <a:spAutoFit/>
          </a:bodyPr>
          <a:lstStyle/>
          <a:p>
            <a:r>
              <a:rPr kumimoji="1" lang="en-US" altLang="zh-CN" dirty="0" smtClean="0"/>
              <a:t>Generation of social</a:t>
            </a:r>
            <a:r>
              <a:rPr kumimoji="1" lang="zh-CN" altLang="en-US" dirty="0" smtClean="0"/>
              <a:t> </a:t>
            </a:r>
            <a:r>
              <a:rPr kumimoji="1" lang="en-US" altLang="zh-CN" dirty="0" smtClean="0"/>
              <a:t>attributes</a:t>
            </a:r>
            <a:endParaRPr kumimoji="1" lang="zh-CN" altLang="en-US" dirty="0"/>
          </a:p>
        </p:txBody>
      </p:sp>
      <p:sp>
        <p:nvSpPr>
          <p:cNvPr id="9" name="矩形 45"/>
          <p:cNvSpPr/>
          <p:nvPr/>
        </p:nvSpPr>
        <p:spPr>
          <a:xfrm>
            <a:off x="3219450" y="3048000"/>
            <a:ext cx="2889250" cy="1981200"/>
          </a:xfrm>
          <a:prstGeom prst="rect">
            <a:avLst/>
          </a:prstGeom>
          <a:noFill/>
          <a:ln w="28575"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椭圆 55"/>
          <p:cNvSpPr/>
          <p:nvPr/>
        </p:nvSpPr>
        <p:spPr>
          <a:xfrm>
            <a:off x="2971802" y="4953000"/>
            <a:ext cx="357717" cy="304800"/>
          </a:xfrm>
          <a:prstGeom prst="ellipse">
            <a:avLst/>
          </a:prstGeom>
          <a:solidFill>
            <a:srgbClr val="FFFF00"/>
          </a:solid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rgbClr val="000000"/>
                </a:solidFill>
              </a:rPr>
              <a:t>2</a:t>
            </a:r>
            <a:endParaRPr kumimoji="1" lang="zh-CN" altLang="en-US" sz="1000" dirty="0">
              <a:solidFill>
                <a:srgbClr val="000000"/>
              </a:solidFill>
            </a:endParaRPr>
          </a:p>
        </p:txBody>
      </p:sp>
      <p:cxnSp>
        <p:nvCxnSpPr>
          <p:cNvPr id="11" name="曲线连接符 38"/>
          <p:cNvCxnSpPr/>
          <p:nvPr/>
        </p:nvCxnSpPr>
        <p:spPr>
          <a:xfrm flipV="1">
            <a:off x="2311400" y="5257800"/>
            <a:ext cx="791104" cy="533400"/>
          </a:xfrm>
          <a:prstGeom prst="curvedConnector3">
            <a:avLst/>
          </a:prstGeom>
          <a:ln w="28575" cmpd="sng">
            <a:solidFill>
              <a:srgbClr val="008000"/>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2" name="文本框 51"/>
          <p:cNvSpPr txBox="1"/>
          <p:nvPr/>
        </p:nvSpPr>
        <p:spPr>
          <a:xfrm>
            <a:off x="990600" y="5791261"/>
            <a:ext cx="2476500" cy="646331"/>
          </a:xfrm>
          <a:prstGeom prst="rect">
            <a:avLst/>
          </a:prstGeom>
          <a:noFill/>
        </p:spPr>
        <p:txBody>
          <a:bodyPr wrap="square" rtlCol="0">
            <a:spAutoFit/>
          </a:bodyPr>
          <a:lstStyle/>
          <a:p>
            <a:r>
              <a:rPr kumimoji="1" lang="en-US" altLang="zh-CN" dirty="0" smtClean="0"/>
              <a:t>Generation of diffusion</a:t>
            </a:r>
            <a:r>
              <a:rPr kumimoji="1" lang="zh-CN" altLang="en-US" dirty="0" smtClean="0"/>
              <a:t> </a:t>
            </a:r>
            <a:r>
              <a:rPr kumimoji="1" lang="en-US" altLang="zh-CN" dirty="0" smtClean="0"/>
              <a:t>process</a:t>
            </a:r>
            <a:endParaRPr kumimoji="1" lang="zh-CN" altLang="en-US" dirty="0"/>
          </a:p>
        </p:txBody>
      </p:sp>
      <p:cxnSp>
        <p:nvCxnSpPr>
          <p:cNvPr id="13" name="直线箭头连接符 35"/>
          <p:cNvCxnSpPr>
            <a:endCxn id="14" idx="1"/>
          </p:cNvCxnSpPr>
          <p:nvPr/>
        </p:nvCxnSpPr>
        <p:spPr>
          <a:xfrm>
            <a:off x="7264400" y="2895661"/>
            <a:ext cx="825500" cy="306289"/>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36"/>
          <p:cNvSpPr txBox="1"/>
          <p:nvPr/>
        </p:nvSpPr>
        <p:spPr>
          <a:xfrm>
            <a:off x="8089900" y="3048061"/>
            <a:ext cx="1238250" cy="307777"/>
          </a:xfrm>
          <a:prstGeom prst="rect">
            <a:avLst/>
          </a:prstGeom>
          <a:noFill/>
        </p:spPr>
        <p:txBody>
          <a:bodyPr wrap="square" rtlCol="0">
            <a:spAutoFit/>
          </a:bodyPr>
          <a:lstStyle/>
          <a:p>
            <a:r>
              <a:rPr kumimoji="1" lang="en-US" altLang="zh-CN" sz="1400" dirty="0" smtClean="0">
                <a:solidFill>
                  <a:srgbClr val="800000"/>
                </a:solidFill>
              </a:rPr>
              <a:t>Social</a:t>
            </a:r>
            <a:r>
              <a:rPr kumimoji="1" lang="zh-CN" altLang="en-US" sz="1400" dirty="0" smtClean="0">
                <a:solidFill>
                  <a:srgbClr val="800000"/>
                </a:solidFill>
              </a:rPr>
              <a:t> </a:t>
            </a:r>
            <a:r>
              <a:rPr kumimoji="1" lang="en-US" altLang="zh-CN" sz="1400" dirty="0" smtClean="0">
                <a:solidFill>
                  <a:srgbClr val="800000"/>
                </a:solidFill>
              </a:rPr>
              <a:t>role</a:t>
            </a:r>
            <a:r>
              <a:rPr kumimoji="1" lang="zh-CN" altLang="en-US" sz="1400" dirty="0" smtClean="0">
                <a:solidFill>
                  <a:srgbClr val="800000"/>
                </a:solidFill>
              </a:rPr>
              <a:t> </a:t>
            </a:r>
            <a:endParaRPr kumimoji="1" lang="zh-CN" altLang="en-US" sz="1400" dirty="0">
              <a:solidFill>
                <a:srgbClr val="800000"/>
              </a:solidFill>
            </a:endParaRPr>
          </a:p>
        </p:txBody>
      </p:sp>
      <p:cxnSp>
        <p:nvCxnSpPr>
          <p:cNvPr id="15" name="直线箭头连接符 35"/>
          <p:cNvCxnSpPr/>
          <p:nvPr/>
        </p:nvCxnSpPr>
        <p:spPr>
          <a:xfrm>
            <a:off x="3632200" y="4648200"/>
            <a:ext cx="330200" cy="1143000"/>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16" name="文本框 36"/>
          <p:cNvSpPr txBox="1"/>
          <p:nvPr/>
        </p:nvSpPr>
        <p:spPr>
          <a:xfrm>
            <a:off x="4044950" y="5257861"/>
            <a:ext cx="1733550" cy="307777"/>
          </a:xfrm>
          <a:prstGeom prst="rect">
            <a:avLst/>
          </a:prstGeom>
          <a:noFill/>
        </p:spPr>
        <p:txBody>
          <a:bodyPr wrap="square" rtlCol="0">
            <a:spAutoFit/>
          </a:bodyPr>
          <a:lstStyle/>
          <a:p>
            <a:r>
              <a:rPr kumimoji="1" lang="en-US" altLang="zh-CN" sz="1400" dirty="0" smtClean="0">
                <a:solidFill>
                  <a:srgbClr val="800000"/>
                </a:solidFill>
              </a:rPr>
              <a:t>Response</a:t>
            </a:r>
            <a:r>
              <a:rPr kumimoji="1" lang="zh-CN" altLang="en-US" sz="1400" dirty="0" smtClean="0">
                <a:solidFill>
                  <a:srgbClr val="800000"/>
                </a:solidFill>
              </a:rPr>
              <a:t> </a:t>
            </a:r>
            <a:r>
              <a:rPr kumimoji="1" lang="en-US" altLang="zh-CN" sz="1400" dirty="0" smtClean="0">
                <a:solidFill>
                  <a:srgbClr val="800000"/>
                </a:solidFill>
              </a:rPr>
              <a:t>time</a:t>
            </a:r>
            <a:endParaRPr kumimoji="1" lang="zh-CN" altLang="en-US" sz="1400" dirty="0">
              <a:solidFill>
                <a:srgbClr val="800000"/>
              </a:solidFill>
            </a:endParaRPr>
          </a:p>
        </p:txBody>
      </p:sp>
      <p:cxnSp>
        <p:nvCxnSpPr>
          <p:cNvPr id="17" name="直线箭头连接符 35"/>
          <p:cNvCxnSpPr/>
          <p:nvPr/>
        </p:nvCxnSpPr>
        <p:spPr>
          <a:xfrm>
            <a:off x="4375150" y="4191000"/>
            <a:ext cx="165100" cy="1066800"/>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线箭头连接符 35"/>
          <p:cNvCxnSpPr/>
          <p:nvPr/>
        </p:nvCxnSpPr>
        <p:spPr>
          <a:xfrm>
            <a:off x="7264400" y="3505200"/>
            <a:ext cx="825500" cy="381000"/>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36"/>
          <p:cNvSpPr txBox="1"/>
          <p:nvPr/>
        </p:nvSpPr>
        <p:spPr>
          <a:xfrm>
            <a:off x="8089900" y="3581407"/>
            <a:ext cx="1651000" cy="954107"/>
          </a:xfrm>
          <a:prstGeom prst="rect">
            <a:avLst/>
          </a:prstGeom>
          <a:noFill/>
        </p:spPr>
        <p:txBody>
          <a:bodyPr wrap="square" rtlCol="0">
            <a:spAutoFit/>
          </a:bodyPr>
          <a:lstStyle/>
          <a:p>
            <a:r>
              <a:rPr kumimoji="1" lang="en-US" altLang="zh-CN" sz="1400" dirty="0" smtClean="0">
                <a:solidFill>
                  <a:srgbClr val="800000"/>
                </a:solidFill>
              </a:rPr>
              <a:t>Social</a:t>
            </a:r>
            <a:r>
              <a:rPr kumimoji="1" lang="zh-CN" altLang="en-US" sz="1400" dirty="0" smtClean="0">
                <a:solidFill>
                  <a:srgbClr val="800000"/>
                </a:solidFill>
              </a:rPr>
              <a:t> </a:t>
            </a:r>
            <a:r>
              <a:rPr kumimoji="1" lang="en-US" altLang="zh-CN" sz="1400" dirty="0" smtClean="0">
                <a:solidFill>
                  <a:srgbClr val="800000"/>
                </a:solidFill>
              </a:rPr>
              <a:t>attributes,</a:t>
            </a:r>
          </a:p>
          <a:p>
            <a:r>
              <a:rPr kumimoji="1" lang="en-US" altLang="zh-CN" sz="1400" dirty="0" smtClean="0">
                <a:solidFill>
                  <a:srgbClr val="800000"/>
                </a:solidFill>
              </a:rPr>
              <a:t>e.g.,</a:t>
            </a:r>
            <a:r>
              <a:rPr kumimoji="1" lang="zh-CN" altLang="en-US" sz="1400" dirty="0" smtClean="0">
                <a:solidFill>
                  <a:srgbClr val="800000"/>
                </a:solidFill>
              </a:rPr>
              <a:t> </a:t>
            </a:r>
            <a:r>
              <a:rPr kumimoji="1" lang="en-US" altLang="zh-CN" sz="1400" dirty="0" smtClean="0">
                <a:solidFill>
                  <a:srgbClr val="800000"/>
                </a:solidFill>
              </a:rPr>
              <a:t>PageRank</a:t>
            </a:r>
            <a:r>
              <a:rPr kumimoji="1" lang="zh-CN" altLang="en-US" sz="1400" dirty="0" smtClean="0">
                <a:solidFill>
                  <a:srgbClr val="800000"/>
                </a:solidFill>
              </a:rPr>
              <a:t> </a:t>
            </a:r>
            <a:r>
              <a:rPr kumimoji="1" lang="en-US" altLang="zh-CN" sz="1400" dirty="0" smtClean="0">
                <a:solidFill>
                  <a:srgbClr val="800000"/>
                </a:solidFill>
              </a:rPr>
              <a:t>score,</a:t>
            </a:r>
            <a:r>
              <a:rPr kumimoji="1" lang="zh-CN" altLang="en-US" sz="1400" dirty="0" smtClean="0">
                <a:solidFill>
                  <a:srgbClr val="800000"/>
                </a:solidFill>
              </a:rPr>
              <a:t> </a:t>
            </a:r>
            <a:r>
              <a:rPr kumimoji="1" lang="en-US" altLang="zh-CN" sz="1400" dirty="0" smtClean="0">
                <a:solidFill>
                  <a:srgbClr val="800000"/>
                </a:solidFill>
              </a:rPr>
              <a:t>network</a:t>
            </a:r>
            <a:r>
              <a:rPr kumimoji="1" lang="zh-CN" altLang="en-US" sz="1400" dirty="0" smtClean="0">
                <a:solidFill>
                  <a:srgbClr val="800000"/>
                </a:solidFill>
              </a:rPr>
              <a:t> </a:t>
            </a:r>
            <a:r>
              <a:rPr kumimoji="1" lang="en-US" altLang="zh-CN" sz="1400" dirty="0" smtClean="0">
                <a:solidFill>
                  <a:srgbClr val="800000"/>
                </a:solidFill>
              </a:rPr>
              <a:t>constraint,</a:t>
            </a:r>
            <a:r>
              <a:rPr kumimoji="1" lang="zh-CN" altLang="en-US" sz="1400" dirty="0" smtClean="0">
                <a:solidFill>
                  <a:srgbClr val="800000"/>
                </a:solidFill>
              </a:rPr>
              <a:t> </a:t>
            </a:r>
            <a:r>
              <a:rPr kumimoji="1" lang="en-US" altLang="zh-CN" sz="1400" dirty="0" smtClean="0">
                <a:solidFill>
                  <a:srgbClr val="800000"/>
                </a:solidFill>
              </a:rPr>
              <a:t>etc.</a:t>
            </a:r>
            <a:endParaRPr kumimoji="1" lang="zh-CN" altLang="en-US" sz="1400" dirty="0">
              <a:solidFill>
                <a:srgbClr val="800000"/>
              </a:solidFill>
            </a:endParaRPr>
          </a:p>
        </p:txBody>
      </p:sp>
      <p:sp>
        <p:nvSpPr>
          <p:cNvPr id="20" name="文本框 36"/>
          <p:cNvSpPr txBox="1"/>
          <p:nvPr/>
        </p:nvSpPr>
        <p:spPr>
          <a:xfrm>
            <a:off x="3384550" y="5791200"/>
            <a:ext cx="1981200" cy="523220"/>
          </a:xfrm>
          <a:prstGeom prst="rect">
            <a:avLst/>
          </a:prstGeom>
          <a:noFill/>
        </p:spPr>
        <p:txBody>
          <a:bodyPr wrap="square" rtlCol="0">
            <a:spAutoFit/>
          </a:bodyPr>
          <a:lstStyle/>
          <a:p>
            <a:r>
              <a:rPr kumimoji="1" lang="en-US" altLang="zh-CN" sz="1400" dirty="0" smtClean="0">
                <a:solidFill>
                  <a:srgbClr val="800000"/>
                </a:solidFill>
              </a:rPr>
              <a:t>Activation</a:t>
            </a:r>
            <a:r>
              <a:rPr kumimoji="1" lang="zh-CN" altLang="en-US" sz="1400" dirty="0" smtClean="0">
                <a:solidFill>
                  <a:srgbClr val="800000"/>
                </a:solidFill>
              </a:rPr>
              <a:t> </a:t>
            </a:r>
            <a:r>
              <a:rPr kumimoji="1" lang="en-US" altLang="zh-CN" sz="1400" dirty="0" smtClean="0">
                <a:solidFill>
                  <a:srgbClr val="800000"/>
                </a:solidFill>
              </a:rPr>
              <a:t>probability</a:t>
            </a:r>
            <a:r>
              <a:rPr kumimoji="1" lang="zh-CN" altLang="en-US" sz="1400" dirty="0" smtClean="0">
                <a:solidFill>
                  <a:srgbClr val="800000"/>
                </a:solidFill>
              </a:rPr>
              <a:t> </a:t>
            </a:r>
            <a:r>
              <a:rPr kumimoji="1" lang="en-US" altLang="zh-CN" sz="1400" dirty="0" smtClean="0">
                <a:solidFill>
                  <a:srgbClr val="800000"/>
                </a:solidFill>
              </a:rPr>
              <a:t>over</a:t>
            </a:r>
            <a:r>
              <a:rPr kumimoji="1" lang="zh-CN" altLang="en-US" sz="1400" dirty="0" smtClean="0">
                <a:solidFill>
                  <a:srgbClr val="800000"/>
                </a:solidFill>
              </a:rPr>
              <a:t> </a:t>
            </a:r>
            <a:r>
              <a:rPr kumimoji="1" lang="en-US" altLang="zh-CN" sz="1400" dirty="0" smtClean="0">
                <a:solidFill>
                  <a:srgbClr val="800000"/>
                </a:solidFill>
              </a:rPr>
              <a:t>role</a:t>
            </a:r>
            <a:endParaRPr kumimoji="1" lang="zh-CN" altLang="en-US" sz="1400" dirty="0">
              <a:solidFill>
                <a:srgbClr val="800000"/>
              </a:solidFill>
            </a:endParaRPr>
          </a:p>
        </p:txBody>
      </p:sp>
      <p:cxnSp>
        <p:nvCxnSpPr>
          <p:cNvPr id="21" name="直线箭头连接符 35"/>
          <p:cNvCxnSpPr/>
          <p:nvPr/>
        </p:nvCxnSpPr>
        <p:spPr>
          <a:xfrm>
            <a:off x="5118100" y="4876800"/>
            <a:ext cx="825500" cy="381000"/>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36"/>
          <p:cNvSpPr txBox="1"/>
          <p:nvPr/>
        </p:nvSpPr>
        <p:spPr>
          <a:xfrm>
            <a:off x="5943600" y="5105461"/>
            <a:ext cx="1733550" cy="307777"/>
          </a:xfrm>
          <a:prstGeom prst="rect">
            <a:avLst/>
          </a:prstGeom>
          <a:noFill/>
        </p:spPr>
        <p:txBody>
          <a:bodyPr wrap="square" rtlCol="0">
            <a:spAutoFit/>
          </a:bodyPr>
          <a:lstStyle/>
          <a:p>
            <a:r>
              <a:rPr kumimoji="1" lang="en-US" altLang="zh-CN" sz="1400" dirty="0" smtClean="0">
                <a:solidFill>
                  <a:srgbClr val="800000"/>
                </a:solidFill>
              </a:rPr>
              <a:t>Repost or</a:t>
            </a:r>
            <a:r>
              <a:rPr kumimoji="1" lang="zh-CN" altLang="en-US" sz="1400" dirty="0" smtClean="0">
                <a:solidFill>
                  <a:srgbClr val="800000"/>
                </a:solidFill>
              </a:rPr>
              <a:t> </a:t>
            </a:r>
            <a:r>
              <a:rPr kumimoji="1" lang="en-US" altLang="zh-CN" sz="1400" dirty="0" smtClean="0">
                <a:solidFill>
                  <a:srgbClr val="800000"/>
                </a:solidFill>
              </a:rPr>
              <a:t>not</a:t>
            </a:r>
            <a:endParaRPr kumimoji="1" lang="zh-CN" altLang="en-US" sz="1400" dirty="0">
              <a:solidFill>
                <a:srgbClr val="800000"/>
              </a:solidFill>
            </a:endParaRPr>
          </a:p>
        </p:txBody>
      </p:sp>
      <p:sp>
        <p:nvSpPr>
          <p:cNvPr id="23" name="文本框 36"/>
          <p:cNvSpPr txBox="1"/>
          <p:nvPr/>
        </p:nvSpPr>
        <p:spPr>
          <a:xfrm>
            <a:off x="1651000" y="1219261"/>
            <a:ext cx="1733550" cy="307777"/>
          </a:xfrm>
          <a:prstGeom prst="rect">
            <a:avLst/>
          </a:prstGeom>
          <a:noFill/>
        </p:spPr>
        <p:txBody>
          <a:bodyPr wrap="square" rtlCol="0">
            <a:spAutoFit/>
          </a:bodyPr>
          <a:lstStyle/>
          <a:p>
            <a:r>
              <a:rPr kumimoji="1" lang="en-US" altLang="zh-CN" sz="1400" dirty="0" smtClean="0">
                <a:solidFill>
                  <a:srgbClr val="800000"/>
                </a:solidFill>
              </a:rPr>
              <a:t>Active</a:t>
            </a:r>
            <a:r>
              <a:rPr kumimoji="1" lang="zh-CN" altLang="en-US" sz="1400" dirty="0" smtClean="0">
                <a:solidFill>
                  <a:srgbClr val="800000"/>
                </a:solidFill>
              </a:rPr>
              <a:t> </a:t>
            </a:r>
            <a:r>
              <a:rPr kumimoji="1" lang="en-US" altLang="zh-CN" sz="1400" dirty="0" smtClean="0">
                <a:solidFill>
                  <a:srgbClr val="800000"/>
                </a:solidFill>
              </a:rPr>
              <a:t>neighbors</a:t>
            </a:r>
            <a:endParaRPr kumimoji="1" lang="zh-CN" altLang="en-US" sz="1400" dirty="0">
              <a:solidFill>
                <a:srgbClr val="800000"/>
              </a:solidFill>
            </a:endParaRPr>
          </a:p>
        </p:txBody>
      </p:sp>
      <p:sp>
        <p:nvSpPr>
          <p:cNvPr id="24" name="矩形 25"/>
          <p:cNvSpPr/>
          <p:nvPr/>
        </p:nvSpPr>
        <p:spPr>
          <a:xfrm>
            <a:off x="3714750" y="1524000"/>
            <a:ext cx="2393950" cy="1600200"/>
          </a:xfrm>
          <a:prstGeom prst="rect">
            <a:avLst/>
          </a:prstGeom>
          <a:noFill/>
          <a:ln w="28575" cmpd="sng">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25" name="直线箭头连接符 35"/>
          <p:cNvCxnSpPr/>
          <p:nvPr/>
        </p:nvCxnSpPr>
        <p:spPr>
          <a:xfrm flipH="1" flipV="1">
            <a:off x="3054350" y="1524000"/>
            <a:ext cx="660400" cy="381002"/>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074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linds(horizontal)">
                                      <p:cBhvr>
                                        <p:cTn id="40" dur="500"/>
                                        <p:tgtEl>
                                          <p:spTgt spid="1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animBg="1"/>
      <p:bldP spid="10" grpId="0" animBg="1"/>
      <p:bldP spid="12" grpId="0"/>
      <p:bldP spid="14" grpId="0"/>
      <p:bldP spid="16" grpId="0"/>
      <p:bldP spid="19" grpId="0"/>
      <p:bldP spid="20" grpId="0"/>
      <p:bldP spid="2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p:cNvSpPr txBox="1">
            <a:spLocks/>
          </p:cNvSpPr>
          <p:nvPr/>
        </p:nvSpPr>
        <p:spPr bwMode="auto">
          <a:xfrm>
            <a:off x="350874" y="1196975"/>
            <a:ext cx="9139237"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400" dirty="0" smtClean="0"/>
              <a:t>Likelihood</a:t>
            </a:r>
            <a:r>
              <a:rPr lang="zh-CN" altLang="en-US" sz="2400" dirty="0" smtClean="0"/>
              <a:t>:</a:t>
            </a:r>
            <a:endParaRPr lang="en-US" sz="2000" dirty="0"/>
          </a:p>
        </p:txBody>
      </p:sp>
      <p:sp>
        <p:nvSpPr>
          <p:cNvPr id="2" name="Title 1"/>
          <p:cNvSpPr>
            <a:spLocks noGrp="1"/>
          </p:cNvSpPr>
          <p:nvPr>
            <p:ph type="title"/>
          </p:nvPr>
        </p:nvSpPr>
        <p:spPr/>
        <p:txBody>
          <a:bodyPr/>
          <a:lstStyle/>
          <a:p>
            <a:r>
              <a:rPr lang="en-US" sz="3600" dirty="0" smtClean="0"/>
              <a:t>RAIN: Objective Function</a:t>
            </a:r>
            <a:endParaRPr lang="en-US" sz="3600" dirty="0"/>
          </a:p>
        </p:txBody>
      </p:sp>
      <p:pic>
        <p:nvPicPr>
          <p:cNvPr id="41" name="Content Placeholder 40"/>
          <p:cNvPicPr>
            <a:picLocks noGrp="1" noChangeAspect="1"/>
          </p:cNvPicPr>
          <p:nvPr>
            <p:ph idx="1"/>
          </p:nvPr>
        </p:nvPicPr>
        <p:blipFill>
          <a:blip r:embed="rId3"/>
          <a:srcRect t="-18090" b="-18090"/>
          <a:stretch>
            <a:fillRect/>
          </a:stretch>
        </p:blipFill>
        <p:spPr>
          <a:xfrm>
            <a:off x="2476500" y="914465"/>
            <a:ext cx="4484696" cy="2418791"/>
          </a:xfrm>
        </p:spPr>
      </p:pic>
      <p:sp>
        <p:nvSpPr>
          <p:cNvPr id="43" name="Rectangle 42"/>
          <p:cNvSpPr/>
          <p:nvPr/>
        </p:nvSpPr>
        <p:spPr>
          <a:xfrm>
            <a:off x="3879850" y="1371600"/>
            <a:ext cx="908050" cy="3048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695950" y="1371600"/>
            <a:ext cx="1073150" cy="304800"/>
          </a:xfrm>
          <a:prstGeom prst="rect">
            <a:avLst/>
          </a:prstGeom>
          <a:solidFill>
            <a:srgbClr val="0000FF">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714750" y="1981200"/>
            <a:ext cx="660400" cy="304800"/>
          </a:xfrm>
          <a:prstGeom prst="rect">
            <a:avLst/>
          </a:prstGeom>
          <a:solidFill>
            <a:srgbClr val="FF66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200650" y="1981200"/>
            <a:ext cx="742950" cy="304800"/>
          </a:xfrm>
          <a:prstGeom prst="rect">
            <a:avLst/>
          </a:prstGeom>
          <a:solidFill>
            <a:srgbClr val="00CC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384550" y="2590800"/>
            <a:ext cx="1733550" cy="304800"/>
          </a:xfrm>
          <a:prstGeom prst="rect">
            <a:avLst/>
          </a:prstGeom>
          <a:solidFill>
            <a:srgbClr val="00CC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861050" y="2590800"/>
            <a:ext cx="1155700" cy="304800"/>
          </a:xfrm>
          <a:prstGeom prst="rect">
            <a:avLst/>
          </a:prstGeom>
          <a:solidFill>
            <a:srgbClr val="00CC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25500" y="3124200"/>
            <a:ext cx="247650" cy="2286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1155700" y="3048000"/>
            <a:ext cx="7099300" cy="369332"/>
          </a:xfrm>
          <a:prstGeom prst="rect">
            <a:avLst/>
          </a:prstGeom>
          <a:noFill/>
        </p:spPr>
        <p:txBody>
          <a:bodyPr wrap="square" rtlCol="0">
            <a:spAutoFit/>
          </a:bodyPr>
          <a:lstStyle/>
          <a:p>
            <a:r>
              <a:rPr lang="en-US" dirty="0" smtClean="0"/>
              <a:t>The</a:t>
            </a:r>
            <a:r>
              <a:rPr lang="zh-CN" altLang="en-US" dirty="0" smtClean="0"/>
              <a:t> </a:t>
            </a:r>
            <a:r>
              <a:rPr lang="en-US" altLang="zh-CN" dirty="0" smtClean="0"/>
              <a:t>probability</a:t>
            </a:r>
            <a:r>
              <a:rPr lang="zh-CN" altLang="en-US" dirty="0" smtClean="0"/>
              <a:t> </a:t>
            </a:r>
            <a:r>
              <a:rPr lang="en-US" altLang="zh-CN" dirty="0" smtClean="0"/>
              <a:t>of</a:t>
            </a:r>
            <a:r>
              <a:rPr lang="zh-CN" altLang="en-US" dirty="0" smtClean="0"/>
              <a:t> </a:t>
            </a:r>
            <a:r>
              <a:rPr lang="en-US" altLang="zh-CN" dirty="0" smtClean="0"/>
              <a:t>user</a:t>
            </a:r>
            <a:r>
              <a:rPr lang="zh-CN" altLang="en-US" dirty="0" smtClean="0"/>
              <a:t> </a:t>
            </a:r>
            <a:r>
              <a:rPr lang="en-US" altLang="zh-CN" i="1" dirty="0" smtClean="0"/>
              <a:t>v</a:t>
            </a:r>
            <a:r>
              <a:rPr lang="zh-CN" altLang="en-US" dirty="0"/>
              <a:t> </a:t>
            </a:r>
            <a:r>
              <a:rPr lang="en-US" altLang="zh-CN" dirty="0" smtClean="0"/>
              <a:t>adopting</a:t>
            </a:r>
            <a:r>
              <a:rPr lang="zh-CN" altLang="en-US" dirty="0" smtClean="0"/>
              <a:t> </a:t>
            </a:r>
            <a:r>
              <a:rPr lang="en-US" altLang="zh-CN" dirty="0" smtClean="0"/>
              <a:t>the</a:t>
            </a:r>
            <a:r>
              <a:rPr lang="zh-CN" altLang="en-US" dirty="0" smtClean="0"/>
              <a:t> </a:t>
            </a:r>
            <a:r>
              <a:rPr lang="en-US" altLang="zh-CN" dirty="0" smtClean="0"/>
              <a:t>information</a:t>
            </a:r>
            <a:r>
              <a:rPr lang="zh-CN" altLang="en-US" dirty="0" smtClean="0"/>
              <a:t> </a:t>
            </a:r>
            <a:r>
              <a:rPr lang="en-US" altLang="zh-CN" i="1" dirty="0"/>
              <a:t>i</a:t>
            </a:r>
            <a:r>
              <a:rPr lang="zh-CN" altLang="en-US" dirty="0" smtClean="0"/>
              <a:t> </a:t>
            </a:r>
            <a:r>
              <a:rPr lang="en-US" altLang="zh-CN" dirty="0" smtClean="0"/>
              <a:t>at</a:t>
            </a:r>
            <a:r>
              <a:rPr lang="zh-CN" altLang="en-US" dirty="0" smtClean="0"/>
              <a:t> </a:t>
            </a:r>
            <a:r>
              <a:rPr lang="en-US" altLang="zh-CN" dirty="0" smtClean="0"/>
              <a:t>time</a:t>
            </a:r>
            <a:r>
              <a:rPr lang="zh-CN" altLang="en-US" dirty="0" smtClean="0"/>
              <a:t> </a:t>
            </a:r>
            <a:r>
              <a:rPr lang="en-US" altLang="zh-CN" i="1" dirty="0" smtClean="0"/>
              <a:t>t</a:t>
            </a:r>
            <a:endParaRPr lang="en-US" dirty="0"/>
          </a:p>
        </p:txBody>
      </p:sp>
      <p:sp>
        <p:nvSpPr>
          <p:cNvPr id="52" name="Rectangle 51"/>
          <p:cNvSpPr/>
          <p:nvPr/>
        </p:nvSpPr>
        <p:spPr>
          <a:xfrm>
            <a:off x="825500" y="4507468"/>
            <a:ext cx="247650" cy="228600"/>
          </a:xfrm>
          <a:prstGeom prst="rect">
            <a:avLst/>
          </a:prstGeom>
          <a:solidFill>
            <a:srgbClr val="0000FF">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53" name="TextBox 52"/>
          <p:cNvSpPr txBox="1"/>
          <p:nvPr/>
        </p:nvSpPr>
        <p:spPr>
          <a:xfrm>
            <a:off x="1155700" y="4431268"/>
            <a:ext cx="7099300" cy="369332"/>
          </a:xfrm>
          <a:prstGeom prst="rect">
            <a:avLst/>
          </a:prstGeom>
          <a:noFill/>
        </p:spPr>
        <p:txBody>
          <a:bodyPr wrap="square" rtlCol="0">
            <a:spAutoFit/>
          </a:bodyPr>
          <a:lstStyle/>
          <a:p>
            <a:r>
              <a:rPr lang="en-US" dirty="0" smtClean="0"/>
              <a:t>The</a:t>
            </a:r>
            <a:r>
              <a:rPr lang="zh-CN" altLang="en-US" dirty="0" smtClean="0"/>
              <a:t> </a:t>
            </a:r>
            <a:r>
              <a:rPr lang="en-US" altLang="zh-CN" dirty="0" smtClean="0"/>
              <a:t>probability</a:t>
            </a:r>
            <a:r>
              <a:rPr lang="zh-CN" altLang="en-US" dirty="0" smtClean="0"/>
              <a:t> </a:t>
            </a:r>
            <a:r>
              <a:rPr lang="en-US" altLang="zh-CN" dirty="0" smtClean="0"/>
              <a:t>of</a:t>
            </a:r>
            <a:r>
              <a:rPr lang="zh-CN" altLang="en-US" dirty="0" smtClean="0"/>
              <a:t> </a:t>
            </a:r>
            <a:r>
              <a:rPr lang="en-US" altLang="zh-CN" dirty="0" smtClean="0"/>
              <a:t>user</a:t>
            </a:r>
            <a:r>
              <a:rPr lang="zh-CN" altLang="en-US" dirty="0" smtClean="0"/>
              <a:t> </a:t>
            </a:r>
            <a:r>
              <a:rPr lang="en-US" altLang="zh-CN" i="1" dirty="0" smtClean="0"/>
              <a:t>v</a:t>
            </a:r>
            <a:r>
              <a:rPr lang="zh-CN" altLang="en-US" dirty="0"/>
              <a:t> </a:t>
            </a:r>
            <a:r>
              <a:rPr lang="en-US" altLang="zh-CN" dirty="0" smtClean="0"/>
              <a:t>never</a:t>
            </a:r>
            <a:r>
              <a:rPr lang="zh-CN" altLang="en-US" dirty="0" smtClean="0"/>
              <a:t> </a:t>
            </a:r>
            <a:r>
              <a:rPr lang="en-US" altLang="zh-CN" dirty="0" smtClean="0"/>
              <a:t>adopts</a:t>
            </a:r>
            <a:r>
              <a:rPr lang="zh-CN" altLang="en-US" dirty="0" smtClean="0"/>
              <a:t> </a:t>
            </a:r>
            <a:r>
              <a:rPr lang="en-US" altLang="zh-CN" dirty="0" smtClean="0"/>
              <a:t>the</a:t>
            </a:r>
            <a:r>
              <a:rPr lang="zh-CN" altLang="en-US" dirty="0" smtClean="0"/>
              <a:t> </a:t>
            </a:r>
            <a:r>
              <a:rPr lang="en-US" altLang="zh-CN" dirty="0" smtClean="0"/>
              <a:t>information</a:t>
            </a:r>
            <a:r>
              <a:rPr lang="zh-CN" altLang="en-US" dirty="0" smtClean="0"/>
              <a:t> </a:t>
            </a:r>
            <a:r>
              <a:rPr lang="en-US" altLang="zh-CN" i="1" dirty="0" err="1"/>
              <a:t>i</a:t>
            </a:r>
            <a:endParaRPr lang="en-US" i="1" dirty="0"/>
          </a:p>
        </p:txBody>
      </p:sp>
      <p:sp>
        <p:nvSpPr>
          <p:cNvPr id="54" name="Rectangle 53"/>
          <p:cNvSpPr/>
          <p:nvPr/>
        </p:nvSpPr>
        <p:spPr>
          <a:xfrm>
            <a:off x="825500" y="5410200"/>
            <a:ext cx="247650" cy="228600"/>
          </a:xfrm>
          <a:prstGeom prst="rect">
            <a:avLst/>
          </a:prstGeom>
          <a:solidFill>
            <a:srgbClr val="FF66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55" name="TextBox 54"/>
          <p:cNvSpPr txBox="1"/>
          <p:nvPr/>
        </p:nvSpPr>
        <p:spPr>
          <a:xfrm>
            <a:off x="1155700" y="5334000"/>
            <a:ext cx="7099300" cy="369332"/>
          </a:xfrm>
          <a:prstGeom prst="rect">
            <a:avLst/>
          </a:prstGeom>
          <a:noFill/>
        </p:spPr>
        <p:txBody>
          <a:bodyPr wrap="square" rtlCol="0">
            <a:spAutoFit/>
          </a:bodyPr>
          <a:lstStyle/>
          <a:p>
            <a:r>
              <a:rPr lang="en-US" dirty="0" smtClean="0"/>
              <a:t>The</a:t>
            </a:r>
            <a:r>
              <a:rPr lang="zh-CN" altLang="en-US" dirty="0" smtClean="0"/>
              <a:t> </a:t>
            </a:r>
            <a:r>
              <a:rPr lang="en-US" altLang="zh-CN" dirty="0" smtClean="0"/>
              <a:t>probability</a:t>
            </a:r>
            <a:r>
              <a:rPr lang="zh-CN" altLang="en-US" dirty="0" smtClean="0"/>
              <a:t> </a:t>
            </a:r>
            <a:r>
              <a:rPr lang="en-US" altLang="zh-CN" dirty="0" smtClean="0"/>
              <a:t>of</a:t>
            </a:r>
            <a:r>
              <a:rPr lang="zh-CN" altLang="en-US" dirty="0" smtClean="0"/>
              <a:t> </a:t>
            </a:r>
            <a:r>
              <a:rPr lang="en-US" altLang="zh-CN" dirty="0" smtClean="0"/>
              <a:t>user</a:t>
            </a:r>
            <a:r>
              <a:rPr lang="zh-CN" altLang="en-US" dirty="0" smtClean="0"/>
              <a:t> </a:t>
            </a:r>
            <a:r>
              <a:rPr lang="en-US" altLang="zh-CN" i="1" dirty="0" smtClean="0"/>
              <a:t>v</a:t>
            </a:r>
            <a:r>
              <a:rPr lang="zh-CN" altLang="en-US" dirty="0"/>
              <a:t> </a:t>
            </a:r>
            <a:r>
              <a:rPr lang="en-US" altLang="zh-CN" dirty="0" smtClean="0"/>
              <a:t>with</a:t>
            </a:r>
            <a:r>
              <a:rPr lang="zh-CN" altLang="en-US" dirty="0" smtClean="0"/>
              <a:t> </a:t>
            </a:r>
            <a:r>
              <a:rPr lang="en-US" altLang="zh-CN" dirty="0" smtClean="0"/>
              <a:t>the social attributes </a:t>
            </a:r>
            <a:r>
              <a:rPr lang="en-US" altLang="zh-CN" i="1" dirty="0" err="1" smtClean="0"/>
              <a:t>x</a:t>
            </a:r>
            <a:r>
              <a:rPr lang="en-US" altLang="zh-CN" i="1" baseline="-25000" dirty="0" err="1" smtClean="0"/>
              <a:t>vk</a:t>
            </a:r>
            <a:endParaRPr lang="en-US" i="1" dirty="0"/>
          </a:p>
        </p:txBody>
      </p:sp>
      <p:sp>
        <p:nvSpPr>
          <p:cNvPr id="56" name="Rectangle 55"/>
          <p:cNvSpPr/>
          <p:nvPr/>
        </p:nvSpPr>
        <p:spPr>
          <a:xfrm>
            <a:off x="825500" y="6183868"/>
            <a:ext cx="247650" cy="228600"/>
          </a:xfrm>
          <a:prstGeom prst="rect">
            <a:avLst/>
          </a:prstGeom>
          <a:solidFill>
            <a:srgbClr val="00FF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57" name="TextBox 56"/>
          <p:cNvSpPr txBox="1"/>
          <p:nvPr/>
        </p:nvSpPr>
        <p:spPr>
          <a:xfrm>
            <a:off x="1155700" y="6107668"/>
            <a:ext cx="7099300" cy="369332"/>
          </a:xfrm>
          <a:prstGeom prst="rect">
            <a:avLst/>
          </a:prstGeom>
          <a:noFill/>
        </p:spPr>
        <p:txBody>
          <a:bodyPr wrap="square" rtlCol="0">
            <a:spAutoFit/>
          </a:bodyPr>
          <a:lstStyle/>
          <a:p>
            <a:r>
              <a:rPr lang="en-US" dirty="0" smtClean="0"/>
              <a:t>Priors to model parameters </a:t>
            </a:r>
            <a:endParaRPr lang="en-US" i="1" dirty="0"/>
          </a:p>
        </p:txBody>
      </p:sp>
      <p:pic>
        <p:nvPicPr>
          <p:cNvPr id="59" name="Picture 58"/>
          <p:cNvPicPr>
            <a:picLocks noChangeAspect="1"/>
          </p:cNvPicPr>
          <p:nvPr/>
        </p:nvPicPr>
        <p:blipFill>
          <a:blip r:embed="rId4"/>
          <a:stretch>
            <a:fillRect/>
          </a:stretch>
        </p:blipFill>
        <p:spPr>
          <a:xfrm>
            <a:off x="1898650" y="3505200"/>
            <a:ext cx="4457700" cy="880658"/>
          </a:xfrm>
          <a:prstGeom prst="rect">
            <a:avLst/>
          </a:prstGeom>
        </p:spPr>
      </p:pic>
      <p:pic>
        <p:nvPicPr>
          <p:cNvPr id="60" name="Picture 59"/>
          <p:cNvPicPr>
            <a:picLocks noChangeAspect="1"/>
          </p:cNvPicPr>
          <p:nvPr/>
        </p:nvPicPr>
        <p:blipFill>
          <a:blip r:embed="rId5"/>
          <a:stretch>
            <a:fillRect/>
          </a:stretch>
        </p:blipFill>
        <p:spPr>
          <a:xfrm>
            <a:off x="2641600" y="4894586"/>
            <a:ext cx="2971800" cy="439479"/>
          </a:xfrm>
          <a:prstGeom prst="rect">
            <a:avLst/>
          </a:prstGeom>
        </p:spPr>
      </p:pic>
      <p:pic>
        <p:nvPicPr>
          <p:cNvPr id="61" name="Picture 60"/>
          <p:cNvPicPr>
            <a:picLocks noChangeAspect="1"/>
          </p:cNvPicPr>
          <p:nvPr/>
        </p:nvPicPr>
        <p:blipFill>
          <a:blip r:embed="rId6"/>
          <a:stretch>
            <a:fillRect/>
          </a:stretch>
        </p:blipFill>
        <p:spPr>
          <a:xfrm>
            <a:off x="2724150" y="5681086"/>
            <a:ext cx="3302000" cy="491179"/>
          </a:xfrm>
          <a:prstGeom prst="rect">
            <a:avLst/>
          </a:prstGeom>
        </p:spPr>
      </p:pic>
      <p:sp>
        <p:nvSpPr>
          <p:cNvPr id="62" name="Rectangle 61"/>
          <p:cNvSpPr/>
          <p:nvPr/>
        </p:nvSpPr>
        <p:spPr>
          <a:xfrm>
            <a:off x="2806700" y="3352800"/>
            <a:ext cx="990600" cy="609600"/>
          </a:xfrm>
          <a:prstGeom prst="rect">
            <a:avLst/>
          </a:prstGeom>
          <a:noFill/>
          <a:ln w="28575" cmpd="sng">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00FF"/>
              </a:solidFill>
            </a:endParaRPr>
          </a:p>
        </p:txBody>
      </p:sp>
      <p:sp>
        <p:nvSpPr>
          <p:cNvPr id="63" name="TextBox 62"/>
          <p:cNvSpPr txBox="1"/>
          <p:nvPr/>
        </p:nvSpPr>
        <p:spPr>
          <a:xfrm>
            <a:off x="1073150" y="4038605"/>
            <a:ext cx="1485900" cy="307777"/>
          </a:xfrm>
          <a:prstGeom prst="rect">
            <a:avLst/>
          </a:prstGeom>
          <a:noFill/>
        </p:spPr>
        <p:txBody>
          <a:bodyPr wrap="square" rtlCol="0">
            <a:spAutoFit/>
          </a:bodyPr>
          <a:lstStyle/>
          <a:p>
            <a:r>
              <a:rPr lang="en-US" sz="1400" dirty="0" smtClean="0">
                <a:solidFill>
                  <a:srgbClr val="0000FF"/>
                </a:solidFill>
              </a:rPr>
              <a:t>All adoptions</a:t>
            </a:r>
            <a:endParaRPr lang="en-US" sz="1400" dirty="0">
              <a:solidFill>
                <a:srgbClr val="0000FF"/>
              </a:solidFill>
            </a:endParaRPr>
          </a:p>
        </p:txBody>
      </p:sp>
      <p:cxnSp>
        <p:nvCxnSpPr>
          <p:cNvPr id="64" name="Straight Arrow Connector 63"/>
          <p:cNvCxnSpPr/>
          <p:nvPr/>
        </p:nvCxnSpPr>
        <p:spPr>
          <a:xfrm flipH="1">
            <a:off x="2228850" y="3810000"/>
            <a:ext cx="577850" cy="228600"/>
          </a:xfrm>
          <a:prstGeom prst="straightConnector1">
            <a:avLst/>
          </a:prstGeom>
          <a:ln w="28575" cmpd="sng">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4870450" y="3429000"/>
            <a:ext cx="990600" cy="457200"/>
          </a:xfrm>
          <a:prstGeom prst="rect">
            <a:avLst/>
          </a:prstGeom>
          <a:noFill/>
          <a:ln w="28575" cmpd="sng">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00FF"/>
              </a:solidFill>
            </a:endParaRPr>
          </a:p>
        </p:txBody>
      </p:sp>
      <p:sp>
        <p:nvSpPr>
          <p:cNvPr id="67" name="TextBox 66"/>
          <p:cNvSpPr txBox="1"/>
          <p:nvPr/>
        </p:nvSpPr>
        <p:spPr>
          <a:xfrm>
            <a:off x="6438900" y="3657602"/>
            <a:ext cx="3302000" cy="307777"/>
          </a:xfrm>
          <a:prstGeom prst="rect">
            <a:avLst/>
          </a:prstGeom>
          <a:noFill/>
        </p:spPr>
        <p:txBody>
          <a:bodyPr wrap="square" rtlCol="0">
            <a:spAutoFit/>
          </a:bodyPr>
          <a:lstStyle/>
          <a:p>
            <a:r>
              <a:rPr lang="en-US" sz="1400" dirty="0" smtClean="0">
                <a:solidFill>
                  <a:srgbClr val="0000FF"/>
                </a:solidFill>
              </a:rPr>
              <a:t>Failed adoptions</a:t>
            </a:r>
            <a:endParaRPr lang="en-US" sz="1400" dirty="0">
              <a:solidFill>
                <a:srgbClr val="0000FF"/>
              </a:solidFill>
            </a:endParaRPr>
          </a:p>
        </p:txBody>
      </p:sp>
      <p:cxnSp>
        <p:nvCxnSpPr>
          <p:cNvPr id="73" name="Straight Arrow Connector 72"/>
          <p:cNvCxnSpPr>
            <a:stCxn id="65" idx="3"/>
          </p:cNvCxnSpPr>
          <p:nvPr/>
        </p:nvCxnSpPr>
        <p:spPr>
          <a:xfrm>
            <a:off x="5861050" y="3657600"/>
            <a:ext cx="577850" cy="152400"/>
          </a:xfrm>
          <a:prstGeom prst="straightConnector1">
            <a:avLst/>
          </a:prstGeom>
          <a:ln w="28575" cmpd="sng">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5778500" y="4800600"/>
            <a:ext cx="3219450" cy="523220"/>
          </a:xfrm>
          <a:prstGeom prst="rect">
            <a:avLst/>
          </a:prstGeom>
        </p:spPr>
        <p:txBody>
          <a:bodyPr wrap="square">
            <a:spAutoFit/>
          </a:bodyPr>
          <a:lstStyle/>
          <a:p>
            <a:pPr algn="ctr"/>
            <a:r>
              <a:rPr lang="en-US" sz="1400" dirty="0">
                <a:solidFill>
                  <a:srgbClr val="0000FF"/>
                </a:solidFill>
              </a:rPr>
              <a:t>Assumption here: </a:t>
            </a:r>
          </a:p>
          <a:p>
            <a:pPr algn="ctr"/>
            <a:r>
              <a:rPr lang="en-US" sz="1400" dirty="0">
                <a:solidFill>
                  <a:srgbClr val="0000FF"/>
                </a:solidFill>
              </a:rPr>
              <a:t>T &gt;&gt; the last observed timestamp</a:t>
            </a:r>
          </a:p>
        </p:txBody>
      </p:sp>
      <p:sp>
        <p:nvSpPr>
          <p:cNvPr id="77" name="Rectangle 76"/>
          <p:cNvSpPr/>
          <p:nvPr/>
        </p:nvSpPr>
        <p:spPr>
          <a:xfrm>
            <a:off x="5448300" y="5791265"/>
            <a:ext cx="3219450" cy="307777"/>
          </a:xfrm>
          <a:prstGeom prst="rect">
            <a:avLst/>
          </a:prstGeom>
        </p:spPr>
        <p:txBody>
          <a:bodyPr wrap="square">
            <a:spAutoFit/>
          </a:bodyPr>
          <a:lstStyle/>
          <a:p>
            <a:pPr algn="ctr"/>
            <a:r>
              <a:rPr lang="en-US" sz="1400" dirty="0" smtClean="0">
                <a:solidFill>
                  <a:srgbClr val="0000FF"/>
                </a:solidFill>
              </a:rPr>
              <a:t>A mixture of Gaussian</a:t>
            </a:r>
            <a:endParaRPr lang="en-US" sz="1400" dirty="0">
              <a:solidFill>
                <a:srgbClr val="0000FF"/>
              </a:solidFill>
            </a:endParaRPr>
          </a:p>
        </p:txBody>
      </p:sp>
    </p:spTree>
    <p:extLst>
      <p:ext uri="{BB962C8B-B14F-4D97-AF65-F5344CB8AC3E}">
        <p14:creationId xmlns:p14="http://schemas.microsoft.com/office/powerpoint/2010/main" val="1715737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5" grpId="0" animBg="1"/>
      <p:bldP spid="67" grpId="0"/>
      <p:bldP spid="76" grpId="0"/>
      <p:bldP spid="7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Learning</a:t>
            </a:r>
            <a:endParaRPr lang="en-US" dirty="0"/>
          </a:p>
        </p:txBody>
      </p:sp>
      <p:pic>
        <p:nvPicPr>
          <p:cNvPr id="4" name="Content Placeholder 3"/>
          <p:cNvPicPr>
            <a:picLocks noGrp="1" noChangeAspect="1"/>
          </p:cNvPicPr>
          <p:nvPr>
            <p:ph idx="1"/>
          </p:nvPr>
        </p:nvPicPr>
        <p:blipFill rotWithShape="1">
          <a:blip r:embed="rId2"/>
          <a:srcRect l="-64025" t="450" r="-64025" b="1299"/>
          <a:stretch/>
        </p:blipFill>
        <p:spPr>
          <a:xfrm>
            <a:off x="2971800" y="1176868"/>
            <a:ext cx="9714432" cy="5147732"/>
          </a:xfrm>
        </p:spPr>
      </p:pic>
      <p:sp>
        <p:nvSpPr>
          <p:cNvPr id="5" name="Rectangle 4"/>
          <p:cNvSpPr/>
          <p:nvPr/>
        </p:nvSpPr>
        <p:spPr>
          <a:xfrm>
            <a:off x="0" y="1215508"/>
            <a:ext cx="5695950" cy="5186036"/>
          </a:xfrm>
          <a:prstGeom prst="rect">
            <a:avLst/>
          </a:prstGeom>
        </p:spPr>
        <p:txBody>
          <a:bodyPr wrap="square">
            <a:spAutoFit/>
          </a:bodyPr>
          <a:lstStyle/>
          <a:p>
            <a:r>
              <a:rPr lang="en-US" sz="2000" dirty="0" smtClean="0"/>
              <a:t>Gibbs</a:t>
            </a:r>
            <a:r>
              <a:rPr lang="zh-CN" altLang="en-US" sz="2000" dirty="0" smtClean="0"/>
              <a:t> </a:t>
            </a:r>
            <a:r>
              <a:rPr lang="en-US" altLang="zh-CN" sz="2000" dirty="0" smtClean="0"/>
              <a:t>Sampling:</a:t>
            </a:r>
          </a:p>
          <a:p>
            <a:endParaRPr lang="en-US" sz="500" dirty="0" smtClean="0"/>
          </a:p>
          <a:p>
            <a:pPr marL="285750" indent="-285750">
              <a:buFont typeface="Arial"/>
              <a:buChar char="•"/>
            </a:pPr>
            <a:r>
              <a:rPr lang="en-US" dirty="0" smtClean="0">
                <a:solidFill>
                  <a:srgbClr val="FF0000"/>
                </a:solidFill>
              </a:rPr>
              <a:t>Sample latent role </a:t>
            </a:r>
            <a:r>
              <a:rPr lang="en-US" i="1" dirty="0" smtClean="0">
                <a:solidFill>
                  <a:srgbClr val="FF0000"/>
                </a:solidFill>
              </a:rPr>
              <a:t>r </a:t>
            </a:r>
            <a:r>
              <a:rPr lang="en-US" dirty="0" smtClean="0">
                <a:solidFill>
                  <a:srgbClr val="FF0000"/>
                </a:solidFill>
              </a:rPr>
              <a:t>for user u’s each social attribute</a:t>
            </a:r>
            <a:endParaRPr lang="en-US" dirty="0">
              <a:solidFill>
                <a:srgbClr val="FF0000"/>
              </a:solidFill>
            </a:endParaRPr>
          </a:p>
          <a:p>
            <a:endParaRPr lang="en-US" i="1" dirty="0"/>
          </a:p>
          <a:p>
            <a:endParaRPr lang="en-US" i="1" dirty="0"/>
          </a:p>
          <a:p>
            <a:endParaRPr lang="en-US" i="1" dirty="0"/>
          </a:p>
          <a:p>
            <a:endParaRPr lang="en-US" i="1" dirty="0"/>
          </a:p>
          <a:p>
            <a:endParaRPr lang="en-US" dirty="0"/>
          </a:p>
          <a:p>
            <a:pPr marL="285750" indent="-285750">
              <a:buFont typeface="Arial"/>
              <a:buChar char="•"/>
            </a:pPr>
            <a:r>
              <a:rPr lang="en-US" dirty="0" smtClean="0">
                <a:solidFill>
                  <a:srgbClr val="008000"/>
                </a:solidFill>
              </a:rPr>
              <a:t>Sample </a:t>
            </a:r>
            <a:r>
              <a:rPr lang="en-US" dirty="0">
                <a:solidFill>
                  <a:srgbClr val="008000"/>
                </a:solidFill>
              </a:rPr>
              <a:t>role </a:t>
            </a:r>
            <a:r>
              <a:rPr lang="en-US" i="1" dirty="0">
                <a:solidFill>
                  <a:srgbClr val="008000"/>
                </a:solidFill>
              </a:rPr>
              <a:t>r</a:t>
            </a:r>
            <a:r>
              <a:rPr lang="en-US" dirty="0">
                <a:solidFill>
                  <a:srgbClr val="008000"/>
                </a:solidFill>
              </a:rPr>
              <a:t>, time delay </a:t>
            </a:r>
            <a:r>
              <a:rPr lang="en-US" i="1" dirty="0">
                <a:solidFill>
                  <a:srgbClr val="008000"/>
                </a:solidFill>
              </a:rPr>
              <a:t>t</a:t>
            </a:r>
            <a:r>
              <a:rPr lang="en-US" dirty="0">
                <a:solidFill>
                  <a:srgbClr val="008000"/>
                </a:solidFill>
              </a:rPr>
              <a:t>, and activation </a:t>
            </a:r>
          </a:p>
          <a:p>
            <a:r>
              <a:rPr lang="en-US" dirty="0" smtClean="0">
                <a:solidFill>
                  <a:srgbClr val="008000"/>
                </a:solidFill>
              </a:rPr>
              <a:t>result </a:t>
            </a:r>
            <a:r>
              <a:rPr lang="en-US" i="1" dirty="0" smtClean="0">
                <a:solidFill>
                  <a:srgbClr val="008000"/>
                </a:solidFill>
              </a:rPr>
              <a:t>z</a:t>
            </a:r>
            <a:r>
              <a:rPr lang="en-US" dirty="0" smtClean="0">
                <a:solidFill>
                  <a:srgbClr val="008000"/>
                </a:solidFill>
              </a:rPr>
              <a:t> </a:t>
            </a:r>
            <a:r>
              <a:rPr lang="en-US" dirty="0">
                <a:solidFill>
                  <a:srgbClr val="008000"/>
                </a:solidFill>
              </a:rPr>
              <a:t>for each adoption</a:t>
            </a:r>
          </a:p>
          <a:p>
            <a:endParaRPr lang="en-US" dirty="0"/>
          </a:p>
          <a:p>
            <a:endParaRPr lang="en-US" dirty="0"/>
          </a:p>
          <a:p>
            <a:endParaRPr lang="en-US" dirty="0"/>
          </a:p>
          <a:p>
            <a:endParaRPr lang="en-US" dirty="0"/>
          </a:p>
          <a:p>
            <a:pPr marL="0" indent="0">
              <a:buNone/>
            </a:pPr>
            <a:endParaRPr lang="en-US" dirty="0"/>
          </a:p>
          <a:p>
            <a:endParaRPr lang="en-US" dirty="0" smtClean="0"/>
          </a:p>
          <a:p>
            <a:pPr marL="285750" indent="-285750">
              <a:buFont typeface="Arial"/>
              <a:buChar char="•"/>
            </a:pPr>
            <a:r>
              <a:rPr lang="en-US" dirty="0" smtClean="0">
                <a:solidFill>
                  <a:srgbClr val="3366FF"/>
                </a:solidFill>
              </a:rPr>
              <a:t>Update </a:t>
            </a:r>
            <a:r>
              <a:rPr lang="en-US" dirty="0">
                <a:solidFill>
                  <a:srgbClr val="3366FF"/>
                </a:solidFill>
              </a:rPr>
              <a:t>model parameters according to sampling results</a:t>
            </a:r>
          </a:p>
        </p:txBody>
      </p:sp>
      <p:sp>
        <p:nvSpPr>
          <p:cNvPr id="6" name="Rectangle 5"/>
          <p:cNvSpPr/>
          <p:nvPr/>
        </p:nvSpPr>
        <p:spPr>
          <a:xfrm>
            <a:off x="6164782" y="3124200"/>
            <a:ext cx="3632200" cy="9144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64782" y="4038600"/>
            <a:ext cx="3632200" cy="609600"/>
          </a:xfrm>
          <a:prstGeom prst="rect">
            <a:avLst/>
          </a:prstGeom>
          <a:solidFill>
            <a:srgbClr val="00CC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164782" y="4800600"/>
            <a:ext cx="3632200" cy="1371600"/>
          </a:xfrm>
          <a:prstGeom prst="rect">
            <a:avLst/>
          </a:prstGeom>
          <a:solidFill>
            <a:srgbClr val="0000FF">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330202" y="2209861"/>
            <a:ext cx="4815417" cy="1218543"/>
          </a:xfrm>
          <a:prstGeom prst="rect">
            <a:avLst/>
          </a:prstGeom>
          <a:ln w="28575" cmpd="sng">
            <a:noFill/>
          </a:ln>
        </p:spPr>
      </p:pic>
      <p:pic>
        <p:nvPicPr>
          <p:cNvPr id="10" name="Picture 9"/>
          <p:cNvPicPr>
            <a:picLocks noChangeAspect="1"/>
          </p:cNvPicPr>
          <p:nvPr/>
        </p:nvPicPr>
        <p:blipFill>
          <a:blip r:embed="rId4"/>
          <a:stretch>
            <a:fillRect/>
          </a:stretch>
        </p:blipFill>
        <p:spPr>
          <a:xfrm>
            <a:off x="990600" y="4191061"/>
            <a:ext cx="3632200" cy="1555875"/>
          </a:xfrm>
          <a:prstGeom prst="rect">
            <a:avLst/>
          </a:prstGeom>
          <a:ln w="38100" cmpd="sng">
            <a:noFill/>
          </a:ln>
        </p:spPr>
      </p:pic>
    </p:spTree>
    <p:extLst>
      <p:ext uri="{BB962C8B-B14F-4D97-AF65-F5344CB8AC3E}">
        <p14:creationId xmlns:p14="http://schemas.microsoft.com/office/powerpoint/2010/main" val="1187205075"/>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Retweet</a:t>
            </a:r>
            <a:r>
              <a:rPr lang="zh-CN" altLang="en-US" dirty="0" smtClean="0"/>
              <a:t> </a:t>
            </a:r>
            <a:r>
              <a:rPr lang="en-US" dirty="0" smtClean="0"/>
              <a:t>Prediction</a:t>
            </a:r>
            <a:endParaRPr lang="en-US" dirty="0"/>
          </a:p>
        </p:txBody>
      </p:sp>
      <p:pic>
        <p:nvPicPr>
          <p:cNvPr id="10" name="Picture 9"/>
          <p:cNvPicPr>
            <a:picLocks noChangeAspect="1"/>
          </p:cNvPicPr>
          <p:nvPr/>
        </p:nvPicPr>
        <p:blipFill>
          <a:blip r:embed="rId3"/>
          <a:stretch>
            <a:fillRect/>
          </a:stretch>
        </p:blipFill>
        <p:spPr>
          <a:xfrm>
            <a:off x="577850" y="1066800"/>
            <a:ext cx="3560260" cy="5562600"/>
          </a:xfrm>
          <a:prstGeom prst="rect">
            <a:avLst/>
          </a:prstGeom>
        </p:spPr>
      </p:pic>
      <p:sp>
        <p:nvSpPr>
          <p:cNvPr id="5" name="Rectangle 4"/>
          <p:cNvSpPr/>
          <p:nvPr/>
        </p:nvSpPr>
        <p:spPr>
          <a:xfrm>
            <a:off x="1651000" y="1371600"/>
            <a:ext cx="8089900" cy="4343400"/>
          </a:xfrm>
          <a:prstGeom prst="rect">
            <a:avLst/>
          </a:prstGeom>
          <a:solidFill>
            <a:srgbClr val="3366FF"/>
          </a:solidFill>
          <a:ln>
            <a:solidFill>
              <a:srgbClr val="30B0FF"/>
            </a:solid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2000" dirty="0" smtClean="0">
              <a:solidFill>
                <a:srgbClr val="FFFF00"/>
              </a:solidFill>
            </a:endParaRPr>
          </a:p>
          <a:p>
            <a:pPr algn="just"/>
            <a:r>
              <a:rPr lang="en-US" sz="2400" b="1" dirty="0" smtClean="0">
                <a:solidFill>
                  <a:srgbClr val="FFFF00"/>
                </a:solidFill>
              </a:rPr>
              <a:t>Goal</a:t>
            </a:r>
            <a:r>
              <a:rPr lang="en-US" sz="2000" dirty="0" smtClean="0">
                <a:solidFill>
                  <a:srgbClr val="FFFF00"/>
                </a:solidFill>
              </a:rPr>
              <a:t>: predict whether a user will repost a particular post</a:t>
            </a:r>
          </a:p>
          <a:p>
            <a:pPr algn="just"/>
            <a:endParaRPr lang="en-US" sz="2000" dirty="0" smtClean="0">
              <a:solidFill>
                <a:srgbClr val="FFFF00"/>
              </a:solidFill>
            </a:endParaRPr>
          </a:p>
          <a:p>
            <a:pPr algn="just"/>
            <a:r>
              <a:rPr lang="en-US" sz="2400" b="1" dirty="0" smtClean="0">
                <a:solidFill>
                  <a:srgbClr val="FFFF00"/>
                </a:solidFill>
              </a:rPr>
              <a:t>Data</a:t>
            </a:r>
            <a:r>
              <a:rPr lang="en-US" sz="2000" dirty="0" smtClean="0">
                <a:solidFill>
                  <a:srgbClr val="FFFF00"/>
                </a:solidFill>
              </a:rPr>
              <a:t>: a complete </a:t>
            </a:r>
            <a:r>
              <a:rPr lang="en-US" sz="2000" dirty="0" err="1" smtClean="0">
                <a:solidFill>
                  <a:srgbClr val="FFFF00"/>
                </a:solidFill>
              </a:rPr>
              <a:t>Tencent</a:t>
            </a:r>
            <a:r>
              <a:rPr lang="en-US" sz="2000" dirty="0" smtClean="0">
                <a:solidFill>
                  <a:srgbClr val="FFFF00"/>
                </a:solidFill>
              </a:rPr>
              <a:t> </a:t>
            </a:r>
            <a:r>
              <a:rPr lang="en-US" sz="2000" dirty="0" err="1" smtClean="0">
                <a:solidFill>
                  <a:srgbClr val="FFFF00"/>
                </a:solidFill>
              </a:rPr>
              <a:t>Weibo</a:t>
            </a:r>
            <a:r>
              <a:rPr lang="en-US" sz="2000" dirty="0" smtClean="0">
                <a:solidFill>
                  <a:srgbClr val="FFFF00"/>
                </a:solidFill>
              </a:rPr>
              <a:t> data on Nov. 1-3, 2012</a:t>
            </a:r>
            <a:endParaRPr lang="en-US" sz="1600" dirty="0" smtClean="0">
              <a:solidFill>
                <a:schemeClr val="bg1"/>
              </a:solidFill>
            </a:endParaRPr>
          </a:p>
          <a:p>
            <a:pPr marL="742950" lvl="1" indent="-285750" algn="just">
              <a:lnSpc>
                <a:spcPct val="150000"/>
              </a:lnSpc>
              <a:buFont typeface="Arial"/>
              <a:buChar char="•"/>
            </a:pPr>
            <a:r>
              <a:rPr lang="en-US" dirty="0" smtClean="0">
                <a:solidFill>
                  <a:schemeClr val="bg1"/>
                </a:solidFill>
              </a:rPr>
              <a:t>Posts are categorized based on topics: </a:t>
            </a:r>
            <a:r>
              <a:rPr lang="en-US" b="1" i="1" dirty="0" smtClean="0">
                <a:solidFill>
                  <a:schemeClr val="bg1"/>
                </a:solidFill>
              </a:rPr>
              <a:t>campus, constellation, movie, history, society, health, political, and travel</a:t>
            </a:r>
          </a:p>
          <a:p>
            <a:pPr marL="742950" lvl="1" indent="-285750" algn="just">
              <a:lnSpc>
                <a:spcPct val="150000"/>
              </a:lnSpc>
              <a:buFont typeface="Arial"/>
              <a:buChar char="•"/>
            </a:pPr>
            <a:r>
              <a:rPr lang="en-US" dirty="0" smtClean="0">
                <a:solidFill>
                  <a:schemeClr val="bg1"/>
                </a:solidFill>
              </a:rPr>
              <a:t>Posts on Nov.1-2 as train data, Nov. 3 as test data</a:t>
            </a:r>
          </a:p>
        </p:txBody>
      </p:sp>
    </p:spTree>
    <p:extLst>
      <p:ext uri="{BB962C8B-B14F-4D97-AF65-F5344CB8AC3E}">
        <p14:creationId xmlns:p14="http://schemas.microsoft.com/office/powerpoint/2010/main" val="1085131248"/>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Retweet Prediction</a:t>
            </a:r>
            <a:endParaRPr lang="en-US" dirty="0"/>
          </a:p>
        </p:txBody>
      </p:sp>
      <p:pic>
        <p:nvPicPr>
          <p:cNvPr id="10" name="Picture 9"/>
          <p:cNvPicPr>
            <a:picLocks noChangeAspect="1"/>
          </p:cNvPicPr>
          <p:nvPr/>
        </p:nvPicPr>
        <p:blipFill>
          <a:blip r:embed="rId3"/>
          <a:stretch>
            <a:fillRect/>
          </a:stretch>
        </p:blipFill>
        <p:spPr>
          <a:xfrm>
            <a:off x="577850" y="1066800"/>
            <a:ext cx="3560260" cy="5562600"/>
          </a:xfrm>
          <a:prstGeom prst="rect">
            <a:avLst/>
          </a:prstGeom>
        </p:spPr>
      </p:pic>
      <p:sp>
        <p:nvSpPr>
          <p:cNvPr id="5" name="Rectangle 4"/>
          <p:cNvSpPr/>
          <p:nvPr/>
        </p:nvSpPr>
        <p:spPr>
          <a:xfrm>
            <a:off x="2146300" y="1524000"/>
            <a:ext cx="7512050" cy="5029200"/>
          </a:xfrm>
          <a:prstGeom prst="rect">
            <a:avLst/>
          </a:prstGeom>
          <a:solidFill>
            <a:srgbClr val="3366FF"/>
          </a:solidFill>
          <a:ln>
            <a:solidFill>
              <a:srgbClr val="30B0FF"/>
            </a:solid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000" b="1" dirty="0" smtClean="0">
                <a:solidFill>
                  <a:srgbClr val="FFFF00"/>
                </a:solidFill>
                <a:latin typeface="Arial"/>
                <a:cs typeface="Arial"/>
              </a:rPr>
              <a:t>Baselines:</a:t>
            </a:r>
          </a:p>
          <a:p>
            <a:pPr lvl="1">
              <a:lnSpc>
                <a:spcPct val="150000"/>
              </a:lnSpc>
            </a:pPr>
            <a:r>
              <a:rPr lang="en-US" dirty="0" smtClean="0">
                <a:latin typeface="Arial"/>
                <a:cs typeface="Arial"/>
              </a:rPr>
              <a:t>Count: ranks </a:t>
            </a:r>
            <a:r>
              <a:rPr lang="en-US" dirty="0">
                <a:latin typeface="Arial"/>
                <a:cs typeface="Arial"/>
              </a:rPr>
              <a:t>users by the number of active</a:t>
            </a:r>
            <a:r>
              <a:rPr lang="zh-CN" altLang="en-US" dirty="0">
                <a:latin typeface="Arial"/>
                <a:cs typeface="Arial"/>
              </a:rPr>
              <a:t> </a:t>
            </a:r>
            <a:r>
              <a:rPr lang="en-US" dirty="0" err="1">
                <a:latin typeface="Arial"/>
                <a:cs typeface="Arial"/>
              </a:rPr>
              <a:t>followees</a:t>
            </a:r>
            <a:endParaRPr lang="en-US" dirty="0">
              <a:latin typeface="Arial"/>
              <a:cs typeface="Arial"/>
            </a:endParaRPr>
          </a:p>
          <a:p>
            <a:pPr lvl="1">
              <a:lnSpc>
                <a:spcPct val="150000"/>
              </a:lnSpc>
            </a:pPr>
            <a:r>
              <a:rPr lang="en-US" dirty="0" smtClean="0">
                <a:latin typeface="Arial"/>
                <a:cs typeface="Arial"/>
              </a:rPr>
              <a:t>SVM: Support Vector Machine, </a:t>
            </a:r>
            <a:r>
              <a:rPr lang="en-US" sz="1600" dirty="0" smtClean="0">
                <a:latin typeface="Arial"/>
                <a:cs typeface="Arial"/>
              </a:rPr>
              <a:t>majorly considers features as</a:t>
            </a:r>
          </a:p>
          <a:p>
            <a:pPr marL="1200150" lvl="2" indent="-285750">
              <a:buFont typeface="Arial"/>
              <a:buChar char="•"/>
            </a:pPr>
            <a:r>
              <a:rPr lang="en-US" sz="1600" i="1" dirty="0" smtClean="0">
                <a:latin typeface="Arial"/>
                <a:cs typeface="Arial"/>
              </a:rPr>
              <a:t>#</a:t>
            </a:r>
            <a:r>
              <a:rPr lang="en-US" sz="1600" i="1" dirty="0">
                <a:latin typeface="Arial"/>
                <a:cs typeface="Arial"/>
              </a:rPr>
              <a:t>active</a:t>
            </a:r>
            <a:r>
              <a:rPr lang="zh-CN" altLang="en-US" sz="1600" i="1" dirty="0">
                <a:latin typeface="Arial"/>
                <a:cs typeface="Arial"/>
              </a:rPr>
              <a:t> </a:t>
            </a:r>
            <a:r>
              <a:rPr lang="en-US" sz="1600" i="1" dirty="0">
                <a:latin typeface="Arial"/>
                <a:cs typeface="Arial"/>
              </a:rPr>
              <a:t>followers</a:t>
            </a:r>
          </a:p>
          <a:p>
            <a:pPr marL="1200150" lvl="2" indent="-285750">
              <a:buFont typeface="Arial"/>
              <a:buChar char="•"/>
            </a:pPr>
            <a:r>
              <a:rPr lang="en-US" sz="1600" i="1" dirty="0">
                <a:latin typeface="Arial"/>
                <a:cs typeface="Arial"/>
              </a:rPr>
              <a:t>#active </a:t>
            </a:r>
            <a:r>
              <a:rPr lang="en-US" sz="1600" i="1" dirty="0" err="1">
                <a:latin typeface="Arial"/>
                <a:cs typeface="Arial"/>
              </a:rPr>
              <a:t>followees</a:t>
            </a:r>
            <a:endParaRPr lang="en-US" sz="1600" i="1" dirty="0">
              <a:latin typeface="Arial"/>
              <a:cs typeface="Arial"/>
            </a:endParaRPr>
          </a:p>
          <a:p>
            <a:pPr marL="1200150" lvl="2" indent="-285750">
              <a:buFont typeface="Arial"/>
              <a:buChar char="•"/>
            </a:pPr>
            <a:r>
              <a:rPr lang="en-US" sz="1600" i="1" dirty="0">
                <a:latin typeface="Arial"/>
                <a:cs typeface="Arial"/>
              </a:rPr>
              <a:t>#whether the user have </a:t>
            </a:r>
            <a:r>
              <a:rPr lang="en-US" altLang="zh-CN" sz="1600" i="1" dirty="0">
                <a:latin typeface="Arial"/>
                <a:cs typeface="Arial"/>
              </a:rPr>
              <a:t>reposted</a:t>
            </a:r>
            <a:r>
              <a:rPr lang="zh-CN" altLang="en-US" sz="1600" i="1" dirty="0">
                <a:latin typeface="Arial"/>
                <a:cs typeface="Arial"/>
              </a:rPr>
              <a:t> </a:t>
            </a:r>
            <a:r>
              <a:rPr lang="en-US" sz="1600" i="1" dirty="0" smtClean="0">
                <a:latin typeface="Arial"/>
                <a:cs typeface="Arial"/>
              </a:rPr>
              <a:t>similar</a:t>
            </a:r>
            <a:r>
              <a:rPr lang="zh-CN" altLang="en-US" sz="1600" i="1" dirty="0" smtClean="0">
                <a:latin typeface="Arial"/>
                <a:cs typeface="Arial"/>
              </a:rPr>
              <a:t> </a:t>
            </a:r>
            <a:r>
              <a:rPr lang="en-US" altLang="zh-CN" sz="1600" i="1" dirty="0" smtClean="0">
                <a:latin typeface="Arial"/>
                <a:cs typeface="Arial"/>
              </a:rPr>
              <a:t>messages</a:t>
            </a:r>
            <a:endParaRPr lang="en-US" sz="1600" i="1" dirty="0" smtClean="0">
              <a:latin typeface="Arial"/>
              <a:cs typeface="Arial"/>
            </a:endParaRPr>
          </a:p>
          <a:p>
            <a:pPr lvl="1">
              <a:lnSpc>
                <a:spcPct val="150000"/>
              </a:lnSpc>
            </a:pPr>
            <a:r>
              <a:rPr lang="en-US" dirty="0" smtClean="0">
                <a:latin typeface="Arial"/>
                <a:cs typeface="Arial"/>
              </a:rPr>
              <a:t>IC Model: traditional </a:t>
            </a:r>
            <a:r>
              <a:rPr lang="en-US" dirty="0">
                <a:latin typeface="Arial"/>
                <a:cs typeface="Arial"/>
              </a:rPr>
              <a:t>IC model with fitted </a:t>
            </a:r>
            <a:r>
              <a:rPr lang="en-US" dirty="0" smtClean="0">
                <a:latin typeface="Arial"/>
                <a:cs typeface="Arial"/>
              </a:rPr>
              <a:t>parameters</a:t>
            </a:r>
            <a:r>
              <a:rPr lang="en-US" baseline="30000" dirty="0" smtClean="0">
                <a:latin typeface="Arial"/>
                <a:cs typeface="Arial"/>
              </a:rPr>
              <a:t>1</a:t>
            </a:r>
            <a:endParaRPr lang="en-US" dirty="0" smtClean="0">
              <a:latin typeface="Arial"/>
              <a:cs typeface="Arial"/>
            </a:endParaRPr>
          </a:p>
          <a:p>
            <a:pPr lvl="1">
              <a:lnSpc>
                <a:spcPct val="150000"/>
              </a:lnSpc>
            </a:pPr>
            <a:r>
              <a:rPr lang="en-US" b="1" dirty="0">
                <a:solidFill>
                  <a:srgbClr val="FFFF00"/>
                </a:solidFill>
                <a:latin typeface="Arial"/>
                <a:cs typeface="Arial"/>
              </a:rPr>
              <a:t>RAIN</a:t>
            </a:r>
            <a:r>
              <a:rPr lang="en-US" dirty="0">
                <a:solidFill>
                  <a:srgbClr val="FFFFFF"/>
                </a:solidFill>
                <a:latin typeface="Arial"/>
                <a:cs typeface="Arial"/>
              </a:rPr>
              <a:t>: </a:t>
            </a:r>
            <a:r>
              <a:rPr lang="en-US" b="1" dirty="0">
                <a:solidFill>
                  <a:srgbClr val="FFFF00"/>
                </a:solidFill>
                <a:latin typeface="Arial"/>
                <a:cs typeface="Arial"/>
              </a:rPr>
              <a:t>R</a:t>
            </a:r>
            <a:r>
              <a:rPr lang="en-US" dirty="0">
                <a:solidFill>
                  <a:srgbClr val="FFFFFF"/>
                </a:solidFill>
                <a:latin typeface="Arial"/>
                <a:cs typeface="Arial"/>
              </a:rPr>
              <a:t>ole </a:t>
            </a:r>
            <a:r>
              <a:rPr lang="en-US" b="1" dirty="0">
                <a:solidFill>
                  <a:srgbClr val="FFFF00"/>
                </a:solidFill>
                <a:latin typeface="Arial"/>
                <a:cs typeface="Arial"/>
              </a:rPr>
              <a:t>A</a:t>
            </a:r>
            <a:r>
              <a:rPr lang="en-US" dirty="0">
                <a:solidFill>
                  <a:srgbClr val="FFFFFF"/>
                </a:solidFill>
                <a:latin typeface="Arial"/>
                <a:cs typeface="Arial"/>
              </a:rPr>
              <a:t>ware </a:t>
            </a:r>
            <a:r>
              <a:rPr lang="en-US" b="1" dirty="0" err="1">
                <a:solidFill>
                  <a:srgbClr val="FFFF00"/>
                </a:solidFill>
                <a:latin typeface="Arial"/>
                <a:cs typeface="Arial"/>
              </a:rPr>
              <a:t>IN</a:t>
            </a:r>
            <a:r>
              <a:rPr lang="en-US" dirty="0" err="1">
                <a:solidFill>
                  <a:srgbClr val="FFFFFF"/>
                </a:solidFill>
                <a:latin typeface="Arial"/>
                <a:cs typeface="Arial"/>
              </a:rPr>
              <a:t>formation</a:t>
            </a:r>
            <a:r>
              <a:rPr lang="en-US" dirty="0">
                <a:solidFill>
                  <a:srgbClr val="FFFFFF"/>
                </a:solidFill>
                <a:latin typeface="Arial"/>
                <a:cs typeface="Arial"/>
              </a:rPr>
              <a:t> </a:t>
            </a:r>
            <a:r>
              <a:rPr lang="en-US" dirty="0" smtClean="0">
                <a:solidFill>
                  <a:srgbClr val="FFFFFF"/>
                </a:solidFill>
                <a:latin typeface="Arial"/>
                <a:cs typeface="Arial"/>
              </a:rPr>
              <a:t>diffusion</a:t>
            </a:r>
          </a:p>
          <a:p>
            <a:pPr algn="just"/>
            <a:endParaRPr lang="en-US" sz="2000" b="1" dirty="0" smtClean="0">
              <a:solidFill>
                <a:srgbClr val="FFFF00"/>
              </a:solidFill>
              <a:cs typeface="Arial"/>
            </a:endParaRPr>
          </a:p>
          <a:p>
            <a:pPr algn="just"/>
            <a:r>
              <a:rPr lang="en-US" sz="2000" b="1" dirty="0" smtClean="0">
                <a:solidFill>
                  <a:srgbClr val="FFFF00"/>
                </a:solidFill>
                <a:cs typeface="Arial"/>
              </a:rPr>
              <a:t>Evaluation </a:t>
            </a:r>
            <a:r>
              <a:rPr lang="en-US" sz="2000" b="1" dirty="0">
                <a:solidFill>
                  <a:srgbClr val="FFFF00"/>
                </a:solidFill>
                <a:cs typeface="Arial"/>
              </a:rPr>
              <a:t>Metrics:</a:t>
            </a:r>
          </a:p>
          <a:p>
            <a:pPr lvl="1">
              <a:lnSpc>
                <a:spcPct val="150000"/>
              </a:lnSpc>
            </a:pPr>
            <a:r>
              <a:rPr lang="en-US" dirty="0" err="1">
                <a:cs typeface="Arial"/>
              </a:rPr>
              <a:t>Precision@K</a:t>
            </a:r>
            <a:r>
              <a:rPr lang="en-US" dirty="0">
                <a:cs typeface="Arial"/>
              </a:rPr>
              <a:t> (K=10, 50, 100)</a:t>
            </a:r>
          </a:p>
          <a:p>
            <a:pPr lvl="1">
              <a:lnSpc>
                <a:spcPct val="150000"/>
              </a:lnSpc>
            </a:pPr>
            <a:r>
              <a:rPr lang="en-US" dirty="0">
                <a:cs typeface="Arial"/>
              </a:rPr>
              <a:t>Mean Average Precision (MAP</a:t>
            </a:r>
            <a:r>
              <a:rPr lang="en-US" dirty="0" smtClean="0">
                <a:cs typeface="Arial"/>
              </a:rPr>
              <a:t>)</a:t>
            </a:r>
            <a:endParaRPr lang="en-US" sz="1000" dirty="0" smtClean="0">
              <a:solidFill>
                <a:schemeClr val="bg1"/>
              </a:solidFill>
              <a:latin typeface="Arial"/>
              <a:cs typeface="Arial"/>
            </a:endParaRPr>
          </a:p>
          <a:p>
            <a:pPr>
              <a:lnSpc>
                <a:spcPct val="150000"/>
              </a:lnSpc>
            </a:pPr>
            <a:endParaRPr lang="en-US" sz="1000" dirty="0" smtClean="0">
              <a:solidFill>
                <a:schemeClr val="bg1"/>
              </a:solidFill>
              <a:latin typeface="Arial"/>
              <a:cs typeface="Arial"/>
            </a:endParaRPr>
          </a:p>
          <a:p>
            <a:pPr>
              <a:lnSpc>
                <a:spcPct val="150000"/>
              </a:lnSpc>
            </a:pPr>
            <a:r>
              <a:rPr lang="en-US" sz="1000" dirty="0" smtClean="0">
                <a:solidFill>
                  <a:schemeClr val="bg1"/>
                </a:solidFill>
                <a:latin typeface="Arial"/>
                <a:cs typeface="Arial"/>
              </a:rPr>
              <a:t>[1] Kimura</a:t>
            </a:r>
            <a:r>
              <a:rPr lang="en-US" sz="1000" dirty="0">
                <a:solidFill>
                  <a:schemeClr val="bg1"/>
                </a:solidFill>
                <a:latin typeface="Arial"/>
                <a:cs typeface="Arial"/>
              </a:rPr>
              <a:t>, M.; Saito, K.; </a:t>
            </a:r>
            <a:r>
              <a:rPr lang="en-US" sz="1000" dirty="0" err="1">
                <a:solidFill>
                  <a:schemeClr val="bg1"/>
                </a:solidFill>
                <a:latin typeface="Arial"/>
                <a:cs typeface="Arial"/>
              </a:rPr>
              <a:t>Ohara</a:t>
            </a:r>
            <a:r>
              <a:rPr lang="en-US" sz="1000" dirty="0">
                <a:solidFill>
                  <a:schemeClr val="bg1"/>
                </a:solidFill>
                <a:latin typeface="Arial"/>
                <a:cs typeface="Arial"/>
              </a:rPr>
              <a:t>, K.; and </a:t>
            </a:r>
            <a:r>
              <a:rPr lang="en-US" sz="1000" dirty="0" err="1">
                <a:solidFill>
                  <a:schemeClr val="bg1"/>
                </a:solidFill>
                <a:latin typeface="Arial"/>
                <a:cs typeface="Arial"/>
              </a:rPr>
              <a:t>Motoda</a:t>
            </a:r>
            <a:r>
              <a:rPr lang="en-US" sz="1000" dirty="0">
                <a:solidFill>
                  <a:schemeClr val="bg1"/>
                </a:solidFill>
                <a:latin typeface="Arial"/>
                <a:cs typeface="Arial"/>
              </a:rPr>
              <a:t>, H. 2011. </a:t>
            </a:r>
            <a:r>
              <a:rPr lang="en-US" sz="1000" dirty="0" smtClean="0">
                <a:solidFill>
                  <a:schemeClr val="bg1"/>
                </a:solidFill>
                <a:latin typeface="Arial"/>
                <a:cs typeface="Arial"/>
              </a:rPr>
              <a:t>Learning information </a:t>
            </a:r>
            <a:r>
              <a:rPr lang="en-US" sz="1000" dirty="0">
                <a:solidFill>
                  <a:schemeClr val="bg1"/>
                </a:solidFill>
                <a:latin typeface="Arial"/>
                <a:cs typeface="Arial"/>
              </a:rPr>
              <a:t>diffusion model in a social network for </a:t>
            </a:r>
            <a:r>
              <a:rPr lang="en-US" sz="1000" dirty="0" smtClean="0">
                <a:solidFill>
                  <a:schemeClr val="bg1"/>
                </a:solidFill>
                <a:latin typeface="Arial"/>
                <a:cs typeface="Arial"/>
              </a:rPr>
              <a:t>predicting influence </a:t>
            </a:r>
            <a:r>
              <a:rPr lang="en-US" sz="1000" dirty="0">
                <a:solidFill>
                  <a:schemeClr val="bg1"/>
                </a:solidFill>
                <a:latin typeface="Arial"/>
                <a:cs typeface="Arial"/>
              </a:rPr>
              <a:t>of nodes. Intelligent Data Analysis 15(4):633–652</a:t>
            </a:r>
            <a:r>
              <a:rPr lang="en-US" sz="1000" dirty="0" smtClean="0">
                <a:solidFill>
                  <a:schemeClr val="bg1"/>
                </a:solidFill>
                <a:latin typeface="Arial"/>
                <a:cs typeface="Arial"/>
              </a:rPr>
              <a:t>.</a:t>
            </a:r>
            <a:endParaRPr lang="en-US" sz="1000" dirty="0">
              <a:solidFill>
                <a:schemeClr val="bg1"/>
              </a:solidFill>
              <a:latin typeface="Arial"/>
              <a:cs typeface="Arial"/>
            </a:endParaRPr>
          </a:p>
        </p:txBody>
      </p:sp>
      <p:sp>
        <p:nvSpPr>
          <p:cNvPr id="7" name="Rectangle 6"/>
          <p:cNvSpPr/>
          <p:nvPr/>
        </p:nvSpPr>
        <p:spPr>
          <a:xfrm>
            <a:off x="1403350" y="1447800"/>
            <a:ext cx="660400" cy="5181600"/>
          </a:xfrm>
          <a:prstGeom prst="rect">
            <a:avLst/>
          </a:prstGeom>
          <a:solidFill>
            <a:srgbClr val="00CC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81200" y="1219200"/>
            <a:ext cx="2063750" cy="2286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429444"/>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Retweet Prediction</a:t>
            </a:r>
            <a:endParaRPr lang="en-US" dirty="0"/>
          </a:p>
        </p:txBody>
      </p:sp>
      <p:pic>
        <p:nvPicPr>
          <p:cNvPr id="10" name="Picture 9"/>
          <p:cNvPicPr>
            <a:picLocks noChangeAspect="1"/>
          </p:cNvPicPr>
          <p:nvPr/>
        </p:nvPicPr>
        <p:blipFill>
          <a:blip r:embed="rId3"/>
          <a:stretch>
            <a:fillRect/>
          </a:stretch>
        </p:blipFill>
        <p:spPr>
          <a:xfrm>
            <a:off x="577850" y="1066800"/>
            <a:ext cx="3560260" cy="5562600"/>
          </a:xfrm>
          <a:prstGeom prst="rect">
            <a:avLst/>
          </a:prstGeom>
        </p:spPr>
      </p:pic>
      <p:sp>
        <p:nvSpPr>
          <p:cNvPr id="5" name="Rectangle 4"/>
          <p:cNvSpPr/>
          <p:nvPr/>
        </p:nvSpPr>
        <p:spPr>
          <a:xfrm>
            <a:off x="4210050" y="1295400"/>
            <a:ext cx="5530850" cy="5029200"/>
          </a:xfrm>
          <a:prstGeom prst="rect">
            <a:avLst/>
          </a:prstGeom>
          <a:solidFill>
            <a:srgbClr val="3366FF"/>
          </a:solidFill>
          <a:ln>
            <a:solidFill>
              <a:srgbClr val="30B0FF"/>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smtClean="0">
                <a:solidFill>
                  <a:srgbClr val="FFFF00"/>
                </a:solidFill>
                <a:cs typeface="Arial"/>
              </a:rPr>
              <a:t>Comparison Results:</a:t>
            </a:r>
            <a:endParaRPr lang="en-US" sz="2000" b="1" dirty="0">
              <a:solidFill>
                <a:srgbClr val="FFFF00"/>
              </a:solidFill>
              <a:cs typeface="Arial"/>
            </a:endParaRPr>
          </a:p>
          <a:p>
            <a:endParaRPr lang="en-US" b="1" dirty="0" smtClean="0"/>
          </a:p>
          <a:p>
            <a:pPr marL="285750" indent="-285750">
              <a:lnSpc>
                <a:spcPct val="150000"/>
              </a:lnSpc>
              <a:buFont typeface="Arial"/>
              <a:buChar char="•"/>
            </a:pPr>
            <a:r>
              <a:rPr lang="en-US" b="1" dirty="0" smtClean="0"/>
              <a:t>Count: performs </a:t>
            </a:r>
            <a:r>
              <a:rPr lang="en-US" b="1" dirty="0"/>
              <a:t>worst due to the lack </a:t>
            </a:r>
            <a:r>
              <a:rPr lang="en-US" b="1" dirty="0" smtClean="0"/>
              <a:t>of supervised information</a:t>
            </a:r>
            <a:r>
              <a:rPr lang="en-US" altLang="zh-CN" b="1" dirty="0" smtClean="0"/>
              <a:t>.</a:t>
            </a:r>
            <a:endParaRPr lang="en-US" b="1" dirty="0"/>
          </a:p>
          <a:p>
            <a:pPr marL="285750" indent="-285750">
              <a:lnSpc>
                <a:spcPct val="150000"/>
              </a:lnSpc>
              <a:buFont typeface="Arial"/>
              <a:buChar char="•"/>
            </a:pPr>
            <a:r>
              <a:rPr lang="en-US" b="1" dirty="0" smtClean="0"/>
              <a:t>SVM: performs</a:t>
            </a:r>
            <a:r>
              <a:rPr lang="zh-CN" altLang="en-US" b="1" dirty="0" smtClean="0"/>
              <a:t> </a:t>
            </a:r>
            <a:r>
              <a:rPr lang="en-US" altLang="zh-CN" b="1" dirty="0" smtClean="0"/>
              <a:t>well</a:t>
            </a:r>
            <a:r>
              <a:rPr lang="zh-CN" altLang="en-US" b="1" dirty="0" smtClean="0"/>
              <a:t> </a:t>
            </a:r>
            <a:r>
              <a:rPr lang="en-US" altLang="zh-CN" b="1" dirty="0" smtClean="0"/>
              <a:t>on</a:t>
            </a:r>
            <a:r>
              <a:rPr lang="zh-CN" altLang="en-US" b="1" dirty="0" smtClean="0"/>
              <a:t> </a:t>
            </a:r>
            <a:r>
              <a:rPr lang="en-US" altLang="zh-CN" b="1" i="1" dirty="0" smtClean="0">
                <a:solidFill>
                  <a:srgbClr val="FF6600"/>
                </a:solidFill>
              </a:rPr>
              <a:t>local</a:t>
            </a:r>
            <a:r>
              <a:rPr lang="zh-CN" altLang="en-US" b="1" i="1" dirty="0" smtClean="0">
                <a:solidFill>
                  <a:srgbClr val="FF6600"/>
                </a:solidFill>
              </a:rPr>
              <a:t> </a:t>
            </a:r>
            <a:r>
              <a:rPr lang="en-US" altLang="zh-CN" b="1" i="1" dirty="0" smtClean="0">
                <a:solidFill>
                  <a:srgbClr val="FF6600"/>
                </a:solidFill>
              </a:rPr>
              <a:t>topics</a:t>
            </a:r>
            <a:r>
              <a:rPr lang="zh-CN" altLang="en-US" b="1" dirty="0" smtClean="0">
                <a:solidFill>
                  <a:srgbClr val="FF6600"/>
                </a:solidFill>
              </a:rPr>
              <a:t> </a:t>
            </a:r>
            <a:r>
              <a:rPr lang="en-US" altLang="zh-CN" b="1" dirty="0" smtClean="0"/>
              <a:t>but</a:t>
            </a:r>
            <a:r>
              <a:rPr lang="zh-CN" altLang="en-US" b="1" dirty="0" smtClean="0"/>
              <a:t> </a:t>
            </a:r>
            <a:r>
              <a:rPr lang="en-US" altLang="zh-CN" b="1" dirty="0" smtClean="0"/>
              <a:t>falls</a:t>
            </a:r>
            <a:r>
              <a:rPr lang="zh-CN" altLang="en-US" b="1" dirty="0" smtClean="0"/>
              <a:t> </a:t>
            </a:r>
            <a:r>
              <a:rPr lang="en-US" altLang="zh-CN" b="1" dirty="0" smtClean="0"/>
              <a:t>short</a:t>
            </a:r>
            <a:r>
              <a:rPr lang="zh-CN" altLang="en-US" b="1" dirty="0" smtClean="0"/>
              <a:t> </a:t>
            </a:r>
            <a:r>
              <a:rPr lang="en-US" altLang="zh-CN" b="1" dirty="0" smtClean="0"/>
              <a:t>on</a:t>
            </a:r>
            <a:r>
              <a:rPr lang="zh-CN" altLang="en-US" b="1" dirty="0" smtClean="0"/>
              <a:t> </a:t>
            </a:r>
            <a:r>
              <a:rPr lang="en-US" altLang="zh-CN" b="1" i="1" dirty="0" smtClean="0">
                <a:solidFill>
                  <a:srgbClr val="FF6600"/>
                </a:solidFill>
              </a:rPr>
              <a:t>global</a:t>
            </a:r>
            <a:r>
              <a:rPr lang="zh-CN" altLang="en-US" b="1" i="1" dirty="0" smtClean="0">
                <a:solidFill>
                  <a:srgbClr val="FF6600"/>
                </a:solidFill>
              </a:rPr>
              <a:t> </a:t>
            </a:r>
            <a:r>
              <a:rPr lang="en-US" altLang="zh-CN" b="1" i="1" dirty="0" smtClean="0">
                <a:solidFill>
                  <a:srgbClr val="FF6600"/>
                </a:solidFill>
              </a:rPr>
              <a:t>topics</a:t>
            </a:r>
            <a:r>
              <a:rPr lang="en-US" altLang="zh-CN" b="1" dirty="0" smtClean="0"/>
              <a:t>.</a:t>
            </a:r>
            <a:r>
              <a:rPr lang="zh-CN" altLang="en-US" b="1" dirty="0" smtClean="0"/>
              <a:t> </a:t>
            </a:r>
            <a:r>
              <a:rPr lang="en-US" b="1" dirty="0" smtClean="0"/>
              <a:t> </a:t>
            </a:r>
            <a:endParaRPr lang="en-US" b="1" dirty="0"/>
          </a:p>
          <a:p>
            <a:pPr marL="285750" indent="-285750">
              <a:lnSpc>
                <a:spcPct val="150000"/>
              </a:lnSpc>
              <a:buFont typeface="Arial"/>
              <a:buChar char="•"/>
            </a:pPr>
            <a:r>
              <a:rPr lang="en-US" b="1" dirty="0"/>
              <a:t>IC </a:t>
            </a:r>
            <a:r>
              <a:rPr lang="en-US" b="1" dirty="0" smtClean="0"/>
              <a:t>Model: suffers </a:t>
            </a:r>
            <a:r>
              <a:rPr lang="en-US" b="1" dirty="0"/>
              <a:t>from </a:t>
            </a:r>
            <a:r>
              <a:rPr lang="en-US" b="1" i="1" dirty="0" smtClean="0">
                <a:solidFill>
                  <a:srgbClr val="FF6600"/>
                </a:solidFill>
              </a:rPr>
              <a:t>model complexity</a:t>
            </a:r>
            <a:r>
              <a:rPr lang="en-US" altLang="zh-CN" b="1" dirty="0" smtClean="0"/>
              <a:t>.</a:t>
            </a:r>
            <a:endParaRPr lang="en-US" b="1" dirty="0"/>
          </a:p>
          <a:p>
            <a:pPr marL="285750" indent="-285750">
              <a:lnSpc>
                <a:spcPct val="150000"/>
              </a:lnSpc>
              <a:buFont typeface="Arial"/>
              <a:buChar char="•"/>
            </a:pPr>
            <a:r>
              <a:rPr lang="en-US" b="1" dirty="0" smtClean="0"/>
              <a:t>RAIN: improves </a:t>
            </a:r>
            <a:r>
              <a:rPr lang="en-US" b="1" dirty="0"/>
              <a:t>the performance </a:t>
            </a:r>
            <a:r>
              <a:rPr lang="en-US" b="1" i="1" dirty="0">
                <a:solidFill>
                  <a:srgbClr val="FF6600"/>
                </a:solidFill>
              </a:rPr>
              <a:t>+32.6%</a:t>
            </a:r>
            <a:r>
              <a:rPr lang="en-US" b="1" i="1" dirty="0"/>
              <a:t> </a:t>
            </a:r>
            <a:r>
              <a:rPr lang="en-US" b="1" dirty="0"/>
              <a:t>in terms of </a:t>
            </a:r>
            <a:r>
              <a:rPr lang="en-US" b="1" dirty="0" smtClean="0"/>
              <a:t>MAP</a:t>
            </a:r>
            <a:r>
              <a:rPr lang="zh-CN" altLang="zh-CN" b="1" dirty="0"/>
              <a:t> </a:t>
            </a:r>
            <a:r>
              <a:rPr lang="en-US" altLang="zh-CN" b="1" dirty="0" smtClean="0"/>
              <a:t>by</a:t>
            </a:r>
            <a:r>
              <a:rPr lang="zh-CN" altLang="en-US" b="1" dirty="0" smtClean="0"/>
              <a:t> </a:t>
            </a:r>
            <a:r>
              <a:rPr lang="en-US" altLang="zh-CN" b="1" dirty="0" smtClean="0"/>
              <a:t>reducing</a:t>
            </a:r>
            <a:r>
              <a:rPr lang="zh-CN" altLang="en-US" b="1" dirty="0" smtClean="0"/>
              <a:t> </a:t>
            </a:r>
            <a:r>
              <a:rPr lang="en-US" altLang="zh-CN" b="1" dirty="0" smtClean="0"/>
              <a:t>model</a:t>
            </a:r>
            <a:r>
              <a:rPr lang="zh-CN" altLang="en-US" b="1" dirty="0" smtClean="0"/>
              <a:t> </a:t>
            </a:r>
            <a:r>
              <a:rPr lang="en-US" altLang="zh-CN" b="1" dirty="0" smtClean="0"/>
              <a:t>complexity.</a:t>
            </a:r>
            <a:r>
              <a:rPr lang="zh-CN" altLang="en-US" b="1" dirty="0" smtClean="0"/>
              <a:t> </a:t>
            </a:r>
            <a:endParaRPr lang="en-US" b="1" dirty="0"/>
          </a:p>
        </p:txBody>
      </p:sp>
      <p:sp>
        <p:nvSpPr>
          <p:cNvPr id="11" name="Rectangle 10"/>
          <p:cNvSpPr/>
          <p:nvPr/>
        </p:nvSpPr>
        <p:spPr>
          <a:xfrm>
            <a:off x="1403350" y="2514600"/>
            <a:ext cx="2641600" cy="2286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403350" y="1905000"/>
            <a:ext cx="2641600" cy="1524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403350" y="3200400"/>
            <a:ext cx="2641600" cy="1524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403350" y="4495800"/>
            <a:ext cx="2641600" cy="1524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03350" y="5791200"/>
            <a:ext cx="2641600" cy="2286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403350" y="6400800"/>
            <a:ext cx="2641600" cy="2286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403350" y="3810000"/>
            <a:ext cx="2641600" cy="228600"/>
          </a:xfrm>
          <a:prstGeom prst="rect">
            <a:avLst/>
          </a:prstGeom>
          <a:solidFill>
            <a:srgbClr val="FF0000">
              <a:alpha val="24000"/>
            </a:srgbClr>
          </a:solidFill>
          <a:ln w="31750">
            <a:no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08454"/>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a:t>
            </a:r>
            <a:r>
              <a:rPr lang="zh-CN" altLang="en-US" dirty="0" smtClean="0"/>
              <a:t> </a:t>
            </a:r>
            <a:r>
              <a:rPr lang="en-US" altLang="zh-CN" dirty="0" smtClean="0"/>
              <a:t>Scale</a:t>
            </a:r>
            <a:r>
              <a:rPr lang="zh-CN" altLang="en-US" dirty="0" smtClean="0"/>
              <a:t> </a:t>
            </a:r>
            <a:r>
              <a:rPr lang="en-US" dirty="0" smtClean="0"/>
              <a:t>Prediction</a:t>
            </a:r>
            <a:endParaRPr lang="en-US" dirty="0"/>
          </a:p>
        </p:txBody>
      </p:sp>
      <p:sp>
        <p:nvSpPr>
          <p:cNvPr id="3" name="Content Placeholder 2"/>
          <p:cNvSpPr>
            <a:spLocks noGrp="1"/>
          </p:cNvSpPr>
          <p:nvPr>
            <p:ph idx="1"/>
          </p:nvPr>
        </p:nvSpPr>
        <p:spPr/>
        <p:txBody>
          <a:bodyPr/>
          <a:lstStyle/>
          <a:p>
            <a:r>
              <a:rPr lang="en-US" sz="2400" dirty="0" smtClean="0"/>
              <a:t>We predict the </a:t>
            </a:r>
            <a:r>
              <a:rPr lang="en-US" sz="2400" b="1" i="1" dirty="0" smtClean="0">
                <a:solidFill>
                  <a:srgbClr val="3366FF"/>
                </a:solidFill>
              </a:rPr>
              <a:t>scale</a:t>
            </a:r>
            <a:r>
              <a:rPr lang="en-US" sz="2400" dirty="0" smtClean="0">
                <a:solidFill>
                  <a:srgbClr val="3366FF"/>
                </a:solidFill>
              </a:rPr>
              <a:t> </a:t>
            </a:r>
            <a:r>
              <a:rPr lang="en-US" sz="2400" dirty="0" smtClean="0"/>
              <a:t>of a diffusion process</a:t>
            </a:r>
          </a:p>
          <a:p>
            <a:pPr lvl="1"/>
            <a:r>
              <a:rPr lang="en-US" sz="2000" dirty="0" smtClean="0"/>
              <a:t>X-axis: the number of reposts</a:t>
            </a:r>
          </a:p>
          <a:p>
            <a:pPr lvl="1"/>
            <a:r>
              <a:rPr lang="en-US" sz="2000" dirty="0" smtClean="0"/>
              <a:t>Y-axis: the proportion of original posts with particular number of reposts</a:t>
            </a:r>
            <a:endParaRPr lang="en-US" sz="2000" dirty="0"/>
          </a:p>
        </p:txBody>
      </p:sp>
      <p:pic>
        <p:nvPicPr>
          <p:cNvPr id="4" name="Picture 3"/>
          <p:cNvPicPr>
            <a:picLocks noChangeAspect="1"/>
          </p:cNvPicPr>
          <p:nvPr/>
        </p:nvPicPr>
        <p:blipFill>
          <a:blip r:embed="rId3"/>
          <a:stretch>
            <a:fillRect/>
          </a:stretch>
        </p:blipFill>
        <p:spPr>
          <a:xfrm>
            <a:off x="105493" y="2667000"/>
            <a:ext cx="9635409" cy="3962400"/>
          </a:xfrm>
          <a:prstGeom prst="rect">
            <a:avLst/>
          </a:prstGeom>
        </p:spPr>
      </p:pic>
    </p:spTree>
    <p:extLst>
      <p:ext uri="{BB962C8B-B14F-4D97-AF65-F5344CB8AC3E}">
        <p14:creationId xmlns:p14="http://schemas.microsoft.com/office/powerpoint/2010/main" val="260415071"/>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Diffusion</a:t>
            </a:r>
            <a:r>
              <a:rPr lang="zh-CN" altLang="en-US" dirty="0" smtClean="0"/>
              <a:t> </a:t>
            </a:r>
            <a:r>
              <a:rPr lang="en-US" altLang="zh-CN" dirty="0" smtClean="0"/>
              <a:t>Duration</a:t>
            </a:r>
            <a:r>
              <a:rPr lang="en-US" dirty="0" smtClean="0"/>
              <a:t> Prediction</a:t>
            </a:r>
            <a:endParaRPr lang="en-US" dirty="0"/>
          </a:p>
        </p:txBody>
      </p:sp>
      <p:sp>
        <p:nvSpPr>
          <p:cNvPr id="3" name="Content Placeholder 2"/>
          <p:cNvSpPr>
            <a:spLocks noGrp="1"/>
          </p:cNvSpPr>
          <p:nvPr>
            <p:ph idx="1"/>
          </p:nvPr>
        </p:nvSpPr>
        <p:spPr/>
        <p:txBody>
          <a:bodyPr/>
          <a:lstStyle/>
          <a:p>
            <a:r>
              <a:rPr lang="en-US" sz="2400" dirty="0" smtClean="0"/>
              <a:t>We predict the </a:t>
            </a:r>
            <a:r>
              <a:rPr lang="en-US" sz="2400" b="1" i="1" dirty="0" smtClean="0">
                <a:solidFill>
                  <a:srgbClr val="3366FF"/>
                </a:solidFill>
              </a:rPr>
              <a:t>duration</a:t>
            </a:r>
            <a:r>
              <a:rPr lang="en-US" sz="2400" dirty="0" smtClean="0">
                <a:solidFill>
                  <a:srgbClr val="3366FF"/>
                </a:solidFill>
              </a:rPr>
              <a:t> </a:t>
            </a:r>
            <a:r>
              <a:rPr lang="en-US" sz="2400" dirty="0" smtClean="0"/>
              <a:t>of a diffusion process</a:t>
            </a:r>
          </a:p>
          <a:p>
            <a:pPr lvl="1"/>
            <a:r>
              <a:rPr lang="en-US" sz="2000" dirty="0" smtClean="0"/>
              <a:t>X-axis: the time interval between the first and last posts</a:t>
            </a:r>
          </a:p>
          <a:p>
            <a:pPr lvl="1"/>
            <a:r>
              <a:rPr lang="en-US" sz="2000" dirty="0" smtClean="0"/>
              <a:t>Y-axis: the proportion of original posts with particular time interval</a:t>
            </a:r>
            <a:endParaRPr lang="en-US" sz="2000" dirty="0"/>
          </a:p>
        </p:txBody>
      </p:sp>
      <p:pic>
        <p:nvPicPr>
          <p:cNvPr id="5" name="Picture 4"/>
          <p:cNvPicPr>
            <a:picLocks noChangeAspect="1"/>
          </p:cNvPicPr>
          <p:nvPr/>
        </p:nvPicPr>
        <p:blipFill>
          <a:blip r:embed="rId3"/>
          <a:stretch>
            <a:fillRect/>
          </a:stretch>
        </p:blipFill>
        <p:spPr>
          <a:xfrm>
            <a:off x="71770" y="2590800"/>
            <a:ext cx="9751711" cy="4043490"/>
          </a:xfrm>
          <a:prstGeom prst="rect">
            <a:avLst/>
          </a:prstGeom>
        </p:spPr>
      </p:pic>
      <p:sp>
        <p:nvSpPr>
          <p:cNvPr id="7" name="TextBox 36"/>
          <p:cNvSpPr txBox="1"/>
          <p:nvPr/>
        </p:nvSpPr>
        <p:spPr>
          <a:xfrm>
            <a:off x="2971800" y="6477000"/>
            <a:ext cx="6686550" cy="369332"/>
          </a:xfrm>
          <a:prstGeom prst="rect">
            <a:avLst/>
          </a:prstGeom>
          <a:noFill/>
        </p:spPr>
        <p:txBody>
          <a:bodyPr wrap="square" rtlCol="0">
            <a:spAutoFit/>
          </a:bodyPr>
          <a:lstStyle/>
          <a:p>
            <a:pPr algn="r"/>
            <a:r>
              <a:rPr lang="en-US" dirty="0" smtClean="0">
                <a:solidFill>
                  <a:schemeClr val="bg1"/>
                </a:solidFill>
              </a:rPr>
              <a:t>http</a:t>
            </a:r>
            <a:r>
              <a:rPr lang="en-US" dirty="0">
                <a:solidFill>
                  <a:schemeClr val="bg1"/>
                </a:solidFill>
              </a:rPr>
              <a:t>://</a:t>
            </a:r>
            <a:r>
              <a:rPr lang="en-US" dirty="0" err="1" smtClean="0">
                <a:solidFill>
                  <a:schemeClr val="bg1"/>
                </a:solidFill>
              </a:rPr>
              <a:t>aminer.org</a:t>
            </a:r>
            <a:r>
              <a:rPr lang="en-US" dirty="0" smtClean="0">
                <a:solidFill>
                  <a:schemeClr val="bg1"/>
                </a:solidFill>
              </a:rPr>
              <a:t>/rain</a:t>
            </a:r>
            <a:endParaRPr lang="en-US" dirty="0"/>
          </a:p>
        </p:txBody>
      </p:sp>
    </p:spTree>
    <p:extLst>
      <p:ext uri="{BB962C8B-B14F-4D97-AF65-F5344CB8AC3E}">
        <p14:creationId xmlns:p14="http://schemas.microsoft.com/office/powerpoint/2010/main" val="941640645"/>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Related Publications</a:t>
            </a:r>
            <a:endParaRPr lang="en-US" dirty="0"/>
          </a:p>
        </p:txBody>
      </p:sp>
      <p:sp>
        <p:nvSpPr>
          <p:cNvPr id="3" name="Content Placeholder 2"/>
          <p:cNvSpPr>
            <a:spLocks noGrp="1"/>
          </p:cNvSpPr>
          <p:nvPr>
            <p:ph idx="1"/>
          </p:nvPr>
        </p:nvSpPr>
        <p:spPr>
          <a:xfrm>
            <a:off x="381012" y="990600"/>
            <a:ext cx="9139237" cy="5257800"/>
          </a:xfrm>
        </p:spPr>
        <p:txBody>
          <a:bodyPr/>
          <a:lstStyle/>
          <a:p>
            <a:r>
              <a:rPr lang="en-US" sz="1050" dirty="0" err="1"/>
              <a:t>Jie</a:t>
            </a:r>
            <a:r>
              <a:rPr lang="en-US" sz="1050" dirty="0"/>
              <a:t> Tang, </a:t>
            </a:r>
            <a:r>
              <a:rPr lang="en-US" sz="1050" dirty="0" err="1"/>
              <a:t>Jimeng</a:t>
            </a:r>
            <a:r>
              <a:rPr lang="en-US" sz="1050" dirty="0"/>
              <a:t> Sun, Chi Wang, and </a:t>
            </a:r>
            <a:r>
              <a:rPr lang="en-US" sz="1050" dirty="0" err="1"/>
              <a:t>Zi</a:t>
            </a:r>
            <a:r>
              <a:rPr lang="en-US" sz="1050" dirty="0"/>
              <a:t> Yang. Social Influence Analysis in Large-scale Networks. In </a:t>
            </a:r>
            <a:r>
              <a:rPr lang="en-US" sz="1050" b="1" dirty="0"/>
              <a:t>KDD’09</a:t>
            </a:r>
            <a:r>
              <a:rPr lang="en-US" sz="1050" dirty="0"/>
              <a:t>, pages 807-816, 2009. </a:t>
            </a:r>
          </a:p>
          <a:p>
            <a:r>
              <a:rPr lang="en-US" sz="1050" dirty="0" err="1"/>
              <a:t>Jie</a:t>
            </a:r>
            <a:r>
              <a:rPr lang="en-US" sz="1050" dirty="0"/>
              <a:t> Tang, Jing Zhang, </a:t>
            </a:r>
            <a:r>
              <a:rPr lang="en-US" sz="1050" dirty="0" err="1"/>
              <a:t>Limin</a:t>
            </a:r>
            <a:r>
              <a:rPr lang="en-US" sz="1050" dirty="0"/>
              <a:t> Yao, </a:t>
            </a:r>
            <a:r>
              <a:rPr lang="en-US" sz="1050" dirty="0" err="1"/>
              <a:t>Juanzi</a:t>
            </a:r>
            <a:r>
              <a:rPr lang="en-US" sz="1050" dirty="0"/>
              <a:t> Li, Li Zhang, and </a:t>
            </a:r>
            <a:r>
              <a:rPr lang="en-US" sz="1050" dirty="0" err="1"/>
              <a:t>Zhong</a:t>
            </a:r>
            <a:r>
              <a:rPr lang="en-US" sz="1050" dirty="0"/>
              <a:t> Su. </a:t>
            </a:r>
            <a:r>
              <a:rPr lang="en-US" sz="1050" dirty="0" err="1"/>
              <a:t>ArnetMiner</a:t>
            </a:r>
            <a:r>
              <a:rPr lang="en-US" sz="1050" dirty="0"/>
              <a:t>: Extraction and Mining of Academic Social Networks. In </a:t>
            </a:r>
            <a:r>
              <a:rPr lang="en-US" sz="1050" b="1" dirty="0"/>
              <a:t>KDD’08</a:t>
            </a:r>
            <a:r>
              <a:rPr lang="en-US" sz="1050" dirty="0"/>
              <a:t>, pages 990-998, 2008.</a:t>
            </a:r>
          </a:p>
          <a:p>
            <a:pPr>
              <a:lnSpc>
                <a:spcPct val="110000"/>
              </a:lnSpc>
            </a:pPr>
            <a:r>
              <a:rPr lang="en-US" sz="1050" dirty="0"/>
              <a:t>Yang Yang, </a:t>
            </a:r>
            <a:r>
              <a:rPr lang="en-US" sz="1050" dirty="0" err="1"/>
              <a:t>Jia</a:t>
            </a:r>
            <a:r>
              <a:rPr lang="en-US" sz="1050" dirty="0"/>
              <a:t> </a:t>
            </a:r>
            <a:r>
              <a:rPr lang="en-US" sz="1050" dirty="0" err="1"/>
              <a:t>Jia</a:t>
            </a:r>
            <a:r>
              <a:rPr lang="en-US" sz="1050" dirty="0"/>
              <a:t>, </a:t>
            </a:r>
            <a:r>
              <a:rPr lang="en-US" sz="1050" dirty="0" err="1"/>
              <a:t>Boya</a:t>
            </a:r>
            <a:r>
              <a:rPr lang="en-US" sz="1050" dirty="0"/>
              <a:t> Wu, and </a:t>
            </a:r>
            <a:r>
              <a:rPr lang="en-US" sz="1050" dirty="0" err="1"/>
              <a:t>Jie</a:t>
            </a:r>
            <a:r>
              <a:rPr lang="en-US" sz="1050" dirty="0"/>
              <a:t> Tang. Social Role-Aware Emotion Contagion in Image Social Networks. </a:t>
            </a:r>
            <a:r>
              <a:rPr lang="en-US" sz="1050" b="1" dirty="0"/>
              <a:t>AAAI'16</a:t>
            </a:r>
            <a:r>
              <a:rPr lang="en-US" sz="1050" dirty="0"/>
              <a:t>.</a:t>
            </a:r>
          </a:p>
          <a:p>
            <a:pPr>
              <a:lnSpc>
                <a:spcPct val="110000"/>
              </a:lnSpc>
            </a:pPr>
            <a:r>
              <a:rPr lang="en-US" sz="1050" dirty="0"/>
              <a:t>Yang Yang, </a:t>
            </a:r>
            <a:r>
              <a:rPr lang="en-US" sz="1050" dirty="0" err="1"/>
              <a:t>Jie</a:t>
            </a:r>
            <a:r>
              <a:rPr lang="en-US" sz="1050" dirty="0"/>
              <a:t> Tang, Cane Wing-Ki Leung, </a:t>
            </a:r>
            <a:r>
              <a:rPr lang="en-US" sz="1050" dirty="0" err="1"/>
              <a:t>Yizhou</a:t>
            </a:r>
            <a:r>
              <a:rPr lang="en-US" sz="1050" dirty="0"/>
              <a:t> Sun, </a:t>
            </a:r>
            <a:r>
              <a:rPr lang="en-US" sz="1050" dirty="0" err="1"/>
              <a:t>Qicong</a:t>
            </a:r>
            <a:r>
              <a:rPr lang="en-US" sz="1050" dirty="0"/>
              <a:t> Chen, </a:t>
            </a:r>
            <a:r>
              <a:rPr lang="en-US" sz="1050" dirty="0" err="1"/>
              <a:t>Juanzi</a:t>
            </a:r>
            <a:r>
              <a:rPr lang="en-US" sz="1050" dirty="0"/>
              <a:t> Li, and </a:t>
            </a:r>
            <a:r>
              <a:rPr lang="en-US" sz="1050" dirty="0" err="1"/>
              <a:t>Qiang</a:t>
            </a:r>
            <a:r>
              <a:rPr lang="en-US" sz="1050" dirty="0"/>
              <a:t> Yang. RAIN: Social Role-Aware information Diffusion. </a:t>
            </a:r>
            <a:r>
              <a:rPr lang="en-US" sz="1050" b="1" dirty="0"/>
              <a:t>AAAI'15</a:t>
            </a:r>
            <a:r>
              <a:rPr lang="en-US" sz="1050" dirty="0"/>
              <a:t>. </a:t>
            </a:r>
          </a:p>
          <a:p>
            <a:pPr>
              <a:lnSpc>
                <a:spcPct val="110000"/>
              </a:lnSpc>
            </a:pPr>
            <a:r>
              <a:rPr lang="en-US" sz="1050" dirty="0"/>
              <a:t>Yang Yang, </a:t>
            </a:r>
            <a:r>
              <a:rPr lang="en-US" sz="1050" dirty="0" err="1"/>
              <a:t>Jia</a:t>
            </a:r>
            <a:r>
              <a:rPr lang="en-US" sz="1050" dirty="0"/>
              <a:t> </a:t>
            </a:r>
            <a:r>
              <a:rPr lang="en-US" sz="1050" dirty="0" err="1"/>
              <a:t>Jia</a:t>
            </a:r>
            <a:r>
              <a:rPr lang="en-US" sz="1050" dirty="0"/>
              <a:t>, </a:t>
            </a:r>
            <a:r>
              <a:rPr lang="en-US" sz="1050" dirty="0" err="1"/>
              <a:t>Shumei</a:t>
            </a:r>
            <a:r>
              <a:rPr lang="en-US" sz="1050" dirty="0"/>
              <a:t> Zhang, </a:t>
            </a:r>
            <a:r>
              <a:rPr lang="en-US" sz="1050" dirty="0" err="1"/>
              <a:t>Boya</a:t>
            </a:r>
            <a:r>
              <a:rPr lang="en-US" sz="1050" dirty="0"/>
              <a:t> Wu, </a:t>
            </a:r>
            <a:r>
              <a:rPr lang="en-US" sz="1050" dirty="0" err="1"/>
              <a:t>Qicong</a:t>
            </a:r>
            <a:r>
              <a:rPr lang="en-US" sz="1050" dirty="0"/>
              <a:t> Chen, </a:t>
            </a:r>
            <a:r>
              <a:rPr lang="en-US" sz="1050" dirty="0" err="1"/>
              <a:t>Juanzi</a:t>
            </a:r>
            <a:r>
              <a:rPr lang="en-US" sz="1050" dirty="0"/>
              <a:t> Li, </a:t>
            </a:r>
            <a:r>
              <a:rPr lang="en-US" sz="1050" dirty="0" err="1"/>
              <a:t>Chunxiao</a:t>
            </a:r>
            <a:r>
              <a:rPr lang="en-US" sz="1050" dirty="0"/>
              <a:t> Xing, and </a:t>
            </a:r>
            <a:r>
              <a:rPr lang="en-US" sz="1050" dirty="0" err="1"/>
              <a:t>Jie</a:t>
            </a:r>
            <a:r>
              <a:rPr lang="en-US" sz="1050" dirty="0"/>
              <a:t> Tang. How Do Your Friends on Social Media Disclose Your Emotions? </a:t>
            </a:r>
            <a:r>
              <a:rPr lang="en-US" sz="1050" b="1" dirty="0"/>
              <a:t>AAAI'14</a:t>
            </a:r>
            <a:r>
              <a:rPr lang="en-US" sz="1050" dirty="0"/>
              <a:t>. </a:t>
            </a:r>
            <a:endParaRPr lang="en-US" sz="1050" dirty="0" smtClean="0"/>
          </a:p>
          <a:p>
            <a:r>
              <a:rPr lang="en-US" sz="1050" dirty="0" err="1" smtClean="0"/>
              <a:t>Chenhao</a:t>
            </a:r>
            <a:r>
              <a:rPr lang="en-US" sz="1050" dirty="0" smtClean="0"/>
              <a:t> </a:t>
            </a:r>
            <a:r>
              <a:rPr lang="en-US" sz="1050" dirty="0"/>
              <a:t>Tan, </a:t>
            </a:r>
            <a:r>
              <a:rPr lang="en-US" sz="1050" dirty="0" err="1"/>
              <a:t>Jie</a:t>
            </a:r>
            <a:r>
              <a:rPr lang="en-US" sz="1050" dirty="0"/>
              <a:t> Tang, </a:t>
            </a:r>
            <a:r>
              <a:rPr lang="en-US" sz="1050" dirty="0" err="1"/>
              <a:t>Jimeng</a:t>
            </a:r>
            <a:r>
              <a:rPr lang="en-US" sz="1050" dirty="0"/>
              <a:t> Sun, </a:t>
            </a:r>
            <a:r>
              <a:rPr lang="en-US" sz="1050" dirty="0" err="1"/>
              <a:t>Quan</a:t>
            </a:r>
            <a:r>
              <a:rPr lang="en-US" sz="1050" dirty="0"/>
              <a:t> Lin, and </a:t>
            </a:r>
            <a:r>
              <a:rPr lang="en-US" sz="1050" dirty="0" err="1"/>
              <a:t>Fengjiao</a:t>
            </a:r>
            <a:r>
              <a:rPr lang="en-US" sz="1050" dirty="0"/>
              <a:t> Wang. Social action tracking via noise tolerant time-varying factor graphs. In </a:t>
            </a:r>
            <a:r>
              <a:rPr lang="en-US" sz="1050" b="1" dirty="0"/>
              <a:t>KDD’10</a:t>
            </a:r>
            <a:r>
              <a:rPr lang="en-US" sz="1050" dirty="0"/>
              <a:t>, pages 807–816, 2010.</a:t>
            </a:r>
          </a:p>
          <a:p>
            <a:r>
              <a:rPr lang="en-US" sz="1050" dirty="0" err="1"/>
              <a:t>Chenhao</a:t>
            </a:r>
            <a:r>
              <a:rPr lang="en-US" sz="1050" dirty="0"/>
              <a:t> Tan, Lillian Lee, </a:t>
            </a:r>
            <a:r>
              <a:rPr lang="en-US" sz="1050" dirty="0" err="1"/>
              <a:t>Jie</a:t>
            </a:r>
            <a:r>
              <a:rPr lang="en-US" sz="1050" dirty="0"/>
              <a:t> Tang, Long Jiang, Ming Zhou, and Ping Li. User-level sentiment analysis incorporating social networks. In </a:t>
            </a:r>
            <a:r>
              <a:rPr lang="en-US" sz="1050" b="1" dirty="0"/>
              <a:t>KDD’11</a:t>
            </a:r>
            <a:r>
              <a:rPr lang="en-US" sz="1050" dirty="0"/>
              <a:t>,  pages 1397–1405, 2011.</a:t>
            </a:r>
          </a:p>
          <a:p>
            <a:r>
              <a:rPr lang="en-US" sz="1050" dirty="0" err="1"/>
              <a:t>Jia</a:t>
            </a:r>
            <a:r>
              <a:rPr lang="en-US" sz="1050" dirty="0"/>
              <a:t> </a:t>
            </a:r>
            <a:r>
              <a:rPr lang="en-US" sz="1050" dirty="0" err="1"/>
              <a:t>Jia</a:t>
            </a:r>
            <a:r>
              <a:rPr lang="en-US" sz="1050" dirty="0"/>
              <a:t>, </a:t>
            </a:r>
            <a:r>
              <a:rPr lang="en-US" sz="1050" dirty="0" err="1"/>
              <a:t>Sen</a:t>
            </a:r>
            <a:r>
              <a:rPr lang="en-US" sz="1050" dirty="0"/>
              <a:t> Wu, </a:t>
            </a:r>
            <a:r>
              <a:rPr lang="en-US" sz="1050" dirty="0" err="1"/>
              <a:t>Xiaohui</a:t>
            </a:r>
            <a:r>
              <a:rPr lang="en-US" sz="1050" dirty="0"/>
              <a:t> Wang, </a:t>
            </a:r>
            <a:r>
              <a:rPr lang="en-US" sz="1050" dirty="0" err="1"/>
              <a:t>Peiyun</a:t>
            </a:r>
            <a:r>
              <a:rPr lang="en-US" sz="1050" dirty="0"/>
              <a:t> Hu, </a:t>
            </a:r>
            <a:r>
              <a:rPr lang="en-US" sz="1050" dirty="0" err="1"/>
              <a:t>Lianhong</a:t>
            </a:r>
            <a:r>
              <a:rPr lang="en-US" sz="1050" dirty="0"/>
              <a:t> </a:t>
            </a:r>
            <a:r>
              <a:rPr lang="en-US" sz="1050" dirty="0" err="1"/>
              <a:t>Cai</a:t>
            </a:r>
            <a:r>
              <a:rPr lang="en-US" sz="1050" dirty="0"/>
              <a:t>, and </a:t>
            </a:r>
            <a:r>
              <a:rPr lang="en-US" sz="1050" dirty="0" err="1"/>
              <a:t>Jie</a:t>
            </a:r>
            <a:r>
              <a:rPr lang="en-US" sz="1050" dirty="0"/>
              <a:t> Tang. Can We Understand van Gogh’s Mood? Learning to Infer Affects from Images in Social Networks. In </a:t>
            </a:r>
            <a:r>
              <a:rPr lang="en-US" sz="1050" b="1" dirty="0"/>
              <a:t>ACM MM</a:t>
            </a:r>
            <a:r>
              <a:rPr lang="en-US" sz="1050" dirty="0"/>
              <a:t>, pages 857-860, 2012.</a:t>
            </a:r>
          </a:p>
          <a:p>
            <a:r>
              <a:rPr lang="en-US" sz="1050" dirty="0"/>
              <a:t>Lu Liu, </a:t>
            </a:r>
            <a:r>
              <a:rPr lang="en-US" sz="1050" dirty="0" err="1"/>
              <a:t>Jie</a:t>
            </a:r>
            <a:r>
              <a:rPr lang="en-US" sz="1050" dirty="0"/>
              <a:t> Tang, </a:t>
            </a:r>
            <a:r>
              <a:rPr lang="en-US" sz="1050" dirty="0" err="1"/>
              <a:t>Jiawei</a:t>
            </a:r>
            <a:r>
              <a:rPr lang="en-US" sz="1050" dirty="0"/>
              <a:t> Han, </a:t>
            </a:r>
            <a:r>
              <a:rPr lang="en-US" sz="1050" dirty="0" err="1"/>
              <a:t>Meng</a:t>
            </a:r>
            <a:r>
              <a:rPr lang="en-US" sz="1050" dirty="0"/>
              <a:t> Jiang, and </a:t>
            </a:r>
            <a:r>
              <a:rPr lang="en-US" sz="1050" dirty="0" err="1"/>
              <a:t>Shiqiang</a:t>
            </a:r>
            <a:r>
              <a:rPr lang="en-US" sz="1050" dirty="0"/>
              <a:t> Yang. Mining Topic-Level Influence in Heterogeneous Networks. In </a:t>
            </a:r>
            <a:r>
              <a:rPr lang="en-US" sz="1050" b="1" dirty="0"/>
              <a:t>CIKM’10</a:t>
            </a:r>
            <a:r>
              <a:rPr lang="en-US" sz="1050" dirty="0"/>
              <a:t>, pages 199-208, 2010.</a:t>
            </a:r>
          </a:p>
          <a:p>
            <a:r>
              <a:rPr lang="en-US" sz="1050" dirty="0" err="1"/>
              <a:t>Tiancheng</a:t>
            </a:r>
            <a:r>
              <a:rPr lang="en-US" sz="1050" dirty="0"/>
              <a:t> Lou, </a:t>
            </a:r>
            <a:r>
              <a:rPr lang="en-US" sz="1050" dirty="0" err="1"/>
              <a:t>Jie</a:t>
            </a:r>
            <a:r>
              <a:rPr lang="en-US" sz="1050" dirty="0"/>
              <a:t> Tang, John </a:t>
            </a:r>
            <a:r>
              <a:rPr lang="en-US" sz="1050" dirty="0" err="1"/>
              <a:t>Hopcroft</a:t>
            </a:r>
            <a:r>
              <a:rPr lang="en-US" sz="1050" dirty="0"/>
              <a:t>, </a:t>
            </a:r>
            <a:r>
              <a:rPr lang="en-US" sz="1050" dirty="0" err="1"/>
              <a:t>Zhanpeng</a:t>
            </a:r>
            <a:r>
              <a:rPr lang="en-US" sz="1050" dirty="0"/>
              <a:t> Fang, </a:t>
            </a:r>
            <a:r>
              <a:rPr lang="en-US" sz="1050" dirty="0" err="1"/>
              <a:t>Xiaowen</a:t>
            </a:r>
            <a:r>
              <a:rPr lang="en-US" sz="1050" dirty="0"/>
              <a:t> Ding. Learning to Predict Reciprocity and Triadic Closure in Social Networks. In </a:t>
            </a:r>
            <a:r>
              <a:rPr lang="en-US" sz="1050" b="1" dirty="0"/>
              <a:t>TKDD</a:t>
            </a:r>
            <a:r>
              <a:rPr lang="en-US" sz="1050" dirty="0"/>
              <a:t>.</a:t>
            </a:r>
          </a:p>
          <a:p>
            <a:r>
              <a:rPr lang="en-US" sz="1050" dirty="0" err="1"/>
              <a:t>Jimeng</a:t>
            </a:r>
            <a:r>
              <a:rPr lang="en-US" sz="1050" dirty="0"/>
              <a:t> Sun and </a:t>
            </a:r>
            <a:r>
              <a:rPr lang="en-US" sz="1050" dirty="0" err="1"/>
              <a:t>Jie</a:t>
            </a:r>
            <a:r>
              <a:rPr lang="en-US" sz="1050" dirty="0"/>
              <a:t> Tang. Models and Algorithms for Social Influence Analysis. In </a:t>
            </a:r>
            <a:r>
              <a:rPr lang="en-US" sz="1050" b="1" dirty="0"/>
              <a:t>WSDM’13</a:t>
            </a:r>
            <a:r>
              <a:rPr lang="en-US" sz="1050" dirty="0"/>
              <a:t>. (Tutorial)</a:t>
            </a:r>
          </a:p>
          <a:p>
            <a:r>
              <a:rPr lang="en-US" sz="1050" dirty="0"/>
              <a:t>Lu Liu, </a:t>
            </a:r>
            <a:r>
              <a:rPr lang="en-US" sz="1050" dirty="0" err="1"/>
              <a:t>Jie</a:t>
            </a:r>
            <a:r>
              <a:rPr lang="en-US" sz="1050" dirty="0"/>
              <a:t> Tang, </a:t>
            </a:r>
            <a:r>
              <a:rPr lang="en-US" sz="1050" dirty="0" err="1"/>
              <a:t>Jiawei</a:t>
            </a:r>
            <a:r>
              <a:rPr lang="en-US" sz="1050" dirty="0"/>
              <a:t> Han, and </a:t>
            </a:r>
            <a:r>
              <a:rPr lang="en-US" sz="1050" dirty="0" err="1"/>
              <a:t>Shiqiang</a:t>
            </a:r>
            <a:r>
              <a:rPr lang="en-US" sz="1050" dirty="0"/>
              <a:t> Yang. Learning Influence from Heterogeneous Social Networks. In </a:t>
            </a:r>
            <a:r>
              <a:rPr lang="en-US" sz="1050" b="1" dirty="0"/>
              <a:t>DMKD</a:t>
            </a:r>
            <a:r>
              <a:rPr lang="en-US" sz="1050" dirty="0"/>
              <a:t>, 2012, Volume 25, Issue 3, pages 511-544. </a:t>
            </a:r>
          </a:p>
          <a:p>
            <a:r>
              <a:rPr lang="en-US" sz="1050" dirty="0" err="1"/>
              <a:t>Jimeng</a:t>
            </a:r>
            <a:r>
              <a:rPr lang="en-US" sz="1050" dirty="0"/>
              <a:t> Sun and </a:t>
            </a:r>
            <a:r>
              <a:rPr lang="en-US" sz="1050" dirty="0" err="1"/>
              <a:t>Jie</a:t>
            </a:r>
            <a:r>
              <a:rPr lang="en-US" sz="1050" dirty="0"/>
              <a:t> Tang. A Survey of Models and Algorithms for Social Influence Analysis. Social Network Data Analytics, </a:t>
            </a:r>
            <a:r>
              <a:rPr lang="en-US" sz="1050" dirty="0" err="1"/>
              <a:t>Aggarwal</a:t>
            </a:r>
            <a:r>
              <a:rPr lang="en-US" sz="1050" dirty="0"/>
              <a:t>, C. C. (Ed.), Kluwer Academic Publishers, pages 177–214, 2011.</a:t>
            </a:r>
          </a:p>
          <a:p>
            <a:r>
              <a:rPr lang="en-US" sz="1050" dirty="0"/>
              <a:t>J. Tang, S. Wu, and J. Sun. Confluence: Conformity Influence in Large Social Networks. In </a:t>
            </a:r>
            <a:r>
              <a:rPr lang="en-US" sz="1050" b="1" dirty="0" smtClean="0"/>
              <a:t>KDD’13</a:t>
            </a:r>
            <a:r>
              <a:rPr lang="en-US" sz="1050" dirty="0"/>
              <a:t>. </a:t>
            </a:r>
          </a:p>
          <a:p>
            <a:r>
              <a:rPr lang="en-US" sz="1050" dirty="0" err="1"/>
              <a:t>Jimeng</a:t>
            </a:r>
            <a:r>
              <a:rPr lang="en-US" sz="1050" dirty="0"/>
              <a:t> Sun and </a:t>
            </a:r>
            <a:r>
              <a:rPr lang="en-US" sz="1050" dirty="0" err="1"/>
              <a:t>Jie</a:t>
            </a:r>
            <a:r>
              <a:rPr lang="en-US" sz="1050" dirty="0"/>
              <a:t> Tang. Models and Algorithms for Social Influence Analysis. In WSDM’13. (Tutorial)</a:t>
            </a:r>
          </a:p>
          <a:p>
            <a:r>
              <a:rPr lang="en-US" sz="1050" dirty="0"/>
              <a:t>Chi Wang, </a:t>
            </a:r>
            <a:r>
              <a:rPr lang="en-US" sz="1050" dirty="0" err="1"/>
              <a:t>Jie</a:t>
            </a:r>
            <a:r>
              <a:rPr lang="en-US" sz="1050" dirty="0"/>
              <a:t> Tang, </a:t>
            </a:r>
            <a:r>
              <a:rPr lang="en-US" sz="1050" dirty="0" err="1"/>
              <a:t>Jimeng</a:t>
            </a:r>
            <a:r>
              <a:rPr lang="en-US" sz="1050" dirty="0"/>
              <a:t> Sun, and </a:t>
            </a:r>
            <a:r>
              <a:rPr lang="en-US" sz="1050" dirty="0" err="1"/>
              <a:t>Jiawei</a:t>
            </a:r>
            <a:r>
              <a:rPr lang="en-US" sz="1050" dirty="0"/>
              <a:t> Han. Dynamic Social Influence Analysis through Time-dependent Factor Graphs. In </a:t>
            </a:r>
            <a:r>
              <a:rPr lang="en-US" sz="1050" b="1" dirty="0"/>
              <a:t>ASONAM’11</a:t>
            </a:r>
            <a:r>
              <a:rPr lang="en-US" sz="1050" dirty="0"/>
              <a:t>, pages 239-246, 2011</a:t>
            </a:r>
            <a:r>
              <a:rPr lang="en-US" sz="1050" dirty="0" smtClean="0"/>
              <a:t>.</a:t>
            </a:r>
          </a:p>
          <a:p>
            <a:pPr>
              <a:lnSpc>
                <a:spcPct val="110000"/>
              </a:lnSpc>
            </a:pPr>
            <a:r>
              <a:rPr lang="en-US" sz="1050" dirty="0" err="1" smtClean="0"/>
              <a:t>Boya</a:t>
            </a:r>
            <a:r>
              <a:rPr lang="en-US" sz="1050" dirty="0" smtClean="0"/>
              <a:t> Wu, </a:t>
            </a:r>
            <a:r>
              <a:rPr lang="en-US" sz="1050" dirty="0" err="1" smtClean="0"/>
              <a:t>Jia</a:t>
            </a:r>
            <a:r>
              <a:rPr lang="en-US" sz="1050" dirty="0" smtClean="0"/>
              <a:t> </a:t>
            </a:r>
            <a:r>
              <a:rPr lang="en-US" sz="1050" dirty="0" err="1" smtClean="0"/>
              <a:t>Jia</a:t>
            </a:r>
            <a:r>
              <a:rPr lang="en-US" sz="1050" dirty="0" smtClean="0"/>
              <a:t>, Yang Yang, </a:t>
            </a:r>
            <a:r>
              <a:rPr lang="en-US" sz="1050" dirty="0" err="1" smtClean="0"/>
              <a:t>Peijun</a:t>
            </a:r>
            <a:r>
              <a:rPr lang="en-US" sz="1050" dirty="0" smtClean="0"/>
              <a:t> Zhao, and </a:t>
            </a:r>
            <a:r>
              <a:rPr lang="en-US" sz="1050" dirty="0" err="1" smtClean="0"/>
              <a:t>Jie</a:t>
            </a:r>
            <a:r>
              <a:rPr lang="en-US" sz="1050" dirty="0" smtClean="0"/>
              <a:t> Tang. Understanding the Emotions Behind Social Images: Inferring with User Demographics. ICME'15.</a:t>
            </a:r>
          </a:p>
        </p:txBody>
      </p:sp>
    </p:spTree>
    <p:extLst>
      <p:ext uri="{BB962C8B-B14F-4D97-AF65-F5344CB8AC3E}">
        <p14:creationId xmlns:p14="http://schemas.microsoft.com/office/powerpoint/2010/main" val="32522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r>
              <a:rPr lang="en-US" altLang="zh-CN" dirty="0" smtClean="0"/>
              <a:t>s</a:t>
            </a:r>
            <a:endParaRPr lang="en-US" dirty="0"/>
          </a:p>
        </p:txBody>
      </p:sp>
      <p:sp>
        <p:nvSpPr>
          <p:cNvPr id="3" name="Content Placeholder 2"/>
          <p:cNvSpPr>
            <a:spLocks noGrp="1"/>
          </p:cNvSpPr>
          <p:nvPr>
            <p:ph idx="1"/>
          </p:nvPr>
        </p:nvSpPr>
        <p:spPr>
          <a:xfrm>
            <a:off x="350860" y="1066808"/>
            <a:ext cx="9139237" cy="5059363"/>
          </a:xfrm>
        </p:spPr>
        <p:txBody>
          <a:bodyPr/>
          <a:lstStyle/>
          <a:p>
            <a:pPr lvl="0"/>
            <a:r>
              <a:rPr lang="en-US" altLang="zh-CN" sz="1400" dirty="0" smtClean="0"/>
              <a:t>S</a:t>
            </a:r>
            <a:r>
              <a:rPr lang="en-US" altLang="zh-CN" sz="1400" dirty="0"/>
              <a:t>. </a:t>
            </a:r>
            <a:r>
              <a:rPr lang="en-US" altLang="zh-CN" sz="1400" dirty="0" err="1"/>
              <a:t>Milgram</a:t>
            </a:r>
            <a:r>
              <a:rPr lang="en-US" altLang="zh-CN" sz="1400" dirty="0"/>
              <a:t>. The Small World Problem. </a:t>
            </a:r>
            <a:r>
              <a:rPr lang="en-US" altLang="zh-CN" sz="1400" b="1" dirty="0"/>
              <a:t>Psychology Today</a:t>
            </a:r>
            <a:r>
              <a:rPr lang="en-US" altLang="zh-CN" sz="1400" dirty="0"/>
              <a:t>, 1967, Vol. 2, 60–67</a:t>
            </a:r>
          </a:p>
          <a:p>
            <a:pPr lvl="0"/>
            <a:r>
              <a:rPr lang="en-US" altLang="zh-CN" sz="1400" dirty="0" smtClean="0"/>
              <a:t>J.H</a:t>
            </a:r>
            <a:r>
              <a:rPr lang="en-US" altLang="zh-CN" sz="1400" dirty="0"/>
              <a:t>. Fowler and N.A. Christakis. The Dynamic Spread of Happiness in a Large Social Network: Longitudinal Analysis Over 20 Years in the Framingham Heart Study. </a:t>
            </a:r>
            <a:r>
              <a:rPr lang="en-US" altLang="zh-CN" sz="1400" b="1" dirty="0"/>
              <a:t>British Medical Journal </a:t>
            </a:r>
            <a:r>
              <a:rPr lang="en-US" altLang="zh-CN" sz="1400" dirty="0"/>
              <a:t>2008; 337: a2338</a:t>
            </a:r>
          </a:p>
          <a:p>
            <a:pPr lvl="0"/>
            <a:r>
              <a:rPr lang="en-US" altLang="zh-CN" sz="1400" dirty="0" smtClean="0"/>
              <a:t>R</a:t>
            </a:r>
            <a:r>
              <a:rPr lang="en-US" altLang="zh-CN" sz="1400" dirty="0"/>
              <a:t>. Dunbar. </a:t>
            </a:r>
            <a:r>
              <a:rPr lang="en-US" altLang="zh-CN" sz="1400" dirty="0" err="1"/>
              <a:t>Neocortex</a:t>
            </a:r>
            <a:r>
              <a:rPr lang="en-US" altLang="zh-CN" sz="1400" dirty="0"/>
              <a:t> size as a constraint on group size in primates. </a:t>
            </a:r>
            <a:r>
              <a:rPr lang="en-US" altLang="zh-CN" sz="1400" b="1" dirty="0"/>
              <a:t>Human Evolution</a:t>
            </a:r>
            <a:r>
              <a:rPr lang="en-US" altLang="zh-CN" sz="1400" dirty="0"/>
              <a:t>, 1992, 20: 469–493.</a:t>
            </a:r>
            <a:endParaRPr lang="zh-CN" altLang="en-US" sz="1400" dirty="0"/>
          </a:p>
          <a:p>
            <a:r>
              <a:rPr lang="en-US" sz="1400" dirty="0" smtClean="0"/>
              <a:t>R</a:t>
            </a:r>
            <a:r>
              <a:rPr lang="en-US" sz="1400" dirty="0"/>
              <a:t>. M. Bond, C. J. </a:t>
            </a:r>
            <a:r>
              <a:rPr lang="en-US" sz="1400" dirty="0" err="1"/>
              <a:t>Fariss</a:t>
            </a:r>
            <a:r>
              <a:rPr lang="en-US" sz="1400" dirty="0"/>
              <a:t>, J. J. Jones, A. D. I. Kramer, C. Marlow, J. E. Settle and J. H. Fowler. A 61-million-person experiment in social influence and political mobilization. </a:t>
            </a:r>
            <a:r>
              <a:rPr lang="en-US" sz="1400" b="1" dirty="0"/>
              <a:t>Nature</a:t>
            </a:r>
            <a:r>
              <a:rPr lang="en-US" sz="1400" dirty="0"/>
              <a:t>, 489:295-298, 2012.</a:t>
            </a:r>
          </a:p>
          <a:p>
            <a:r>
              <a:rPr lang="en-US" sz="1400" u="sng" dirty="0">
                <a:hlinkClick r:id="rId2"/>
              </a:rPr>
              <a:t>http://</a:t>
            </a:r>
            <a:r>
              <a:rPr lang="cs-CZ" sz="1400" u="sng" dirty="0">
                <a:hlinkClick r:id="rId2"/>
              </a:rPr>
              <a:t>klout.com</a:t>
            </a:r>
            <a:endParaRPr lang="en-US" sz="1400" dirty="0"/>
          </a:p>
          <a:p>
            <a:r>
              <a:rPr lang="en-US" sz="1400" dirty="0"/>
              <a:t>Why I Deleted My </a:t>
            </a:r>
            <a:r>
              <a:rPr lang="en-US" sz="1400" dirty="0" err="1"/>
              <a:t>Klout</a:t>
            </a:r>
            <a:r>
              <a:rPr lang="en-US" sz="1400" dirty="0"/>
              <a:t> Profile, by Pam Moore, at </a:t>
            </a:r>
            <a:r>
              <a:rPr lang="en-US" sz="1400" b="1" dirty="0"/>
              <a:t>Social Media Today</a:t>
            </a:r>
            <a:r>
              <a:rPr lang="en-US" sz="1400" dirty="0"/>
              <a:t>, originally published November 19, 2011; retrieved November 26 2011</a:t>
            </a:r>
          </a:p>
          <a:p>
            <a:r>
              <a:rPr lang="en-US" sz="1400" dirty="0"/>
              <a:t>S. Aral and D Walker. Identifying Influential and Susceptible Members of Social Networks. </a:t>
            </a:r>
            <a:r>
              <a:rPr lang="en-US" sz="1400" b="1" dirty="0"/>
              <a:t>Science</a:t>
            </a:r>
            <a:r>
              <a:rPr lang="en-US" sz="1400" dirty="0"/>
              <a:t>, 337:337-341, 2012.</a:t>
            </a:r>
          </a:p>
          <a:p>
            <a:r>
              <a:rPr lang="en-US" sz="1400" dirty="0"/>
              <a:t>J. </a:t>
            </a:r>
            <a:r>
              <a:rPr lang="en-US" sz="1400" dirty="0" err="1"/>
              <a:t>Ugandera</a:t>
            </a:r>
            <a:r>
              <a:rPr lang="en-US" sz="1400" dirty="0"/>
              <a:t>, L. </a:t>
            </a:r>
            <a:r>
              <a:rPr lang="en-US" sz="1400" dirty="0" err="1"/>
              <a:t>Backstromb</a:t>
            </a:r>
            <a:r>
              <a:rPr lang="en-US" sz="1400" dirty="0"/>
              <a:t>, C. </a:t>
            </a:r>
            <a:r>
              <a:rPr lang="en-US" sz="1400" dirty="0" err="1"/>
              <a:t>Marlowb</a:t>
            </a:r>
            <a:r>
              <a:rPr lang="en-US" sz="1400" dirty="0"/>
              <a:t>, and J. Kleinberg. Structural diversity in social contagion. </a:t>
            </a:r>
            <a:r>
              <a:rPr lang="en-US" sz="1400" b="1" dirty="0"/>
              <a:t>PNAS</a:t>
            </a:r>
            <a:r>
              <a:rPr lang="en-US" sz="1400" dirty="0"/>
              <a:t>, 109 (20):7591-7592, 2012.</a:t>
            </a:r>
          </a:p>
          <a:p>
            <a:r>
              <a:rPr lang="en-US" sz="1400" dirty="0"/>
              <a:t>S. Aral, L. </a:t>
            </a:r>
            <a:r>
              <a:rPr lang="en-US" sz="1400" dirty="0" err="1"/>
              <a:t>Muchnik</a:t>
            </a:r>
            <a:r>
              <a:rPr lang="en-US" sz="1400" dirty="0"/>
              <a:t>, and A. </a:t>
            </a:r>
            <a:r>
              <a:rPr lang="en-US" sz="1400" dirty="0" err="1"/>
              <a:t>Sundararajan</a:t>
            </a:r>
            <a:r>
              <a:rPr lang="en-US" sz="1400" dirty="0"/>
              <a:t>. Distinguishing influence-based contagion from </a:t>
            </a:r>
            <a:r>
              <a:rPr lang="en-US" sz="1400" dirty="0" err="1"/>
              <a:t>homophily</a:t>
            </a:r>
            <a:r>
              <a:rPr lang="en-US" sz="1400" dirty="0"/>
              <a:t>-driven diffusion in dynamic networks. </a:t>
            </a:r>
            <a:r>
              <a:rPr lang="en-US" sz="1400" b="1" dirty="0"/>
              <a:t>PNAS</a:t>
            </a:r>
            <a:r>
              <a:rPr lang="en-US" sz="1400" dirty="0"/>
              <a:t>, 106 (51):21544-21549, 2009.</a:t>
            </a:r>
          </a:p>
          <a:p>
            <a:r>
              <a:rPr lang="en-US" sz="1400" dirty="0"/>
              <a:t> J. Scripps, P.-N. Tan, and A.-H. </a:t>
            </a:r>
            <a:r>
              <a:rPr lang="en-US" sz="1400" dirty="0" err="1"/>
              <a:t>Esfahanian</a:t>
            </a:r>
            <a:r>
              <a:rPr lang="en-US" sz="1400" dirty="0"/>
              <a:t>. Measuring the effects of preprocessing decisions and network forces in dynamic network analysis. In </a:t>
            </a:r>
            <a:r>
              <a:rPr lang="en-US" sz="1400" b="1" dirty="0"/>
              <a:t>KDD’09</a:t>
            </a:r>
            <a:r>
              <a:rPr lang="en-US" sz="1400" dirty="0"/>
              <a:t>, pages 747–756, 2009.</a:t>
            </a:r>
          </a:p>
          <a:p>
            <a:r>
              <a:rPr lang="en-US" sz="1400" dirty="0"/>
              <a:t>Rubin, D. B. 1974. Estimating causal effects of treatments in randomized and nonrandomized </a:t>
            </a:r>
            <a:r>
              <a:rPr lang="en-US" sz="1400" dirty="0" smtClean="0"/>
              <a:t>studies. </a:t>
            </a:r>
            <a:r>
              <a:rPr lang="en-US" sz="1400" b="1" dirty="0" smtClean="0"/>
              <a:t>Journal </a:t>
            </a:r>
            <a:r>
              <a:rPr lang="en-US" sz="1400" b="1" dirty="0"/>
              <a:t>of Educational Psychology </a:t>
            </a:r>
            <a:r>
              <a:rPr lang="en-US" sz="1400" dirty="0"/>
              <a:t>66, 5, 688–701.</a:t>
            </a:r>
          </a:p>
          <a:p>
            <a:r>
              <a:rPr lang="en-US" sz="1400" dirty="0"/>
              <a:t>http://en.wikipedia.org/wiki/</a:t>
            </a:r>
            <a:r>
              <a:rPr lang="en-US" sz="1400" dirty="0" err="1" smtClean="0"/>
              <a:t>Randomized_experiment</a:t>
            </a:r>
            <a:endParaRPr lang="en-US" sz="1400" dirty="0"/>
          </a:p>
        </p:txBody>
      </p:sp>
    </p:spTree>
    <p:extLst>
      <p:ext uri="{BB962C8B-B14F-4D97-AF65-F5344CB8AC3E}">
        <p14:creationId xmlns:p14="http://schemas.microsoft.com/office/powerpoint/2010/main" val="170364152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133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5121402" y="1981201"/>
            <a:ext cx="1565148" cy="595035"/>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481800" cy="338554"/>
          </a:xfrm>
          <a:prstGeom prst="rect">
            <a:avLst/>
          </a:prstGeom>
        </p:spPr>
        <p:txBody>
          <a:bodyPr wrap="square">
            <a:spAutoFit/>
          </a:bodyPr>
          <a:lstStyle/>
          <a:p>
            <a:r>
              <a:rPr lang="en-US" sz="1600" b="1" dirty="0">
                <a:solidFill>
                  <a:srgbClr val="115CB3"/>
                </a:solidFill>
                <a:latin typeface="Times New Roman" charset="0"/>
                <a:ea typeface="Times New Roman" charset="0"/>
                <a:cs typeface="Times New Roman" charset="0"/>
              </a:rPr>
              <a:t>HITS [Kleinberg</a:t>
            </a:r>
            <a:r>
              <a:rPr lang="en-US" sz="1600" b="1" dirty="0" smtClean="0">
                <a:solidFill>
                  <a:srgbClr val="115CB3"/>
                </a:solidFill>
                <a:latin typeface="Times New Roman" charset="0"/>
                <a:ea typeface="Times New Roman" charset="0"/>
                <a:cs typeface="Times New Roman" charset="0"/>
              </a:rPr>
              <a:t>]&amp;PageRank </a:t>
            </a:r>
            <a:r>
              <a:rPr lang="en-US" sz="1600" b="1" dirty="0">
                <a:solidFill>
                  <a:srgbClr val="115CB3"/>
                </a:solidFill>
                <a:latin typeface="Times New Roman" charset="0"/>
                <a:ea typeface="Times New Roman" charset="0"/>
                <a:cs typeface="Times New Roman" charset="0"/>
              </a:rPr>
              <a:t>[</a:t>
            </a:r>
            <a:r>
              <a:rPr lang="en-US" sz="1600" b="1" dirty="0" err="1">
                <a:solidFill>
                  <a:srgbClr val="115CB3"/>
                </a:solidFill>
                <a:latin typeface="Times New Roman" charset="0"/>
                <a:ea typeface="Times New Roman" charset="0"/>
                <a:cs typeface="Times New Roman" charset="0"/>
              </a:rPr>
              <a:t>Brin&amp;Page</a:t>
            </a:r>
            <a:r>
              <a:rPr lang="en-US" sz="1600" b="1" dirty="0">
                <a:solidFill>
                  <a:srgbClr val="115CB3"/>
                </a:solidFill>
                <a:latin typeface="Times New Roman" charset="0"/>
                <a:ea typeface="Times New Roman" charset="0"/>
                <a:cs typeface="Times New Roman" charset="0"/>
              </a:rPr>
              <a:t>] </a:t>
            </a: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b="1" dirty="0" smtClean="0">
                <a:solidFill>
                  <a:srgbClr val="115CB3"/>
                </a:solidFill>
                <a:latin typeface="Times New Roman" charset="0"/>
                <a:ea typeface="Times New Roman" charset="0"/>
                <a:cs typeface="Times New Roman" charset="0"/>
              </a:rPr>
              <a:t>1997</a:t>
            </a:r>
            <a:endParaRPr lang="en-US" b="1"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2743200"/>
            <a:ext cx="1091851" cy="914400"/>
          </a:xfrm>
          <a:prstGeom prst="rect">
            <a:avLst/>
          </a:prstGeom>
          <a:ln w="28575">
            <a:solidFill>
              <a:srgbClr val="C00000"/>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74549" y="1929826"/>
            <a:ext cx="4495340"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5"/>
          <a:stretch>
            <a:fillRect/>
          </a:stretch>
        </p:blipFill>
        <p:spPr>
          <a:xfrm>
            <a:off x="495300" y="5334001"/>
            <a:ext cx="1485900" cy="610603"/>
          </a:xfrm>
          <a:prstGeom prst="rect">
            <a:avLst/>
          </a:prstGeom>
          <a:ln w="25400">
            <a:solidFill>
              <a:srgbClr val="C00000"/>
            </a:solidFill>
          </a:ln>
        </p:spPr>
      </p:pic>
      <p:pic>
        <p:nvPicPr>
          <p:cNvPr id="63" name="Picture 62"/>
          <p:cNvPicPr>
            <a:picLocks noChangeAspect="1"/>
          </p:cNvPicPr>
          <p:nvPr/>
        </p:nvPicPr>
        <p:blipFill>
          <a:blip r:embed="rId6"/>
          <a:stretch>
            <a:fillRect/>
          </a:stretch>
        </p:blipFill>
        <p:spPr>
          <a:xfrm>
            <a:off x="1403350" y="6096000"/>
            <a:ext cx="1651000" cy="585788"/>
          </a:xfrm>
          <a:prstGeom prst="rect">
            <a:avLst/>
          </a:prstGeom>
          <a:ln w="25400">
            <a:solidFill>
              <a:srgbClr val="C00000"/>
            </a:solidFill>
          </a:ln>
        </p:spPr>
      </p:pic>
      <p:pic>
        <p:nvPicPr>
          <p:cNvPr id="65" name="Picture 64"/>
          <p:cNvPicPr>
            <a:picLocks noChangeAspect="1"/>
          </p:cNvPicPr>
          <p:nvPr/>
        </p:nvPicPr>
        <p:blipFill>
          <a:blip r:embed="rId7"/>
          <a:stretch>
            <a:fillRect/>
          </a:stretch>
        </p:blipFill>
        <p:spPr>
          <a:xfrm>
            <a:off x="2393950" y="27432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8"/>
          <a:stretch>
            <a:fillRect/>
          </a:stretch>
        </p:blipFill>
        <p:spPr>
          <a:xfrm>
            <a:off x="5943600" y="1524001"/>
            <a:ext cx="1230746" cy="740819"/>
          </a:xfrm>
          <a:prstGeom prst="rect">
            <a:avLst/>
          </a:prstGeom>
          <a:ln w="25400">
            <a:solidFill>
              <a:srgbClr val="115CB3"/>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7429500" y="1487714"/>
            <a:ext cx="1816101" cy="798286"/>
          </a:xfrm>
          <a:prstGeom prst="rect">
            <a:avLst/>
          </a:prstGeom>
          <a:noFill/>
          <a:ln w="25400">
            <a:solidFill>
              <a:srgbClr val="115CB3"/>
            </a:solidFill>
          </a:ln>
        </p:spPr>
      </p:pic>
      <p:sp>
        <p:nvSpPr>
          <p:cNvPr id="5" name="Rectangle 4"/>
          <p:cNvSpPr/>
          <p:nvPr/>
        </p:nvSpPr>
        <p:spPr>
          <a:xfrm>
            <a:off x="82550" y="76200"/>
            <a:ext cx="9757410" cy="38862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6"/>
            <a:ext cx="9906000" cy="584775"/>
          </a:xfrm>
          <a:prstGeom prst="rect">
            <a:avLst/>
          </a:prstGeom>
          <a:noFill/>
        </p:spPr>
        <p:txBody>
          <a:bodyPr wrap="square" rtlCol="0">
            <a:spAutoFit/>
          </a:bodyPr>
          <a:lstStyle/>
          <a:p>
            <a:pPr algn="ctr"/>
            <a:r>
              <a:rPr lang="en-US" altLang="zh-CN" sz="3200" dirty="0" smtClean="0"/>
              <a:t>1997-1998:</a:t>
            </a:r>
            <a:r>
              <a:rPr lang="zh-CN" altLang="en-US" sz="3200" dirty="0" smtClean="0"/>
              <a:t> </a:t>
            </a:r>
            <a:r>
              <a:rPr lang="en-US" altLang="zh-CN" sz="3200" dirty="0" smtClean="0"/>
              <a:t>HITS</a:t>
            </a:r>
            <a:r>
              <a:rPr lang="zh-CN" altLang="en-US" sz="3200" dirty="0" smtClean="0"/>
              <a:t> </a:t>
            </a:r>
            <a:r>
              <a:rPr lang="en-US" altLang="zh-CN" sz="3200" dirty="0" smtClean="0"/>
              <a:t>and</a:t>
            </a:r>
            <a:r>
              <a:rPr lang="zh-CN" altLang="en-US" sz="3200" dirty="0" smtClean="0"/>
              <a:t> </a:t>
            </a:r>
            <a:r>
              <a:rPr lang="en-US" altLang="zh-CN" sz="3200" dirty="0" smtClean="0"/>
              <a:t>PageRank</a:t>
            </a:r>
            <a:endParaRPr lang="en-US" sz="3200" dirty="0"/>
          </a:p>
        </p:txBody>
      </p:sp>
      <p:sp>
        <p:nvSpPr>
          <p:cNvPr id="66" name="Rectangle 65"/>
          <p:cNvSpPr/>
          <p:nvPr/>
        </p:nvSpPr>
        <p:spPr>
          <a:xfrm>
            <a:off x="82550" y="5105400"/>
            <a:ext cx="9757410" cy="16764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8050" y="990600"/>
            <a:ext cx="3827683" cy="2209800"/>
          </a:xfrm>
          <a:prstGeom prst="rect">
            <a:avLst/>
          </a:prstGeom>
          <a:ln w="28575">
            <a:noFill/>
          </a:ln>
        </p:spPr>
      </p:pic>
      <p:pic>
        <p:nvPicPr>
          <p:cNvPr id="2" name="Picture 1"/>
          <p:cNvPicPr>
            <a:picLocks noChangeAspect="1"/>
          </p:cNvPicPr>
          <p:nvPr/>
        </p:nvPicPr>
        <p:blipFill>
          <a:blip r:embed="rId11"/>
          <a:stretch>
            <a:fillRect/>
          </a:stretch>
        </p:blipFill>
        <p:spPr>
          <a:xfrm>
            <a:off x="5943600" y="1143001"/>
            <a:ext cx="2641600" cy="1965959"/>
          </a:xfrm>
          <a:prstGeom prst="rect">
            <a:avLst/>
          </a:prstGeom>
        </p:spPr>
      </p:pic>
      <p:sp>
        <p:nvSpPr>
          <p:cNvPr id="10" name="Rectangle 9"/>
          <p:cNvSpPr/>
          <p:nvPr/>
        </p:nvSpPr>
        <p:spPr>
          <a:xfrm>
            <a:off x="206375" y="5334001"/>
            <a:ext cx="9493250" cy="1384995"/>
          </a:xfrm>
          <a:prstGeom prst="rect">
            <a:avLst/>
          </a:prstGeom>
        </p:spPr>
        <p:txBody>
          <a:bodyPr wrap="square">
            <a:spAutoFit/>
          </a:bodyPr>
          <a:lstStyle/>
          <a:p>
            <a:r>
              <a:rPr lang="en-US" altLang="zh-CN" sz="1400" dirty="0" smtClean="0">
                <a:latin typeface="Times New Roman" charset="0"/>
                <a:ea typeface="Times New Roman" charset="0"/>
                <a:cs typeface="Times New Roman" charset="0"/>
              </a:rPr>
              <a:t>1.</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Jon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Kleinberg</a:t>
            </a:r>
            <a:r>
              <a:rPr lang="en-US" sz="1400" dirty="0" smtClean="0">
                <a:latin typeface="Times New Roman" charset="0"/>
                <a:ea typeface="Times New Roman" charset="0"/>
                <a:cs typeface="Times New Roman" charset="0"/>
              </a:rPr>
              <a:t>.</a:t>
            </a:r>
            <a:r>
              <a:rPr lang="en-US" sz="1400" dirty="0">
                <a:latin typeface="Times New Roman" charset="0"/>
                <a:ea typeface="Times New Roman" charset="0"/>
                <a:cs typeface="Times New Roman" charset="0"/>
              </a:rPr>
              <a:t> Authoritative sources in a hyperlinked environment</a:t>
            </a:r>
            <a:r>
              <a:rPr 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ACM</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SODA</a:t>
            </a:r>
            <a:r>
              <a:rPr 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1998. Extended version in Journal of the ACM </a:t>
            </a:r>
            <a:r>
              <a:rPr lang="en-US" sz="1400" dirty="0" smtClean="0">
                <a:latin typeface="Times New Roman" charset="0"/>
                <a:ea typeface="Times New Roman" charset="0"/>
                <a:cs typeface="Times New Roman" charset="0"/>
              </a:rPr>
              <a:t>46</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t>
            </a:r>
            <a:r>
              <a:rPr lang="en-US" sz="1400" dirty="0">
                <a:latin typeface="Times New Roman" charset="0"/>
                <a:ea typeface="Times New Roman" charset="0"/>
                <a:cs typeface="Times New Roman" charset="0"/>
              </a:rPr>
              <a:t>1999). </a:t>
            </a:r>
            <a:r>
              <a:rPr lang="en-US" altLang="zh-CN" sz="1400" dirty="0" smtClean="0">
                <a:latin typeface="Times New Roman" charset="0"/>
                <a:ea typeface="Times New Roman" charset="0"/>
                <a:cs typeface="Times New Roman" charset="0"/>
              </a:rPr>
              <a:t>Also</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at</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IBM </a:t>
            </a:r>
            <a:r>
              <a:rPr lang="en-US" sz="1400" dirty="0">
                <a:latin typeface="Times New Roman" charset="0"/>
                <a:ea typeface="Times New Roman" charset="0"/>
                <a:cs typeface="Times New Roman" charset="0"/>
              </a:rPr>
              <a:t>Research Report RJ 10076, May 1997. </a:t>
            </a:r>
            <a:r>
              <a:rPr lang="en-US" altLang="zh-CN" sz="1400" dirty="0" smtClean="0">
                <a:latin typeface="Times New Roman" charset="0"/>
                <a:ea typeface="Times New Roman" charset="0"/>
                <a:cs typeface="Times New Roman" charset="0"/>
              </a:rPr>
              <a:t>Cited</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by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9896</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(as</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of</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2016)</a:t>
            </a:r>
            <a:endParaRPr lang="zh-CN" altLang="en-US" sz="1400" dirty="0" smtClean="0">
              <a:latin typeface="Times New Roman" charset="0"/>
              <a:ea typeface="Times New Roman" charset="0"/>
              <a:cs typeface="Times New Roman" charset="0"/>
            </a:endParaRPr>
          </a:p>
          <a:p>
            <a:endParaRPr lang="zh-CN" altLang="en-US" sz="1400" dirty="0" smtClean="0">
              <a:latin typeface="Times New Roman" charset="0"/>
              <a:ea typeface="Times New Roman" charset="0"/>
              <a:cs typeface="Times New Roman" charset="0"/>
            </a:endParaRPr>
          </a:p>
          <a:p>
            <a:r>
              <a:rPr lang="en-US" altLang="zh-CN" sz="1400" dirty="0" smtClean="0">
                <a:latin typeface="Times New Roman" charset="0"/>
                <a:ea typeface="Times New Roman" charset="0"/>
                <a:cs typeface="Times New Roman" charset="0"/>
              </a:rPr>
              <a:t>2.</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Sergey</a:t>
            </a:r>
            <a:r>
              <a:rPr lang="zh-CN" altLang="en-US" sz="1400" dirty="0" smtClean="0">
                <a:latin typeface="Times New Roman" charset="0"/>
                <a:ea typeface="Times New Roman" charset="0"/>
                <a:cs typeface="Times New Roman" charset="0"/>
              </a:rPr>
              <a:t> </a:t>
            </a:r>
            <a:r>
              <a:rPr lang="en-US" altLang="zh-CN" sz="1400" dirty="0" err="1" smtClean="0">
                <a:latin typeface="Times New Roman" charset="0"/>
                <a:ea typeface="Times New Roman" charset="0"/>
                <a:cs typeface="Times New Roman" charset="0"/>
              </a:rPr>
              <a:t>Brin</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Lawrence</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Page.</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anatomy of a large-scale </a:t>
            </a:r>
            <a:r>
              <a:rPr lang="en-US" sz="1400" dirty="0" err="1">
                <a:latin typeface="Times New Roman" charset="0"/>
                <a:ea typeface="Times New Roman" charset="0"/>
                <a:cs typeface="Times New Roman" charset="0"/>
              </a:rPr>
              <a:t>hypertextual</a:t>
            </a:r>
            <a:r>
              <a:rPr lang="en-US" sz="1400" dirty="0">
                <a:latin typeface="Times New Roman" charset="0"/>
                <a:ea typeface="Times New Roman" charset="0"/>
                <a:cs typeface="Times New Roman" charset="0"/>
              </a:rPr>
              <a:t> Web search </a:t>
            </a:r>
            <a:r>
              <a:rPr lang="en-US" sz="1400" dirty="0" smtClean="0">
                <a:latin typeface="Times New Roman" charset="0"/>
                <a:ea typeface="Times New Roman" charset="0"/>
                <a:cs typeface="Times New Roman" charset="0"/>
              </a:rPr>
              <a:t>engine</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WWW’07,</a:t>
            </a:r>
            <a:r>
              <a:rPr lang="zh-CN" alt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Pages </a:t>
            </a:r>
            <a:r>
              <a:rPr lang="en-US" sz="1400" dirty="0" smtClean="0">
                <a:latin typeface="Times New Roman" charset="0"/>
                <a:ea typeface="Times New Roman" charset="0"/>
                <a:cs typeface="Times New Roman" charset="0"/>
              </a:rPr>
              <a:t>107-117</a:t>
            </a:r>
            <a:r>
              <a:rPr lang="en-US" altLang="zh-CN" sz="1400" dirty="0" smtClean="0">
                <a:latin typeface="Times New Roman" charset="0"/>
                <a:ea typeface="Times New Roman" charset="0"/>
                <a:cs typeface="Times New Roman" charset="0"/>
              </a:rPr>
              <a:t>,1998.</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Cited</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by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14618</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(as</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of</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2016)</a:t>
            </a:r>
            <a:endParaRPr lang="en-US" sz="1400" dirty="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05836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6" grpId="0" animBg="1"/>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r>
              <a:rPr lang="en-US" altLang="zh-CN" dirty="0" smtClean="0"/>
              <a:t>s(cont</a:t>
            </a:r>
            <a:r>
              <a:rPr lang="en-US" altLang="zh-CN" dirty="0"/>
              <a:t>.)</a:t>
            </a:r>
            <a:endParaRPr lang="en-US" dirty="0"/>
          </a:p>
        </p:txBody>
      </p:sp>
      <p:sp>
        <p:nvSpPr>
          <p:cNvPr id="3" name="Content Placeholder 2"/>
          <p:cNvSpPr>
            <a:spLocks noGrp="1"/>
          </p:cNvSpPr>
          <p:nvPr>
            <p:ph idx="1"/>
          </p:nvPr>
        </p:nvSpPr>
        <p:spPr>
          <a:xfrm>
            <a:off x="350860" y="1066808"/>
            <a:ext cx="9139237" cy="5059363"/>
          </a:xfrm>
        </p:spPr>
        <p:txBody>
          <a:bodyPr/>
          <a:lstStyle/>
          <a:p>
            <a:r>
              <a:rPr lang="en-US" sz="1400" dirty="0"/>
              <a:t>A. </a:t>
            </a:r>
            <a:r>
              <a:rPr lang="en-US" sz="1400" dirty="0" err="1"/>
              <a:t>Anagnostopoulos</a:t>
            </a:r>
            <a:r>
              <a:rPr lang="en-US" sz="1400" dirty="0"/>
              <a:t>, R. Kumar, M. </a:t>
            </a:r>
            <a:r>
              <a:rPr lang="en-US" sz="1400" dirty="0" err="1"/>
              <a:t>Mahdian</a:t>
            </a:r>
            <a:r>
              <a:rPr lang="en-US" sz="1400" dirty="0"/>
              <a:t>. Influence and correlation in social networks. In </a:t>
            </a:r>
            <a:r>
              <a:rPr lang="en-US" sz="1400" b="1" dirty="0"/>
              <a:t>KDD’08</a:t>
            </a:r>
            <a:r>
              <a:rPr lang="en-US" sz="1400" dirty="0"/>
              <a:t>, pages 7-15, 2008.</a:t>
            </a:r>
          </a:p>
          <a:p>
            <a:r>
              <a:rPr lang="en-US" sz="1400" dirty="0"/>
              <a:t>L. Page, S. </a:t>
            </a:r>
            <a:r>
              <a:rPr lang="en-US" sz="1400" dirty="0" err="1"/>
              <a:t>Brin</a:t>
            </a:r>
            <a:r>
              <a:rPr lang="en-US" sz="1400" dirty="0"/>
              <a:t>, R. </a:t>
            </a:r>
            <a:r>
              <a:rPr lang="en-US" sz="1400" dirty="0" err="1"/>
              <a:t>Motwani</a:t>
            </a:r>
            <a:r>
              <a:rPr lang="en-US" sz="1400" dirty="0"/>
              <a:t>, and T. </a:t>
            </a:r>
            <a:r>
              <a:rPr lang="en-US" sz="1400" dirty="0" err="1"/>
              <a:t>Winograd</a:t>
            </a:r>
            <a:r>
              <a:rPr lang="en-US" sz="1400" dirty="0"/>
              <a:t>. The </a:t>
            </a:r>
            <a:r>
              <a:rPr lang="en-US" sz="1400" dirty="0" err="1"/>
              <a:t>pagerank</a:t>
            </a:r>
            <a:r>
              <a:rPr lang="en-US" sz="1400" dirty="0"/>
              <a:t> citation ranking: Bringing order to the web. Technical Report SIDL-WP-1999-0120, Stanford University, 1999.</a:t>
            </a:r>
          </a:p>
          <a:p>
            <a:r>
              <a:rPr lang="en-US" sz="1400" dirty="0"/>
              <a:t>G. </a:t>
            </a:r>
            <a:r>
              <a:rPr lang="en-US" sz="1400" dirty="0" err="1"/>
              <a:t>Jeh</a:t>
            </a:r>
            <a:r>
              <a:rPr lang="en-US" sz="1400" dirty="0"/>
              <a:t> and J. </a:t>
            </a:r>
            <a:r>
              <a:rPr lang="en-US" sz="1400" dirty="0" err="1"/>
              <a:t>Widom</a:t>
            </a:r>
            <a:r>
              <a:rPr lang="en-US" sz="1400" dirty="0"/>
              <a:t>. Scaling personalized web search. In </a:t>
            </a:r>
            <a:r>
              <a:rPr lang="en-US" sz="1400" b="1" dirty="0"/>
              <a:t>WWW '03</a:t>
            </a:r>
            <a:r>
              <a:rPr lang="en-US" sz="1400" dirty="0"/>
              <a:t>, pages 271-279, 2003. </a:t>
            </a:r>
          </a:p>
          <a:p>
            <a:r>
              <a:rPr lang="en-US" sz="1400" dirty="0" smtClean="0"/>
              <a:t>G</a:t>
            </a:r>
            <a:r>
              <a:rPr lang="en-US" sz="1400" dirty="0"/>
              <a:t>. </a:t>
            </a:r>
            <a:r>
              <a:rPr lang="en-US" sz="1400" dirty="0" err="1"/>
              <a:t>Jeh</a:t>
            </a:r>
            <a:r>
              <a:rPr lang="en-US" sz="1400" dirty="0"/>
              <a:t> and J. </a:t>
            </a:r>
            <a:r>
              <a:rPr lang="en-US" sz="1400" dirty="0" err="1"/>
              <a:t>Widom</a:t>
            </a:r>
            <a:r>
              <a:rPr lang="en-US" sz="1400" dirty="0"/>
              <a:t>,  </a:t>
            </a:r>
            <a:r>
              <a:rPr lang="en-US" sz="1400" dirty="0" err="1"/>
              <a:t>SimRank</a:t>
            </a:r>
            <a:r>
              <a:rPr lang="en-US" sz="1400" dirty="0"/>
              <a:t>: a measure of structural-context similarity.  In </a:t>
            </a:r>
            <a:r>
              <a:rPr lang="en-US" sz="1400" b="1" dirty="0" smtClean="0"/>
              <a:t>KDD’02</a:t>
            </a:r>
            <a:r>
              <a:rPr lang="en-US" sz="1400" dirty="0" smtClean="0"/>
              <a:t>, </a:t>
            </a:r>
            <a:r>
              <a:rPr lang="en-US" sz="1400" dirty="0"/>
              <a:t>pages 538-543, 2002.</a:t>
            </a:r>
          </a:p>
          <a:p>
            <a:r>
              <a:rPr lang="en-US" sz="1400" dirty="0"/>
              <a:t>A. </a:t>
            </a:r>
            <a:r>
              <a:rPr lang="en-US" sz="1400" dirty="0" err="1"/>
              <a:t>Goyal</a:t>
            </a:r>
            <a:r>
              <a:rPr lang="en-US" sz="1400" dirty="0"/>
              <a:t>, F. </a:t>
            </a:r>
            <a:r>
              <a:rPr lang="en-US" sz="1400" dirty="0" err="1"/>
              <a:t>Bonchi</a:t>
            </a:r>
            <a:r>
              <a:rPr lang="en-US" sz="1400" dirty="0"/>
              <a:t>, and L. V. </a:t>
            </a:r>
            <a:r>
              <a:rPr lang="en-US" sz="1400" dirty="0" err="1"/>
              <a:t>Lakshmanan</a:t>
            </a:r>
            <a:r>
              <a:rPr lang="en-US" sz="1400" dirty="0"/>
              <a:t>. Learning influence probabilities in social networks. In </a:t>
            </a:r>
            <a:r>
              <a:rPr lang="en-US" sz="1400" b="1" dirty="0"/>
              <a:t>WSDM’10</a:t>
            </a:r>
            <a:r>
              <a:rPr lang="en-US" sz="1400" dirty="0"/>
              <a:t>, pages 207–217, 2010.</a:t>
            </a:r>
          </a:p>
          <a:p>
            <a:r>
              <a:rPr lang="en-US" sz="1400" dirty="0"/>
              <a:t>P. </a:t>
            </a:r>
            <a:r>
              <a:rPr lang="en-US" sz="1400" dirty="0" err="1"/>
              <a:t>Domingos</a:t>
            </a:r>
            <a:r>
              <a:rPr lang="en-US" sz="1400" dirty="0"/>
              <a:t> and M. Richardson. Mining the network value of customers. In </a:t>
            </a:r>
            <a:r>
              <a:rPr lang="en-US" sz="1400" b="1" dirty="0" smtClean="0"/>
              <a:t>KDD’01</a:t>
            </a:r>
            <a:r>
              <a:rPr lang="en-US" sz="1400" dirty="0" smtClean="0"/>
              <a:t>, </a:t>
            </a:r>
            <a:r>
              <a:rPr lang="en-US" sz="1400" dirty="0"/>
              <a:t>pages 57–66, 2001.</a:t>
            </a:r>
          </a:p>
          <a:p>
            <a:r>
              <a:rPr lang="en-US" sz="1400" dirty="0"/>
              <a:t>D. </a:t>
            </a:r>
            <a:r>
              <a:rPr lang="en-US" sz="1400" dirty="0" err="1"/>
              <a:t>Kempe</a:t>
            </a:r>
            <a:r>
              <a:rPr lang="en-US" sz="1400" dirty="0"/>
              <a:t>, J. Kleinberg, and E. </a:t>
            </a:r>
            <a:r>
              <a:rPr lang="en-US" sz="1400" dirty="0" err="1"/>
              <a:t>Tardos</a:t>
            </a:r>
            <a:r>
              <a:rPr lang="en-US" sz="1400" dirty="0"/>
              <a:t>. Maximizing the spread of influence through a social network. In </a:t>
            </a:r>
            <a:r>
              <a:rPr lang="en-US" sz="1400" b="1" dirty="0" smtClean="0"/>
              <a:t>KDD’03</a:t>
            </a:r>
            <a:r>
              <a:rPr lang="en-US" sz="1400" dirty="0" smtClean="0"/>
              <a:t>, </a:t>
            </a:r>
            <a:r>
              <a:rPr lang="en-US" sz="1400" dirty="0"/>
              <a:t>pages 137–146, 2003</a:t>
            </a:r>
            <a:r>
              <a:rPr lang="en-US" sz="1400" dirty="0" smtClean="0"/>
              <a:t>.</a:t>
            </a:r>
          </a:p>
          <a:p>
            <a:r>
              <a:rPr lang="en-US" sz="1400" dirty="0" smtClean="0"/>
              <a:t>J</a:t>
            </a:r>
            <a:r>
              <a:rPr lang="en-US" sz="1400" dirty="0"/>
              <a:t>. </a:t>
            </a:r>
            <a:r>
              <a:rPr lang="en-US" sz="1400" dirty="0" err="1"/>
              <a:t>Leskovec</a:t>
            </a:r>
            <a:r>
              <a:rPr lang="en-US" sz="1400" dirty="0"/>
              <a:t>, A. Krause, C. </a:t>
            </a:r>
            <a:r>
              <a:rPr lang="en-US" sz="1400" dirty="0" err="1"/>
              <a:t>Guestrin</a:t>
            </a:r>
            <a:r>
              <a:rPr lang="en-US" sz="1400" dirty="0"/>
              <a:t>, C. </a:t>
            </a:r>
            <a:r>
              <a:rPr lang="en-US" sz="1400" dirty="0" err="1"/>
              <a:t>Faloutsos</a:t>
            </a:r>
            <a:r>
              <a:rPr lang="en-US" sz="1400" dirty="0"/>
              <a:t>, J. </a:t>
            </a:r>
            <a:r>
              <a:rPr lang="en-US" sz="1400" dirty="0" err="1"/>
              <a:t>VanBriesen</a:t>
            </a:r>
            <a:r>
              <a:rPr lang="en-US" sz="1400" dirty="0"/>
              <a:t>, and N. Glance. Cost-effective outbreak detection in networks. In </a:t>
            </a:r>
            <a:r>
              <a:rPr lang="nl-NL" sz="1400" b="1" dirty="0" smtClean="0"/>
              <a:t>KDD’07</a:t>
            </a:r>
            <a:r>
              <a:rPr lang="nl-NL" sz="1400" dirty="0" smtClean="0"/>
              <a:t>, </a:t>
            </a:r>
            <a:r>
              <a:rPr lang="nl-NL" sz="1400" dirty="0"/>
              <a:t>pages 420–429, 2007.</a:t>
            </a:r>
            <a:endParaRPr lang="en-US" sz="1400" dirty="0"/>
          </a:p>
          <a:p>
            <a:r>
              <a:rPr lang="en-US" sz="1400" dirty="0"/>
              <a:t>W. Chen, Y. Wang, and S. Yang. Efficient influence maximization in social networks. In </a:t>
            </a:r>
            <a:r>
              <a:rPr lang="en-US" sz="1400" b="1" dirty="0"/>
              <a:t>KDD'09</a:t>
            </a:r>
            <a:r>
              <a:rPr lang="en-US" sz="1400" dirty="0"/>
              <a:t>, pages 199-207, 2009.</a:t>
            </a:r>
          </a:p>
          <a:p>
            <a:r>
              <a:rPr lang="en-US" sz="1400" dirty="0"/>
              <a:t>E. </a:t>
            </a:r>
            <a:r>
              <a:rPr lang="en-US" sz="1400" dirty="0" err="1"/>
              <a:t>Bakshy</a:t>
            </a:r>
            <a:r>
              <a:rPr lang="en-US" sz="1400" dirty="0"/>
              <a:t>, D. </a:t>
            </a:r>
            <a:r>
              <a:rPr lang="en-US" sz="1400" dirty="0" err="1"/>
              <a:t>Eckles</a:t>
            </a:r>
            <a:r>
              <a:rPr lang="en-US" sz="1400" dirty="0"/>
              <a:t>, R. Yan, and I. </a:t>
            </a:r>
            <a:r>
              <a:rPr lang="en-US" sz="1400" dirty="0" err="1"/>
              <a:t>Rosenn</a:t>
            </a:r>
            <a:r>
              <a:rPr lang="en-US" sz="1400" dirty="0"/>
              <a:t>. Social influence in social advertising: evidence from field experiments. In </a:t>
            </a:r>
            <a:r>
              <a:rPr lang="en-US" sz="1400" b="1" dirty="0"/>
              <a:t>EC'12</a:t>
            </a:r>
            <a:r>
              <a:rPr lang="en-US" sz="1400" dirty="0"/>
              <a:t>, pages 146-161, 2012.</a:t>
            </a:r>
          </a:p>
          <a:p>
            <a:r>
              <a:rPr lang="en-US" sz="1400" dirty="0"/>
              <a:t>A. </a:t>
            </a:r>
            <a:r>
              <a:rPr lang="en-US" sz="1400" dirty="0" err="1"/>
              <a:t>Goyal</a:t>
            </a:r>
            <a:r>
              <a:rPr lang="en-US" sz="1400" dirty="0"/>
              <a:t>, F. </a:t>
            </a:r>
            <a:r>
              <a:rPr lang="en-US" sz="1400" dirty="0" err="1"/>
              <a:t>Bonchi</a:t>
            </a:r>
            <a:r>
              <a:rPr lang="en-US" sz="1400" dirty="0"/>
              <a:t>, and L. V. </a:t>
            </a:r>
            <a:r>
              <a:rPr lang="en-US" sz="1400" dirty="0" err="1"/>
              <a:t>Lakshmanan</a:t>
            </a:r>
            <a:r>
              <a:rPr lang="en-US" sz="1400" dirty="0"/>
              <a:t>. Discovering leaders from community actions. In </a:t>
            </a:r>
            <a:r>
              <a:rPr lang="en-US" sz="1400" b="1" dirty="0"/>
              <a:t>CIKM’08</a:t>
            </a:r>
            <a:r>
              <a:rPr lang="en-US" sz="1400" dirty="0"/>
              <a:t>, pages 499–508, 2008.</a:t>
            </a:r>
          </a:p>
          <a:p>
            <a:r>
              <a:rPr lang="en-US" sz="1400" dirty="0"/>
              <a:t>N. </a:t>
            </a:r>
            <a:r>
              <a:rPr lang="en-US" sz="1400" dirty="0" err="1"/>
              <a:t>Agarwal</a:t>
            </a:r>
            <a:r>
              <a:rPr lang="en-US" sz="1400" dirty="0"/>
              <a:t>, H. Liu, L. Tang, and P. S. Yu. Identifying the influential bloggers in a community. In </a:t>
            </a:r>
            <a:r>
              <a:rPr lang="en-US" sz="1400" b="1" dirty="0"/>
              <a:t>WSDM’08</a:t>
            </a:r>
            <a:r>
              <a:rPr lang="en-US" sz="1400" dirty="0"/>
              <a:t>, pages 207–217, 2008</a:t>
            </a:r>
            <a:r>
              <a:rPr lang="en-US" sz="1400" dirty="0" smtClean="0"/>
              <a:t>.</a:t>
            </a:r>
            <a:endParaRPr lang="en-US" sz="1400" dirty="0"/>
          </a:p>
        </p:txBody>
      </p:sp>
    </p:spTree>
    <p:extLst>
      <p:ext uri="{BB962C8B-B14F-4D97-AF65-F5344CB8AC3E}">
        <p14:creationId xmlns:p14="http://schemas.microsoft.com/office/powerpoint/2010/main" val="703594803"/>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r>
              <a:rPr lang="en-US" altLang="zh-CN" dirty="0" smtClean="0"/>
              <a:t>(cont</a:t>
            </a:r>
            <a:r>
              <a:rPr lang="en-US" altLang="zh-CN" dirty="0"/>
              <a:t>.)</a:t>
            </a:r>
            <a:endParaRPr lang="en-US" dirty="0"/>
          </a:p>
        </p:txBody>
      </p:sp>
      <p:sp>
        <p:nvSpPr>
          <p:cNvPr id="3" name="Content Placeholder 2"/>
          <p:cNvSpPr>
            <a:spLocks noGrp="1"/>
          </p:cNvSpPr>
          <p:nvPr>
            <p:ph idx="1"/>
          </p:nvPr>
        </p:nvSpPr>
        <p:spPr>
          <a:xfrm>
            <a:off x="350860" y="1066808"/>
            <a:ext cx="9139237" cy="5059363"/>
          </a:xfrm>
        </p:spPr>
        <p:txBody>
          <a:bodyPr/>
          <a:lstStyle/>
          <a:p>
            <a:r>
              <a:rPr lang="en-US" sz="1400" dirty="0"/>
              <a:t>E. </a:t>
            </a:r>
            <a:r>
              <a:rPr lang="en-US" sz="1400" dirty="0" err="1"/>
              <a:t>Bakshy</a:t>
            </a:r>
            <a:r>
              <a:rPr lang="en-US" sz="1400" dirty="0"/>
              <a:t>, B. Karrer, and L. A. </a:t>
            </a:r>
            <a:r>
              <a:rPr lang="en-US" sz="1400" dirty="0" err="1"/>
              <a:t>Adamic</a:t>
            </a:r>
            <a:r>
              <a:rPr lang="en-US" sz="1400" dirty="0"/>
              <a:t>. Social influence and the diffusion of user-created content. In </a:t>
            </a:r>
            <a:r>
              <a:rPr lang="en-US" sz="1400" b="1" dirty="0"/>
              <a:t>EC ’09</a:t>
            </a:r>
            <a:r>
              <a:rPr lang="en-US" sz="1400" dirty="0"/>
              <a:t>, pages 325–334, New York, NY, USA, 2009. ACM.</a:t>
            </a:r>
          </a:p>
          <a:p>
            <a:r>
              <a:rPr lang="en-US" sz="1400" dirty="0"/>
              <a:t>P. </a:t>
            </a:r>
            <a:r>
              <a:rPr lang="en-US" sz="1400" dirty="0" err="1"/>
              <a:t>Bonacich</a:t>
            </a:r>
            <a:r>
              <a:rPr lang="en-US" sz="1400" dirty="0"/>
              <a:t>. Power and centrality: a family of measures. </a:t>
            </a:r>
            <a:r>
              <a:rPr lang="en-US" sz="1400" b="1" dirty="0"/>
              <a:t>American Journal of Sociology</a:t>
            </a:r>
            <a:r>
              <a:rPr lang="en-US" sz="1400" dirty="0"/>
              <a:t>, 92:1170–1182, 1987.</a:t>
            </a:r>
          </a:p>
          <a:p>
            <a:r>
              <a:rPr lang="en-US" sz="1400" dirty="0" smtClean="0"/>
              <a:t>R</a:t>
            </a:r>
            <a:r>
              <a:rPr lang="en-US" sz="1400" dirty="0"/>
              <a:t>. B. </a:t>
            </a:r>
            <a:r>
              <a:rPr lang="en-US" sz="1400" dirty="0" err="1"/>
              <a:t>Cialdini</a:t>
            </a:r>
            <a:r>
              <a:rPr lang="en-US" sz="1400" dirty="0"/>
              <a:t> and N. J. Goldstein. Social influence: compliance and conformity. </a:t>
            </a:r>
            <a:r>
              <a:rPr lang="en-US" sz="1400" b="1" dirty="0" err="1"/>
              <a:t>Annu</a:t>
            </a:r>
            <a:r>
              <a:rPr lang="en-US" sz="1400" b="1" dirty="0"/>
              <a:t> Rev </a:t>
            </a:r>
            <a:r>
              <a:rPr lang="en-US" sz="1400" b="1" dirty="0" err="1"/>
              <a:t>Psychol</a:t>
            </a:r>
            <a:r>
              <a:rPr lang="en-US" sz="1400" dirty="0"/>
              <a:t>, 55:591–621, 2004.</a:t>
            </a:r>
          </a:p>
          <a:p>
            <a:r>
              <a:rPr lang="en-US" sz="1400" dirty="0"/>
              <a:t>D. Crandall, D. </a:t>
            </a:r>
            <a:r>
              <a:rPr lang="en-US" sz="1400" dirty="0" err="1"/>
              <a:t>Cosley</a:t>
            </a:r>
            <a:r>
              <a:rPr lang="en-US" sz="1400" dirty="0"/>
              <a:t>, D. </a:t>
            </a:r>
            <a:r>
              <a:rPr lang="en-US" sz="1400" dirty="0" err="1"/>
              <a:t>Huttenlocher</a:t>
            </a:r>
            <a:r>
              <a:rPr lang="en-US" sz="1400" dirty="0"/>
              <a:t>, J. Kleinberg, and S. </a:t>
            </a:r>
            <a:r>
              <a:rPr lang="en-US" sz="1400" dirty="0" err="1"/>
              <a:t>Suri</a:t>
            </a:r>
            <a:r>
              <a:rPr lang="en-US" sz="1400" dirty="0"/>
              <a:t>. Feedback effects between similarity and social influence in online communities. In </a:t>
            </a:r>
            <a:r>
              <a:rPr lang="en-US" sz="1400" b="1" dirty="0" smtClean="0"/>
              <a:t>KDD’08</a:t>
            </a:r>
            <a:r>
              <a:rPr lang="en-US" sz="1400" dirty="0" smtClean="0"/>
              <a:t>, </a:t>
            </a:r>
            <a:r>
              <a:rPr lang="en-US" sz="1400" dirty="0"/>
              <a:t>pages 160–168, 2008.</a:t>
            </a:r>
          </a:p>
          <a:p>
            <a:r>
              <a:rPr lang="en-US" sz="1400" dirty="0"/>
              <a:t>P. W. </a:t>
            </a:r>
            <a:r>
              <a:rPr lang="en-US" sz="1400" dirty="0" err="1"/>
              <a:t>Eastwick</a:t>
            </a:r>
            <a:r>
              <a:rPr lang="en-US" sz="1400" dirty="0"/>
              <a:t> and W. L. Gardner. Is it a game? evidence for social influence in the virtual world. </a:t>
            </a:r>
            <a:r>
              <a:rPr lang="en-US" sz="1400" b="1" dirty="0"/>
              <a:t>Social Influence</a:t>
            </a:r>
            <a:r>
              <a:rPr lang="en-US" sz="1400" dirty="0"/>
              <a:t>, 4(1):18–32, 2009.</a:t>
            </a:r>
          </a:p>
          <a:p>
            <a:r>
              <a:rPr lang="en-US" sz="1400" dirty="0"/>
              <a:t>S. M. Elias and A. R. </a:t>
            </a:r>
            <a:r>
              <a:rPr lang="en-US" sz="1400" dirty="0" err="1"/>
              <a:t>Pratkanis</a:t>
            </a:r>
            <a:r>
              <a:rPr lang="en-US" sz="1400" dirty="0"/>
              <a:t>. Teaching social influence: Demonstrations and exercises from the discipline of social psychology. </a:t>
            </a:r>
            <a:r>
              <a:rPr lang="en-US" sz="1400" b="1" dirty="0"/>
              <a:t>Social Influence</a:t>
            </a:r>
            <a:r>
              <a:rPr lang="en-US" sz="1400" dirty="0"/>
              <a:t>, 1(2):147–162, 2006.</a:t>
            </a:r>
          </a:p>
          <a:p>
            <a:r>
              <a:rPr lang="en-US" sz="1400" dirty="0"/>
              <a:t>T. L. Fond and J. Neville. Randomization tests for distinguishing social influence and </a:t>
            </a:r>
            <a:r>
              <a:rPr lang="en-US" sz="1400" dirty="0" err="1"/>
              <a:t>homophily</a:t>
            </a:r>
            <a:r>
              <a:rPr lang="en-US" sz="1400" dirty="0"/>
              <a:t> effects. In </a:t>
            </a:r>
            <a:r>
              <a:rPr lang="en-US" sz="1400" b="1" dirty="0" smtClean="0"/>
              <a:t>WWW’10</a:t>
            </a:r>
            <a:r>
              <a:rPr lang="en-US" sz="1400" dirty="0" smtClean="0"/>
              <a:t>, </a:t>
            </a:r>
            <a:r>
              <a:rPr lang="en-US" sz="1400" dirty="0"/>
              <a:t>2010.</a:t>
            </a:r>
          </a:p>
          <a:p>
            <a:r>
              <a:rPr lang="en-US" sz="1400" dirty="0"/>
              <a:t>M. Gomez-Rodriguez, J. </a:t>
            </a:r>
            <a:r>
              <a:rPr lang="en-US" sz="1400" dirty="0" err="1"/>
              <a:t>Leskovec</a:t>
            </a:r>
            <a:r>
              <a:rPr lang="en-US" sz="1400" dirty="0"/>
              <a:t>, and A. Krause. Inferring Networks of Diffusion and Influence. In </a:t>
            </a:r>
            <a:r>
              <a:rPr lang="en-US" sz="1400" b="1" dirty="0" smtClean="0"/>
              <a:t>KDD’10</a:t>
            </a:r>
            <a:r>
              <a:rPr lang="en-US" sz="1400" dirty="0" smtClean="0"/>
              <a:t>, </a:t>
            </a:r>
            <a:r>
              <a:rPr lang="en-US" sz="1400" dirty="0"/>
              <a:t>pages 1019–1028, 2010.</a:t>
            </a:r>
          </a:p>
          <a:p>
            <a:r>
              <a:rPr lang="en-US" sz="1400" dirty="0"/>
              <a:t>M. E. J. Newman. A measure of </a:t>
            </a:r>
            <a:r>
              <a:rPr lang="en-US" sz="1400" dirty="0" err="1"/>
              <a:t>betweenness</a:t>
            </a:r>
            <a:r>
              <a:rPr lang="en-US" sz="1400" dirty="0"/>
              <a:t> centrality based on random walks. </a:t>
            </a:r>
            <a:r>
              <a:rPr lang="en-US" sz="1400" b="1" dirty="0"/>
              <a:t>Social Networks</a:t>
            </a:r>
            <a:r>
              <a:rPr lang="en-US" sz="1400" dirty="0"/>
              <a:t>, 2005. </a:t>
            </a:r>
          </a:p>
          <a:p>
            <a:r>
              <a:rPr lang="en-US" sz="1400" dirty="0"/>
              <a:t>D. J. Watts and S. H. </a:t>
            </a:r>
            <a:r>
              <a:rPr lang="en-US" sz="1400" dirty="0" err="1"/>
              <a:t>Strogatz</a:t>
            </a:r>
            <a:r>
              <a:rPr lang="en-US" sz="1400" dirty="0"/>
              <a:t>. Collective dynamics of ’small-world’ networks. </a:t>
            </a:r>
            <a:r>
              <a:rPr lang="en-US" sz="1400" b="1" dirty="0"/>
              <a:t>Nature</a:t>
            </a:r>
            <a:r>
              <a:rPr lang="en-US" sz="1400" dirty="0"/>
              <a:t>, pages 440–442, Jun 1998.</a:t>
            </a:r>
          </a:p>
          <a:p>
            <a:r>
              <a:rPr lang="en-US" sz="1400" dirty="0"/>
              <a:t>J. Sun, H. </a:t>
            </a:r>
            <a:r>
              <a:rPr lang="en-US" sz="1400" dirty="0" err="1"/>
              <a:t>Qu</a:t>
            </a:r>
            <a:r>
              <a:rPr lang="en-US" sz="1400" dirty="0"/>
              <a:t>, D. </a:t>
            </a:r>
            <a:r>
              <a:rPr lang="en-US" sz="1400" dirty="0" err="1"/>
              <a:t>Chakrabarti</a:t>
            </a:r>
            <a:r>
              <a:rPr lang="en-US" sz="1400" dirty="0"/>
              <a:t>, and C. </a:t>
            </a:r>
            <a:r>
              <a:rPr lang="en-US" sz="1400" dirty="0" err="1"/>
              <a:t>Faloutsos</a:t>
            </a:r>
            <a:r>
              <a:rPr lang="en-US" sz="1400" dirty="0"/>
              <a:t>. Neighborhood formation and anomaly detection in bipartite graphs. In </a:t>
            </a:r>
            <a:r>
              <a:rPr lang="en-US" sz="1400" b="1" dirty="0"/>
              <a:t>ICDM’05</a:t>
            </a:r>
            <a:r>
              <a:rPr lang="en-US" sz="1400" dirty="0"/>
              <a:t>, pages 418–425, 2005. </a:t>
            </a:r>
          </a:p>
          <a:p>
            <a:endParaRPr lang="en-US" sz="1400" dirty="0"/>
          </a:p>
          <a:p>
            <a:endParaRPr lang="en-US" sz="1400" dirty="0"/>
          </a:p>
        </p:txBody>
      </p:sp>
    </p:spTree>
    <p:extLst>
      <p:ext uri="{BB962C8B-B14F-4D97-AF65-F5344CB8AC3E}">
        <p14:creationId xmlns:p14="http://schemas.microsoft.com/office/powerpoint/2010/main" val="1272893639"/>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
          <p:cNvSpPr txBox="1">
            <a:spLocks/>
          </p:cNvSpPr>
          <p:nvPr/>
        </p:nvSpPr>
        <p:spPr bwMode="auto">
          <a:xfrm>
            <a:off x="412750" y="3886200"/>
            <a:ext cx="9328150" cy="2895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Tx/>
              <a:buNone/>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endParaRPr lang="en-US" altLang="zh-CN" sz="1500" dirty="0" smtClean="0">
              <a:cs typeface="Arial"/>
            </a:endParaRPr>
          </a:p>
          <a:p>
            <a:r>
              <a:rPr lang="en-US" altLang="zh-CN" sz="2400" dirty="0" smtClean="0">
                <a:cs typeface="Arial"/>
              </a:rPr>
              <a:t>Yang’s</a:t>
            </a:r>
            <a:r>
              <a:rPr lang="zh-CN" altLang="en-US" sz="2400" dirty="0" smtClean="0">
                <a:cs typeface="Arial"/>
              </a:rPr>
              <a:t> </a:t>
            </a:r>
            <a:r>
              <a:rPr lang="en-US" altLang="zh-CN" sz="2400" dirty="0" smtClean="0">
                <a:cs typeface="Arial"/>
              </a:rPr>
              <a:t>Homepage: </a:t>
            </a:r>
            <a:r>
              <a:rPr lang="en-US" altLang="zh-CN" sz="2400" u="sng" dirty="0" smtClean="0">
                <a:solidFill>
                  <a:srgbClr val="3366FF"/>
                </a:solidFill>
                <a:cs typeface="Arial"/>
                <a:hlinkClick r:id="rId3"/>
              </a:rPr>
              <a:t>http://</a:t>
            </a:r>
            <a:r>
              <a:rPr lang="en-US" altLang="zh-CN" sz="2400" u="sng" dirty="0" smtClean="0">
                <a:solidFill>
                  <a:srgbClr val="3366FF"/>
                </a:solidFill>
                <a:cs typeface="Arial"/>
                <a:hlinkClick r:id="rId3"/>
              </a:rPr>
              <a:t>yangy.org</a:t>
            </a:r>
            <a:endParaRPr lang="en-US" altLang="zh-CN" sz="2400" u="sng" dirty="0" smtClean="0">
              <a:solidFill>
                <a:srgbClr val="3366FF"/>
              </a:solidFill>
              <a:cs typeface="Arial"/>
            </a:endParaRPr>
          </a:p>
          <a:p>
            <a:r>
              <a:rPr lang="en-US" altLang="zh-CN" sz="2400" u="sng" dirty="0" smtClean="0">
                <a:solidFill>
                  <a:srgbClr val="3366FF"/>
                </a:solidFill>
                <a:cs typeface="Arial"/>
              </a:rPr>
              <a:t>Email: </a:t>
            </a:r>
            <a:r>
              <a:rPr lang="en-US" altLang="zh-CN" sz="2400" u="sng" smtClean="0">
                <a:solidFill>
                  <a:srgbClr val="3366FF"/>
                </a:solidFill>
                <a:cs typeface="Arial"/>
              </a:rPr>
              <a:t>yangya@zju.edu.cn</a:t>
            </a:r>
            <a:endParaRPr lang="en-US" altLang="zh-CN" sz="2400" u="sng" dirty="0" smtClean="0">
              <a:solidFill>
                <a:srgbClr val="3366FF"/>
              </a:solidFill>
              <a:cs typeface="Arial"/>
            </a:endParaRPr>
          </a:p>
        </p:txBody>
      </p:sp>
      <p:sp>
        <p:nvSpPr>
          <p:cNvPr id="6" name="TextBox 5"/>
          <p:cNvSpPr txBox="1"/>
          <p:nvPr/>
        </p:nvSpPr>
        <p:spPr>
          <a:xfrm>
            <a:off x="2559050" y="3048000"/>
            <a:ext cx="4622800" cy="707886"/>
          </a:xfrm>
          <a:prstGeom prst="rect">
            <a:avLst/>
          </a:prstGeom>
          <a:noFill/>
        </p:spPr>
        <p:txBody>
          <a:bodyPr wrap="square" rtlCol="0">
            <a:spAutoFit/>
          </a:bodyPr>
          <a:lstStyle/>
          <a:p>
            <a:pPr algn="ctr"/>
            <a:r>
              <a:rPr lang="en-US" altLang="zh-CN" sz="4000" b="1" dirty="0" smtClean="0">
                <a:solidFill>
                  <a:srgbClr val="000090"/>
                </a:solidFill>
              </a:rPr>
              <a:t>Thank You!</a:t>
            </a:r>
            <a:endParaRPr lang="en-US" sz="4000" b="1" dirty="0">
              <a:solidFill>
                <a:srgbClr val="000090"/>
              </a:solidFill>
            </a:endParaRPr>
          </a:p>
        </p:txBody>
      </p:sp>
    </p:spTree>
    <p:extLst>
      <p:ext uri="{BB962C8B-B14F-4D97-AF65-F5344CB8AC3E}">
        <p14:creationId xmlns:p14="http://schemas.microsoft.com/office/powerpoint/2010/main" val="29129925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833027" cy="338554"/>
          </a:xfrm>
          <a:prstGeom prst="rect">
            <a:avLst/>
          </a:prstGeom>
        </p:spPr>
        <p:txBody>
          <a:bodyPr wrap="none">
            <a:spAutoFit/>
          </a:bodyPr>
          <a:lstStyle/>
          <a:p>
            <a:r>
              <a:rPr lang="en-US" sz="1600" b="1" dirty="0">
                <a:solidFill>
                  <a:srgbClr val="115CB3"/>
                </a:solidFill>
                <a:latin typeface="Times New Roman" charset="0"/>
                <a:ea typeface="Times New Roman" charset="0"/>
                <a:cs typeface="Times New Roman" charset="0"/>
              </a:rPr>
              <a:t>Small World </a:t>
            </a:r>
            <a:r>
              <a:rPr lang="en-US" sz="1600" b="1" dirty="0" smtClean="0">
                <a:solidFill>
                  <a:srgbClr val="115CB3"/>
                </a:solidFill>
                <a:latin typeface="Times New Roman" charset="0"/>
                <a:ea typeface="Times New Roman" charset="0"/>
                <a:cs typeface="Times New Roman" charset="0"/>
              </a:rPr>
              <a:t>[</a:t>
            </a:r>
            <a:r>
              <a:rPr lang="en-US" sz="1600" b="1" dirty="0">
                <a:solidFill>
                  <a:srgbClr val="115CB3"/>
                </a:solidFill>
                <a:latin typeface="Times New Roman" charset="0"/>
                <a:ea typeface="Times New Roman" charset="0"/>
                <a:cs typeface="Times New Roman" charset="0"/>
              </a:rPr>
              <a:t>Watts, </a:t>
            </a:r>
            <a:r>
              <a:rPr lang="en-US" sz="1600" b="1" dirty="0" err="1" smtClean="0">
                <a:solidFill>
                  <a:srgbClr val="115CB3"/>
                </a:solidFill>
                <a:latin typeface="Times New Roman" charset="0"/>
                <a:ea typeface="Times New Roman" charset="0"/>
                <a:cs typeface="Times New Roman" charset="0"/>
              </a:rPr>
              <a:t>Strogatz</a:t>
            </a:r>
            <a:r>
              <a:rPr lang="en-US" sz="1600" b="1" dirty="0" smtClean="0">
                <a:solidFill>
                  <a:srgbClr val="115CB3"/>
                </a:solidFill>
                <a:latin typeface="Times New Roman" charset="0"/>
                <a:ea typeface="Times New Roman" charset="0"/>
                <a:cs typeface="Times New Roman" charset="0"/>
              </a:rPr>
              <a:t>]</a:t>
            </a:r>
            <a:endParaRPr lang="en-US" sz="1600" b="1"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133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5121402" y="1981201"/>
            <a:ext cx="1565148" cy="595035"/>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206748"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HITS [Kleinberg</a:t>
            </a:r>
            <a:r>
              <a:rPr lang="en-US" sz="1600" dirty="0" smtClean="0">
                <a:solidFill>
                  <a:srgbClr val="115CB3"/>
                </a:solidFill>
                <a:latin typeface="Times New Roman" charset="0"/>
                <a:ea typeface="Times New Roman" charset="0"/>
                <a:cs typeface="Times New Roman" charset="0"/>
              </a:rPr>
              <a:t>]&amp;PageRank </a:t>
            </a:r>
            <a:r>
              <a:rPr lang="en-US" sz="1600" dirty="0">
                <a:solidFill>
                  <a:srgbClr val="115CB3"/>
                </a:solidFill>
                <a:latin typeface="Times New Roman" charset="0"/>
                <a:ea typeface="Times New Roman" charset="0"/>
                <a:cs typeface="Times New Roman" charset="0"/>
              </a:rPr>
              <a:t>[</a:t>
            </a:r>
            <a:r>
              <a:rPr lang="en-US" sz="1600" dirty="0" err="1">
                <a:solidFill>
                  <a:srgbClr val="115CB3"/>
                </a:solidFill>
                <a:latin typeface="Times New Roman" charset="0"/>
                <a:ea typeface="Times New Roman" charset="0"/>
                <a:cs typeface="Times New Roman" charset="0"/>
              </a:rPr>
              <a:t>Brin&amp;Page</a:t>
            </a:r>
            <a:r>
              <a:rPr lang="en-US" sz="1600" dirty="0">
                <a:solidFill>
                  <a:srgbClr val="115CB3"/>
                </a:solidFill>
                <a:latin typeface="Times New Roman" charset="0"/>
                <a:ea typeface="Times New Roman" charset="0"/>
                <a:cs typeface="Times New Roman" charset="0"/>
              </a:rPr>
              <a:t>] </a:t>
            </a: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2743200"/>
            <a:ext cx="1091851" cy="914400"/>
          </a:xfrm>
          <a:prstGeom prst="rect">
            <a:avLst/>
          </a:prstGeom>
          <a:ln w="28575">
            <a:solidFill>
              <a:srgbClr val="C00000"/>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74549" y="1929826"/>
            <a:ext cx="4495340"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b="1" dirty="0" smtClean="0">
                <a:solidFill>
                  <a:srgbClr val="115CB3"/>
                </a:solidFill>
                <a:latin typeface="Times New Roman" charset="0"/>
                <a:ea typeface="Times New Roman" charset="0"/>
                <a:cs typeface="Times New Roman" charset="0"/>
              </a:rPr>
              <a:t>1998</a:t>
            </a:r>
            <a:endParaRPr lang="en-US" b="1"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5"/>
          <a:stretch>
            <a:fillRect/>
          </a:stretch>
        </p:blipFill>
        <p:spPr>
          <a:xfrm>
            <a:off x="495300" y="5334001"/>
            <a:ext cx="1485900" cy="610603"/>
          </a:xfrm>
          <a:prstGeom prst="rect">
            <a:avLst/>
          </a:prstGeom>
          <a:ln w="25400">
            <a:solidFill>
              <a:srgbClr val="C00000"/>
            </a:solidFill>
          </a:ln>
        </p:spPr>
      </p:pic>
      <p:pic>
        <p:nvPicPr>
          <p:cNvPr id="63" name="Picture 62"/>
          <p:cNvPicPr>
            <a:picLocks noChangeAspect="1"/>
          </p:cNvPicPr>
          <p:nvPr/>
        </p:nvPicPr>
        <p:blipFill>
          <a:blip r:embed="rId6"/>
          <a:stretch>
            <a:fillRect/>
          </a:stretch>
        </p:blipFill>
        <p:spPr>
          <a:xfrm>
            <a:off x="1403350" y="6096000"/>
            <a:ext cx="1651000" cy="585788"/>
          </a:xfrm>
          <a:prstGeom prst="rect">
            <a:avLst/>
          </a:prstGeom>
          <a:ln w="25400">
            <a:solidFill>
              <a:srgbClr val="C00000"/>
            </a:solidFill>
          </a:ln>
        </p:spPr>
      </p:pic>
      <p:pic>
        <p:nvPicPr>
          <p:cNvPr id="65" name="Picture 64"/>
          <p:cNvPicPr>
            <a:picLocks noChangeAspect="1"/>
          </p:cNvPicPr>
          <p:nvPr/>
        </p:nvPicPr>
        <p:blipFill>
          <a:blip r:embed="rId7"/>
          <a:stretch>
            <a:fillRect/>
          </a:stretch>
        </p:blipFill>
        <p:spPr>
          <a:xfrm>
            <a:off x="2393950" y="27432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8"/>
          <a:stretch>
            <a:fillRect/>
          </a:stretch>
        </p:blipFill>
        <p:spPr>
          <a:xfrm>
            <a:off x="5943600" y="1524001"/>
            <a:ext cx="1230746" cy="740819"/>
          </a:xfrm>
          <a:prstGeom prst="rect">
            <a:avLst/>
          </a:prstGeom>
          <a:ln w="25400">
            <a:solidFill>
              <a:srgbClr val="115CB3"/>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7429500" y="1487714"/>
            <a:ext cx="1816101" cy="798286"/>
          </a:xfrm>
          <a:prstGeom prst="rect">
            <a:avLst/>
          </a:prstGeom>
          <a:noFill/>
          <a:ln w="25400">
            <a:solidFill>
              <a:srgbClr val="115CB3"/>
            </a:solidFill>
          </a:ln>
        </p:spPr>
      </p:pic>
      <p:sp>
        <p:nvSpPr>
          <p:cNvPr id="5" name="Rectangle 4"/>
          <p:cNvSpPr/>
          <p:nvPr/>
        </p:nvSpPr>
        <p:spPr>
          <a:xfrm>
            <a:off x="82550" y="76200"/>
            <a:ext cx="9757410" cy="38862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6"/>
            <a:ext cx="9906000" cy="584775"/>
          </a:xfrm>
          <a:prstGeom prst="rect">
            <a:avLst/>
          </a:prstGeom>
          <a:noFill/>
        </p:spPr>
        <p:txBody>
          <a:bodyPr wrap="square" rtlCol="0">
            <a:spAutoFit/>
          </a:bodyPr>
          <a:lstStyle/>
          <a:p>
            <a:pPr algn="ctr"/>
            <a:r>
              <a:rPr lang="en-US" altLang="zh-CN" sz="3200" dirty="0" smtClean="0"/>
              <a:t>1998:</a:t>
            </a:r>
            <a:r>
              <a:rPr lang="zh-CN" altLang="en-US" sz="3200" dirty="0" smtClean="0"/>
              <a:t> </a:t>
            </a:r>
            <a:r>
              <a:rPr lang="en-US" altLang="zh-CN" sz="3200" dirty="0" smtClean="0"/>
              <a:t>Small</a:t>
            </a:r>
            <a:r>
              <a:rPr lang="zh-CN" altLang="en-US" sz="3200" dirty="0" smtClean="0"/>
              <a:t> </a:t>
            </a:r>
            <a:r>
              <a:rPr lang="en-US" altLang="zh-CN" sz="3200" dirty="0" smtClean="0"/>
              <a:t>World</a:t>
            </a:r>
            <a:endParaRPr lang="en-US" sz="3200" dirty="0"/>
          </a:p>
        </p:txBody>
      </p:sp>
      <p:sp>
        <p:nvSpPr>
          <p:cNvPr id="66" name="Rectangle 65"/>
          <p:cNvSpPr/>
          <p:nvPr/>
        </p:nvSpPr>
        <p:spPr>
          <a:xfrm>
            <a:off x="82550" y="5105400"/>
            <a:ext cx="9757410" cy="16764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10" name="Rectangle 9"/>
          <p:cNvSpPr/>
          <p:nvPr/>
        </p:nvSpPr>
        <p:spPr>
          <a:xfrm>
            <a:off x="206375" y="5334000"/>
            <a:ext cx="9493250" cy="738664"/>
          </a:xfrm>
          <a:prstGeom prst="rect">
            <a:avLst/>
          </a:prstGeom>
        </p:spPr>
        <p:txBody>
          <a:bodyPr wrap="square">
            <a:spAutoFit/>
          </a:bodyPr>
          <a:lstStyle/>
          <a:p>
            <a:r>
              <a:rPr lang="en-US" altLang="zh-CN" sz="1400" dirty="0" smtClean="0">
                <a:latin typeface="Times New Roman" charset="0"/>
                <a:ea typeface="Times New Roman" charset="0"/>
                <a:cs typeface="Times New Roman" charset="0"/>
              </a:rPr>
              <a:t>Duncan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Watts</a:t>
            </a:r>
            <a:r>
              <a:rPr lang="en-US" altLang="zh-CN" sz="1400" dirty="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Steven</a:t>
            </a:r>
            <a:r>
              <a:rPr lang="zh-CN" altLang="en-US" sz="1400" dirty="0" smtClean="0">
                <a:latin typeface="Times New Roman" charset="0"/>
                <a:ea typeface="Times New Roman" charset="0"/>
                <a:cs typeface="Times New Roman" charset="0"/>
              </a:rPr>
              <a:t> </a:t>
            </a:r>
            <a:r>
              <a:rPr lang="en-US" altLang="zh-CN" sz="1400" dirty="0" err="1" smtClean="0">
                <a:latin typeface="Times New Roman" charset="0"/>
                <a:ea typeface="Times New Roman" charset="0"/>
                <a:cs typeface="Times New Roman" charset="0"/>
              </a:rPr>
              <a:t>Strogatz</a:t>
            </a:r>
            <a:r>
              <a:rPr lang="en-US" altLang="zh-CN" sz="1400" dirty="0" smtClean="0">
                <a:latin typeface="Times New Roman" charset="0"/>
                <a:ea typeface="Times New Roman" charset="0"/>
                <a:cs typeface="Times New Roman" charset="0"/>
              </a:rPr>
              <a:t>. Collective </a:t>
            </a:r>
            <a:r>
              <a:rPr lang="en-US" altLang="zh-CN" sz="1400" dirty="0">
                <a:latin typeface="Times New Roman" charset="0"/>
                <a:ea typeface="Times New Roman" charset="0"/>
                <a:cs typeface="Times New Roman" charset="0"/>
              </a:rPr>
              <a:t>dynamics of </a:t>
            </a:r>
            <a:r>
              <a:rPr lang="en-US" altLang="zh-CN" sz="1400" dirty="0" smtClean="0">
                <a:latin typeface="Times New Roman" charset="0"/>
                <a:ea typeface="Times New Roman" charset="0"/>
                <a:cs typeface="Times New Roman" charset="0"/>
              </a:rPr>
              <a:t>‘small-world’ networks. </a:t>
            </a:r>
            <a:r>
              <a:rPr lang="en-US" altLang="zh-CN" sz="1400" dirty="0">
                <a:latin typeface="Times New Roman" charset="0"/>
                <a:ea typeface="Times New Roman" charset="0"/>
                <a:cs typeface="Times New Roman" charset="0"/>
              </a:rPr>
              <a:t>Nature 393 (6684): 440–442</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Cited</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by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29044</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(as</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of</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2016)</a:t>
            </a:r>
            <a:endParaRPr lang="zh-CN" alt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p:txBody>
      </p:sp>
      <p:pic>
        <p:nvPicPr>
          <p:cNvPr id="68" name="Picture 67"/>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56350" y="685800"/>
            <a:ext cx="3384550" cy="3124200"/>
          </a:xfrm>
          <a:prstGeom prst="ellipse">
            <a:avLst/>
          </a:prstGeom>
          <a:ln w="28575">
            <a:noFill/>
          </a:ln>
        </p:spPr>
      </p:pic>
      <p:sp>
        <p:nvSpPr>
          <p:cNvPr id="11" name="Rectangle 10"/>
          <p:cNvSpPr/>
          <p:nvPr/>
        </p:nvSpPr>
        <p:spPr>
          <a:xfrm>
            <a:off x="990600" y="1447801"/>
            <a:ext cx="4953000" cy="1323439"/>
          </a:xfrm>
          <a:prstGeom prst="rect">
            <a:avLst/>
          </a:prstGeom>
        </p:spPr>
        <p:txBody>
          <a:bodyPr>
            <a:spAutoFit/>
          </a:bodyPr>
          <a:lstStyle/>
          <a:p>
            <a:r>
              <a:rPr lang="en-US" altLang="zh-CN" sz="2800" dirty="0" smtClean="0">
                <a:latin typeface="Times New Roman" charset="0"/>
                <a:ea typeface="Times New Roman" charset="0"/>
                <a:cs typeface="Times New Roman" charset="0"/>
              </a:rPr>
              <a:t>Small-World</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Properties:</a:t>
            </a:r>
            <a:r>
              <a:rPr lang="zh-CN" altLang="en-US" sz="2800" dirty="0" smtClean="0">
                <a:latin typeface="Times New Roman" charset="0"/>
                <a:ea typeface="Times New Roman" charset="0"/>
                <a:cs typeface="Times New Roman" charset="0"/>
              </a:rPr>
              <a:t>  </a:t>
            </a:r>
          </a:p>
          <a:p>
            <a:r>
              <a:rPr lang="zh-CN" altLang="en-US" sz="2800" dirty="0" smtClean="0">
                <a:latin typeface="Times New Roman" charset="0"/>
                <a:ea typeface="Times New Roman" charset="0"/>
                <a:cs typeface="Times New Roman" charset="0"/>
              </a:rPr>
              <a:t>  </a:t>
            </a:r>
            <a:r>
              <a:rPr lang="en-US" altLang="zh-CN" sz="2400" dirty="0" smtClean="0">
                <a:latin typeface="Times New Roman" charset="0"/>
                <a:ea typeface="Times New Roman" charset="0"/>
                <a:cs typeface="Times New Roman" charset="0"/>
              </a:rPr>
              <a:t>1.</a:t>
            </a:r>
            <a:r>
              <a:rPr lang="zh-CN" altLang="en-US" sz="240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short </a:t>
            </a:r>
            <a:r>
              <a:rPr lang="en-US" sz="2400" dirty="0">
                <a:latin typeface="Times New Roman" charset="0"/>
                <a:ea typeface="Times New Roman" charset="0"/>
                <a:cs typeface="Times New Roman" charset="0"/>
              </a:rPr>
              <a:t>average path lengths </a:t>
            </a:r>
            <a:endParaRPr lang="zh-CN" altLang="en-US" sz="2400" dirty="0">
              <a:latin typeface="Times New Roman" charset="0"/>
              <a:ea typeface="Times New Roman" charset="0"/>
              <a:cs typeface="Times New Roman" charset="0"/>
            </a:endParaRPr>
          </a:p>
          <a:p>
            <a:r>
              <a:rPr lang="zh-CN" altLang="en-US" sz="2400" dirty="0" smtClean="0">
                <a:latin typeface="Times New Roman" charset="0"/>
                <a:ea typeface="Times New Roman" charset="0"/>
                <a:cs typeface="Times New Roman" charset="0"/>
              </a:rPr>
              <a:t>  </a:t>
            </a:r>
            <a:r>
              <a:rPr lang="en-US" altLang="zh-CN" sz="2400" dirty="0" smtClean="0">
                <a:latin typeface="Times New Roman" charset="0"/>
                <a:ea typeface="Times New Roman" charset="0"/>
                <a:cs typeface="Times New Roman" charset="0"/>
              </a:rPr>
              <a:t>2.</a:t>
            </a:r>
            <a:r>
              <a:rPr lang="zh-CN" altLang="en-US" sz="240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high clustering</a:t>
            </a:r>
            <a:r>
              <a:rPr lang="zh-CN" altLang="en-US" sz="2400" dirty="0" smtClean="0">
                <a:latin typeface="Times New Roman" charset="0"/>
                <a:ea typeface="Times New Roman" charset="0"/>
                <a:cs typeface="Times New Roman" charset="0"/>
              </a:rPr>
              <a:t> </a:t>
            </a:r>
            <a:r>
              <a:rPr lang="en-US" altLang="zh-CN" sz="2400" dirty="0" smtClean="0">
                <a:latin typeface="Times New Roman" charset="0"/>
                <a:ea typeface="Times New Roman" charset="0"/>
                <a:cs typeface="Times New Roman" charset="0"/>
              </a:rPr>
              <a:t>coefficients</a:t>
            </a:r>
            <a:endParaRPr 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109866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0" y="4130290"/>
            <a:ext cx="4065811" cy="297517"/>
          </a:xfrm>
          <a:prstGeom prst="rect">
            <a:avLst/>
          </a:prstGeom>
        </p:spPr>
        <p:txBody>
          <a:bodyPr wrap="none">
            <a:spAutoFit/>
          </a:bodyPr>
          <a:lstStyle/>
          <a:p>
            <a:pPr>
              <a:lnSpc>
                <a:spcPct val="80000"/>
              </a:lnSpc>
            </a:pPr>
            <a:r>
              <a:rPr lang="en-US" sz="1600" b="1" dirty="0">
                <a:solidFill>
                  <a:srgbClr val="115CB3"/>
                </a:solidFill>
                <a:latin typeface="Times New Roman" charset="0"/>
                <a:ea typeface="Times New Roman" charset="0"/>
                <a:cs typeface="Times New Roman" charset="0"/>
              </a:rPr>
              <a:t>Scale </a:t>
            </a:r>
            <a:r>
              <a:rPr lang="en-US" sz="1600" b="1" dirty="0" smtClean="0">
                <a:solidFill>
                  <a:srgbClr val="115CB3"/>
                </a:solidFill>
                <a:latin typeface="Times New Roman" charset="0"/>
                <a:ea typeface="Times New Roman" charset="0"/>
                <a:cs typeface="Times New Roman" charset="0"/>
              </a:rPr>
              <a:t>Free </a:t>
            </a:r>
            <a:r>
              <a:rPr lang="en-US" sz="1500" b="1" dirty="0" smtClean="0">
                <a:solidFill>
                  <a:srgbClr val="115CB3"/>
                </a:solidFill>
                <a:latin typeface="Times New Roman" charset="0"/>
                <a:ea typeface="Times New Roman" charset="0"/>
                <a:cs typeface="Times New Roman" charset="0"/>
              </a:rPr>
              <a:t>[</a:t>
            </a:r>
            <a:r>
              <a:rPr lang="en-US" sz="1500" b="1" dirty="0" err="1" smtClean="0">
                <a:solidFill>
                  <a:srgbClr val="115CB3"/>
                </a:solidFill>
                <a:latin typeface="Times New Roman" charset="0"/>
                <a:ea typeface="Times New Roman" charset="0"/>
                <a:cs typeface="Times New Roman" charset="0"/>
              </a:rPr>
              <a:t>Barabási,Albert</a:t>
            </a:r>
            <a:r>
              <a:rPr lang="en-US" sz="1500" b="1" dirty="0" smtClean="0">
                <a:solidFill>
                  <a:srgbClr val="115CB3"/>
                </a:solidFill>
                <a:latin typeface="Times New Roman" charset="0"/>
                <a:ea typeface="Times New Roman" charset="0"/>
                <a:cs typeface="Times New Roman" charset="0"/>
              </a:rPr>
              <a:t> &amp; </a:t>
            </a:r>
            <a:r>
              <a:rPr lang="en-US" sz="1500" b="1" dirty="0" err="1" smtClean="0">
                <a:solidFill>
                  <a:srgbClr val="115CB3"/>
                </a:solidFill>
                <a:latin typeface="Times New Roman" charset="0"/>
                <a:ea typeface="Times New Roman" charset="0"/>
                <a:cs typeface="Times New Roman" charset="0"/>
              </a:rPr>
              <a:t>Faloutsos</a:t>
            </a:r>
            <a:r>
              <a:rPr lang="en-US" sz="1500" b="1" dirty="0" smtClean="0">
                <a:solidFill>
                  <a:srgbClr val="115CB3"/>
                </a:solidFill>
                <a:latin typeface="Times New Roman" charset="0"/>
                <a:ea typeface="Times New Roman" charset="0"/>
                <a:cs typeface="Times New Roman" charset="0"/>
              </a:rPr>
              <a:t> et al.]</a:t>
            </a:r>
            <a:endParaRPr lang="en-US" sz="1500" b="1"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133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5121402" y="1981201"/>
            <a:ext cx="1565148" cy="595035"/>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HITS [Kleinberg]&amp;PageRank [</a:t>
            </a:r>
            <a:r>
              <a:rPr lang="en-US" sz="1600" dirty="0" err="1">
                <a:solidFill>
                  <a:srgbClr val="115CB3"/>
                </a:solidFill>
                <a:latin typeface="Times New Roman" charset="0"/>
                <a:ea typeface="Times New Roman" charset="0"/>
                <a:cs typeface="Times New Roman" charset="0"/>
              </a:rPr>
              <a:t>Brin&amp;Page</a:t>
            </a:r>
            <a:r>
              <a:rPr lang="en-US" sz="1600" dirty="0">
                <a:solidFill>
                  <a:srgbClr val="115CB3"/>
                </a:solidFill>
                <a:latin typeface="Times New Roman" charset="0"/>
                <a:ea typeface="Times New Roman" charset="0"/>
                <a:cs typeface="Times New Roman" charset="0"/>
              </a:rPr>
              <a:t>] </a:t>
            </a: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2743200"/>
            <a:ext cx="1091851" cy="914400"/>
          </a:xfrm>
          <a:prstGeom prst="rect">
            <a:avLst/>
          </a:prstGeom>
          <a:ln w="28575">
            <a:solidFill>
              <a:srgbClr val="C00000"/>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74549" y="1929826"/>
            <a:ext cx="4495340"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b="1" dirty="0" smtClean="0">
                <a:solidFill>
                  <a:srgbClr val="115CB3"/>
                </a:solidFill>
                <a:latin typeface="Times New Roman" charset="0"/>
                <a:ea typeface="Times New Roman" charset="0"/>
                <a:cs typeface="Times New Roman" charset="0"/>
              </a:rPr>
              <a:t>1999</a:t>
            </a:r>
            <a:endParaRPr lang="en-US" b="1"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5"/>
          <a:stretch>
            <a:fillRect/>
          </a:stretch>
        </p:blipFill>
        <p:spPr>
          <a:xfrm>
            <a:off x="495300" y="5334001"/>
            <a:ext cx="1485900" cy="610603"/>
          </a:xfrm>
          <a:prstGeom prst="rect">
            <a:avLst/>
          </a:prstGeom>
          <a:ln w="25400">
            <a:solidFill>
              <a:srgbClr val="C00000"/>
            </a:solidFill>
          </a:ln>
        </p:spPr>
      </p:pic>
      <p:pic>
        <p:nvPicPr>
          <p:cNvPr id="63" name="Picture 62"/>
          <p:cNvPicPr>
            <a:picLocks noChangeAspect="1"/>
          </p:cNvPicPr>
          <p:nvPr/>
        </p:nvPicPr>
        <p:blipFill>
          <a:blip r:embed="rId6"/>
          <a:stretch>
            <a:fillRect/>
          </a:stretch>
        </p:blipFill>
        <p:spPr>
          <a:xfrm>
            <a:off x="1403350" y="6096000"/>
            <a:ext cx="1651000" cy="585788"/>
          </a:xfrm>
          <a:prstGeom prst="rect">
            <a:avLst/>
          </a:prstGeom>
          <a:ln w="25400">
            <a:solidFill>
              <a:srgbClr val="C00000"/>
            </a:solidFill>
          </a:ln>
        </p:spPr>
      </p:pic>
      <p:pic>
        <p:nvPicPr>
          <p:cNvPr id="65" name="Picture 64"/>
          <p:cNvPicPr>
            <a:picLocks noChangeAspect="1"/>
          </p:cNvPicPr>
          <p:nvPr/>
        </p:nvPicPr>
        <p:blipFill>
          <a:blip r:embed="rId7"/>
          <a:stretch>
            <a:fillRect/>
          </a:stretch>
        </p:blipFill>
        <p:spPr>
          <a:xfrm>
            <a:off x="2393950" y="27432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8"/>
          <a:stretch>
            <a:fillRect/>
          </a:stretch>
        </p:blipFill>
        <p:spPr>
          <a:xfrm>
            <a:off x="5943600" y="1524001"/>
            <a:ext cx="1230746" cy="740819"/>
          </a:xfrm>
          <a:prstGeom prst="rect">
            <a:avLst/>
          </a:prstGeom>
          <a:ln w="25400">
            <a:solidFill>
              <a:srgbClr val="115CB3"/>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7429500" y="1487714"/>
            <a:ext cx="1816101" cy="798286"/>
          </a:xfrm>
          <a:prstGeom prst="rect">
            <a:avLst/>
          </a:prstGeom>
          <a:noFill/>
          <a:ln w="25400">
            <a:solidFill>
              <a:srgbClr val="115CB3"/>
            </a:solidFill>
          </a:ln>
        </p:spPr>
      </p:pic>
      <p:sp>
        <p:nvSpPr>
          <p:cNvPr id="5" name="Rectangle 4"/>
          <p:cNvSpPr/>
          <p:nvPr/>
        </p:nvSpPr>
        <p:spPr>
          <a:xfrm>
            <a:off x="82550" y="76200"/>
            <a:ext cx="9757410" cy="38862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6"/>
            <a:ext cx="9906000" cy="584775"/>
          </a:xfrm>
          <a:prstGeom prst="rect">
            <a:avLst/>
          </a:prstGeom>
          <a:noFill/>
        </p:spPr>
        <p:txBody>
          <a:bodyPr wrap="square" rtlCol="0">
            <a:spAutoFit/>
          </a:bodyPr>
          <a:lstStyle/>
          <a:p>
            <a:pPr algn="ctr"/>
            <a:r>
              <a:rPr lang="en-US" altLang="zh-CN" sz="3200" dirty="0" smtClean="0"/>
              <a:t>1999:</a:t>
            </a:r>
            <a:r>
              <a:rPr lang="zh-CN" altLang="en-US" sz="3200" dirty="0" smtClean="0"/>
              <a:t> </a:t>
            </a:r>
            <a:r>
              <a:rPr lang="en-US" altLang="zh-CN" sz="3200" dirty="0" smtClean="0"/>
              <a:t>Scale</a:t>
            </a:r>
            <a:r>
              <a:rPr lang="zh-CN" altLang="en-US" sz="3200" dirty="0" smtClean="0"/>
              <a:t> </a:t>
            </a:r>
            <a:r>
              <a:rPr lang="en-US" altLang="zh-CN" sz="3200" dirty="0" smtClean="0"/>
              <a:t>Free</a:t>
            </a:r>
            <a:endParaRPr lang="en-US" sz="3200" dirty="0"/>
          </a:p>
        </p:txBody>
      </p:sp>
      <p:sp>
        <p:nvSpPr>
          <p:cNvPr id="66" name="Rectangle 65"/>
          <p:cNvSpPr/>
          <p:nvPr/>
        </p:nvSpPr>
        <p:spPr>
          <a:xfrm>
            <a:off x="82550" y="5105400"/>
            <a:ext cx="9757410" cy="16764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10" name="Rectangle 9"/>
          <p:cNvSpPr/>
          <p:nvPr/>
        </p:nvSpPr>
        <p:spPr>
          <a:xfrm>
            <a:off x="206375" y="5334000"/>
            <a:ext cx="9493250" cy="1600438"/>
          </a:xfrm>
          <a:prstGeom prst="rect">
            <a:avLst/>
          </a:prstGeom>
        </p:spPr>
        <p:txBody>
          <a:bodyPr wrap="square">
            <a:spAutoFit/>
          </a:bodyPr>
          <a:lstStyle/>
          <a:p>
            <a:r>
              <a:rPr lang="en-US" sz="1400" dirty="0" smtClean="0">
                <a:latin typeface="Times New Roman" charset="0"/>
                <a:ea typeface="Times New Roman" charset="0"/>
                <a:cs typeface="Times New Roman" charset="0"/>
              </a:rPr>
              <a:t>Albert-</a:t>
            </a:r>
            <a:r>
              <a:rPr lang="en-US" sz="1400" dirty="0" err="1" smtClean="0">
                <a:latin typeface="Times New Roman" charset="0"/>
                <a:ea typeface="Times New Roman" charset="0"/>
                <a:cs typeface="Times New Roman" charset="0"/>
              </a:rPr>
              <a:t>László</a:t>
            </a:r>
            <a:r>
              <a:rPr lang="en-US" sz="1400" dirty="0" smtClean="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Barabási</a:t>
            </a:r>
            <a:r>
              <a:rPr lang="en-US" sz="1400" dirty="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Réka</a:t>
            </a:r>
            <a:r>
              <a:rPr lang="en-US" sz="1400" dirty="0">
                <a:latin typeface="Times New Roman" charset="0"/>
                <a:ea typeface="Times New Roman" charset="0"/>
                <a:cs typeface="Times New Roman" charset="0"/>
              </a:rPr>
              <a:t> Albert</a:t>
            </a:r>
            <a:r>
              <a:rPr lang="en-US" altLang="zh-CN" sz="1400" dirty="0">
                <a:latin typeface="Times New Roman" charset="0"/>
                <a:ea typeface="Times New Roman" charset="0"/>
                <a:cs typeface="Times New Roman" charset="0"/>
              </a:rPr>
              <a:t>.</a:t>
            </a:r>
            <a:r>
              <a:rPr lang="zh-CN" altLang="en-US" sz="1400" dirty="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Emergence of scaling in random networks, Science, 286:509–512, 1999</a:t>
            </a:r>
            <a:r>
              <a:rPr lang="en-US" altLang="zh-CN" sz="1400" dirty="0">
                <a:latin typeface="Times New Roman" charset="0"/>
                <a:ea typeface="Times New Roman" charset="0"/>
                <a:cs typeface="Times New Roman" charset="0"/>
              </a:rPr>
              <a:t>.</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Cited</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by</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25189</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(as</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of</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May</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2016</a:t>
            </a:r>
            <a:r>
              <a:rPr lang="en-US" altLang="zh-CN" sz="1400" dirty="0" smtClean="0">
                <a:latin typeface="Times New Roman" charset="0"/>
                <a:ea typeface="Times New Roman" charset="0"/>
                <a:cs typeface="Times New Roman" charset="0"/>
              </a:rPr>
              <a:t>)</a:t>
            </a:r>
            <a:endParaRPr lang="zh-CN" altLang="en-US" sz="1400" dirty="0" smtClean="0">
              <a:latin typeface="Times New Roman" charset="0"/>
              <a:ea typeface="Times New Roman" charset="0"/>
              <a:cs typeface="Times New Roman" charset="0"/>
            </a:endParaRPr>
          </a:p>
          <a:p>
            <a:endParaRPr lang="zh-CN" altLang="en-US" sz="1400" dirty="0">
              <a:latin typeface="Times New Roman" charset="0"/>
              <a:ea typeface="Times New Roman" charset="0"/>
              <a:cs typeface="Times New Roman" charset="0"/>
            </a:endParaRPr>
          </a:p>
          <a:p>
            <a:r>
              <a:rPr lang="en-US" sz="1400" dirty="0" err="1">
                <a:latin typeface="Times New Roman" charset="0"/>
                <a:ea typeface="Times New Roman" charset="0"/>
                <a:cs typeface="Times New Roman" charset="0"/>
              </a:rPr>
              <a:t>Michalis</a:t>
            </a:r>
            <a:r>
              <a:rPr lang="en-US" sz="1400" dirty="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Faloutsos</a:t>
            </a:r>
            <a:r>
              <a:rPr lang="en-US" sz="1400" dirty="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Petros</a:t>
            </a:r>
            <a:r>
              <a:rPr lang="en-US" sz="1400" dirty="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Faloutsos</a:t>
            </a:r>
            <a:r>
              <a:rPr lang="en-US" sz="1400" dirty="0">
                <a:latin typeface="Times New Roman" charset="0"/>
                <a:ea typeface="Times New Roman" charset="0"/>
                <a:cs typeface="Times New Roman" charset="0"/>
              </a:rPr>
              <a:t>, Christos </a:t>
            </a:r>
            <a:r>
              <a:rPr lang="en-US" sz="1400" dirty="0" err="1">
                <a:latin typeface="Times New Roman" charset="0"/>
                <a:ea typeface="Times New Roman" charset="0"/>
                <a:cs typeface="Times New Roman" charset="0"/>
              </a:rPr>
              <a:t>Faloutsos</a:t>
            </a:r>
            <a:r>
              <a:rPr lang="en-US" altLang="zh-CN" sz="1400" dirty="0">
                <a:latin typeface="Times New Roman" charset="0"/>
                <a:ea typeface="Times New Roman" charset="0"/>
                <a:cs typeface="Times New Roman" charset="0"/>
              </a:rPr>
              <a:t>.</a:t>
            </a:r>
            <a:r>
              <a:rPr lang="zh-CN" altLang="en-US" sz="1400" dirty="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On power-law relationships of the internet topology</a:t>
            </a:r>
            <a:r>
              <a:rPr lang="en-US" altLang="zh-CN" sz="1400" dirty="0">
                <a:latin typeface="Times New Roman" charset="0"/>
                <a:ea typeface="Times New Roman" charset="0"/>
                <a:cs typeface="Times New Roman" charset="0"/>
              </a:rPr>
              <a:t>.</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In</a:t>
            </a:r>
            <a:r>
              <a:rPr lang="zh-CN" altLang="en-US" sz="1400" dirty="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ACM SIGCOMM </a:t>
            </a:r>
            <a:r>
              <a:rPr lang="en-US" altLang="zh-CN" sz="1400" dirty="0">
                <a:latin typeface="Times New Roman" charset="0"/>
                <a:ea typeface="Times New Roman" charset="0"/>
                <a:cs typeface="Times New Roman" charset="0"/>
              </a:rPr>
              <a:t>1999.</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Cited</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by</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5631</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(as</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of</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May</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2016)</a:t>
            </a:r>
            <a:endParaRPr lang="en-US" sz="1400" dirty="0">
              <a:latin typeface="Times New Roman" charset="0"/>
              <a:ea typeface="Times New Roman" charset="0"/>
              <a:cs typeface="Times New Roman" charset="0"/>
            </a:endParaRPr>
          </a:p>
          <a:p>
            <a:endParaRPr lang="zh-CN" alt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p:txBody>
      </p:sp>
      <p:pic>
        <p:nvPicPr>
          <p:cNvPr id="57" name="Picture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34201" y="685800"/>
            <a:ext cx="2830725" cy="3048000"/>
          </a:xfrm>
          <a:prstGeom prst="rect">
            <a:avLst/>
          </a:prstGeom>
          <a:noFill/>
          <a:ln w="28575">
            <a:noFill/>
          </a:ln>
        </p:spPr>
      </p:pic>
      <mc:AlternateContent xmlns:mc="http://schemas.openxmlformats.org/markup-compatibility/2006" xmlns:a14="http://schemas.microsoft.com/office/drawing/2010/main">
        <mc:Choice Requires="a14">
          <p:sp>
            <p:nvSpPr>
              <p:cNvPr id="73" name="Rectangle 72"/>
              <p:cNvSpPr/>
              <p:nvPr/>
            </p:nvSpPr>
            <p:spPr>
              <a:xfrm>
                <a:off x="82550" y="838201"/>
                <a:ext cx="6769100" cy="2800767"/>
              </a:xfrm>
              <a:prstGeom prst="rect">
                <a:avLst/>
              </a:prstGeom>
            </p:spPr>
            <p:txBody>
              <a:bodyPr wrap="square">
                <a:spAutoFit/>
              </a:bodyPr>
              <a:lstStyle/>
              <a:p>
                <a:pPr marL="342900" indent="-342900">
                  <a:buFont typeface="Arial" charset="0"/>
                  <a:buChar char="•"/>
                </a:pPr>
                <a:r>
                  <a:rPr lang="en-US" altLang="zh-CN" sz="2200" dirty="0" smtClean="0">
                    <a:latin typeface="Times New Roman" charset="0"/>
                    <a:ea typeface="Times New Roman" charset="0"/>
                    <a:cs typeface="Times New Roman" charset="0"/>
                  </a:rPr>
                  <a:t>“</a:t>
                </a:r>
                <a:r>
                  <a:rPr lang="en-US" sz="2200" dirty="0" smtClean="0">
                    <a:latin typeface="Times New Roman" charset="0"/>
                    <a:ea typeface="Times New Roman" charset="0"/>
                    <a:cs typeface="Times New Roman" charset="0"/>
                  </a:rPr>
                  <a:t>A scale-free network is a network whose degree distribution follows a power law.</a:t>
                </a:r>
                <a:r>
                  <a:rPr lang="en-US" altLang="zh-CN" sz="2200" dirty="0" smtClean="0">
                    <a:latin typeface="Times New Roman" charset="0"/>
                    <a:ea typeface="Times New Roman" charset="0"/>
                    <a:cs typeface="Times New Roman" charset="0"/>
                  </a:rPr>
                  <a:t>”</a:t>
                </a:r>
                <a:endParaRPr lang="en-US" sz="2200" dirty="0" smtClean="0">
                  <a:latin typeface="Times New Roman" charset="0"/>
                  <a:ea typeface="Times New Roman" charset="0"/>
                  <a:cs typeface="Times New Roman" charset="0"/>
                </a:endParaRPr>
              </a:p>
              <a:p>
                <a:pPr marL="342900" indent="-342900">
                  <a:buFont typeface="Arial" charset="0"/>
                  <a:buChar char="•"/>
                </a:pPr>
                <a:endParaRPr lang="zh-CN" altLang="en-US" sz="2200" dirty="0" smtClean="0">
                  <a:latin typeface="Times New Roman" charset="0"/>
                  <a:ea typeface="Times New Roman" charset="0"/>
                  <a:cs typeface="Times New Roman" charset="0"/>
                </a:endParaRPr>
              </a:p>
              <a:p>
                <a:pPr marL="342900" indent="-342900">
                  <a:buFont typeface="Arial" charset="0"/>
                  <a:buChar char="•"/>
                </a:pPr>
                <a:r>
                  <a:rPr lang="en-US" sz="2200" dirty="0" smtClean="0">
                    <a:latin typeface="Times New Roman" charset="0"/>
                    <a:ea typeface="Times New Roman" charset="0"/>
                    <a:cs typeface="Times New Roman" charset="0"/>
                  </a:rPr>
                  <a:t>The fraction </a:t>
                </a:r>
                <a:r>
                  <a:rPr lang="en-US" sz="2200" i="1" dirty="0">
                    <a:latin typeface="Times New Roman" charset="0"/>
                    <a:ea typeface="Times New Roman" charset="0"/>
                    <a:cs typeface="Times New Roman" charset="0"/>
                  </a:rPr>
                  <a:t>P(k)</a:t>
                </a:r>
                <a:r>
                  <a:rPr lang="en-US" sz="2200" dirty="0">
                    <a:latin typeface="Times New Roman" charset="0"/>
                    <a:ea typeface="Times New Roman" charset="0"/>
                    <a:cs typeface="Times New Roman" charset="0"/>
                  </a:rPr>
                  <a:t> of </a:t>
                </a:r>
                <a:r>
                  <a:rPr lang="en-US" altLang="zh-CN" sz="2200" dirty="0" smtClean="0">
                    <a:latin typeface="Times New Roman" charset="0"/>
                    <a:ea typeface="Times New Roman" charset="0"/>
                    <a:cs typeface="Times New Roman" charset="0"/>
                  </a:rPr>
                  <a:t>nodes</a:t>
                </a:r>
                <a:r>
                  <a:rPr lang="zh-CN" altLang="en-US" sz="2200" dirty="0" smtClean="0">
                    <a:latin typeface="Times New Roman" charset="0"/>
                    <a:ea typeface="Times New Roman" charset="0"/>
                    <a:cs typeface="Times New Roman" charset="0"/>
                  </a:rPr>
                  <a:t> </a:t>
                </a:r>
                <a:r>
                  <a:rPr lang="en-US" sz="2200" dirty="0" smtClean="0">
                    <a:latin typeface="Times New Roman" charset="0"/>
                    <a:ea typeface="Times New Roman" charset="0"/>
                    <a:cs typeface="Times New Roman" charset="0"/>
                  </a:rPr>
                  <a:t>having </a:t>
                </a:r>
                <a:r>
                  <a:rPr lang="en-US" sz="2200" i="1" dirty="0">
                    <a:latin typeface="Times New Roman" charset="0"/>
                    <a:ea typeface="Times New Roman" charset="0"/>
                    <a:cs typeface="Times New Roman" charset="0"/>
                  </a:rPr>
                  <a:t>k</a:t>
                </a:r>
                <a:r>
                  <a:rPr lang="en-US" sz="2200" dirty="0">
                    <a:latin typeface="Times New Roman" charset="0"/>
                    <a:ea typeface="Times New Roman" charset="0"/>
                    <a:cs typeface="Times New Roman" charset="0"/>
                  </a:rPr>
                  <a:t> connections to other </a:t>
                </a:r>
                <a:r>
                  <a:rPr lang="en-US" sz="2200" dirty="0" smtClean="0">
                    <a:latin typeface="Times New Roman" charset="0"/>
                    <a:ea typeface="Times New Roman" charset="0"/>
                    <a:cs typeface="Times New Roman" charset="0"/>
                  </a:rPr>
                  <a:t>nodes</a:t>
                </a:r>
                <a:r>
                  <a:rPr lang="en-US" altLang="zh-CN" sz="2200" dirty="0" smtClean="0">
                    <a:latin typeface="Times New Roman" charset="0"/>
                    <a:ea typeface="Times New Roman" charset="0"/>
                    <a:cs typeface="Times New Roman" charset="0"/>
                  </a:rPr>
                  <a:t>:</a:t>
                </a:r>
                <a:r>
                  <a:rPr lang="zh-CN" altLang="en-US" sz="2200" dirty="0" smtClean="0">
                    <a:latin typeface="Times New Roman" charset="0"/>
                    <a:ea typeface="Times New Roman" charset="0"/>
                    <a:cs typeface="Times New Roman" charset="0"/>
                  </a:rPr>
                  <a:t> </a:t>
                </a:r>
                <a:endParaRPr lang="en-US" altLang="zh-CN" sz="2200" b="0" i="1" dirty="0" smtClean="0">
                  <a:latin typeface="Cambria Math" charset="0"/>
                  <a:ea typeface="Times New Roman" charset="0"/>
                  <a:cs typeface="Times New Roman" charset="0"/>
                </a:endParaRPr>
              </a:p>
              <a:p>
                <a:endParaRPr lang="en-US" altLang="zh-CN" sz="2200" b="1" dirty="0" smtClean="0">
                  <a:latin typeface="Times New Roman" charset="0"/>
                  <a:ea typeface="Times New Roman" charset="0"/>
                  <a:cs typeface="Times New Roman" charset="0"/>
                </a:endParaRPr>
              </a:p>
              <a:p>
                <a:pPr marL="365760"/>
                <a:r>
                  <a:rPr lang="en-US" sz="2200" dirty="0" smtClean="0">
                    <a:latin typeface="Times New Roman" charset="0"/>
                    <a:ea typeface="Times New Roman" charset="0"/>
                    <a:cs typeface="Times New Roman" charset="0"/>
                  </a:rPr>
                  <a:t>where is </a:t>
                </a:r>
                <a:r>
                  <a:rPr lang="en-US" sz="2200" dirty="0">
                    <a:latin typeface="Times New Roman" charset="0"/>
                    <a:ea typeface="Times New Roman" charset="0"/>
                    <a:cs typeface="Times New Roman" charset="0"/>
                  </a:rPr>
                  <a:t>a parameter whose value is typically in the range</a:t>
                </a:r>
                <a:r>
                  <a:rPr lang="en-US" sz="2200" dirty="0" smtClean="0">
                    <a:latin typeface="Times New Roman" charset="0"/>
                    <a:ea typeface="Times New Roman" charset="0"/>
                    <a:cs typeface="Times New Roman" charset="0"/>
                  </a:rPr>
                  <a:t> </a:t>
                </a:r>
              </a:p>
            </p:txBody>
          </p:sp>
        </mc:Choice>
        <mc:Fallback xmlns="">
          <p:sp>
            <p:nvSpPr>
              <p:cNvPr id="73" name="Rectangle 72"/>
              <p:cNvSpPr>
                <a:spLocks noRot="1" noChangeAspect="1" noMove="1" noResize="1" noEditPoints="1" noAdjustHandles="1" noChangeArrowheads="1" noChangeShapeType="1" noTextEdit="1"/>
              </p:cNvSpPr>
              <p:nvPr/>
            </p:nvSpPr>
            <p:spPr>
              <a:xfrm>
                <a:off x="76200" y="838200"/>
                <a:ext cx="6248400" cy="2800767"/>
              </a:xfrm>
              <a:prstGeom prst="rect">
                <a:avLst/>
              </a:prstGeom>
              <a:blipFill rotWithShape="0">
                <a:blip r:embed="rId12"/>
                <a:stretch>
                  <a:fillRect l="-1171" t="-1525" r="-1366" b="-19172"/>
                </a:stretch>
              </a:blipFill>
            </p:spPr>
            <p:txBody>
              <a:bodyPr/>
              <a:lstStyle/>
              <a:p>
                <a:r>
                  <a:rPr lang="en-US">
                    <a:noFill/>
                  </a:rPr>
                  <a:t> </a:t>
                </a:r>
              </a:p>
            </p:txBody>
          </p:sp>
        </mc:Fallback>
      </mc:AlternateContent>
    </p:spTree>
    <p:extLst>
      <p:ext uri="{BB962C8B-B14F-4D97-AF65-F5344CB8AC3E}">
        <p14:creationId xmlns:p14="http://schemas.microsoft.com/office/powerpoint/2010/main" val="200779975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133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5121402" y="1981201"/>
            <a:ext cx="1565148" cy="595035"/>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2743200"/>
            <a:ext cx="1091851" cy="914400"/>
          </a:xfrm>
          <a:prstGeom prst="rect">
            <a:avLst/>
          </a:prstGeom>
          <a:ln w="28575">
            <a:solidFill>
              <a:srgbClr val="C00000"/>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74549" y="1929826"/>
            <a:ext cx="4495340"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5"/>
          <a:stretch>
            <a:fillRect/>
          </a:stretch>
        </p:blipFill>
        <p:spPr>
          <a:xfrm>
            <a:off x="495300" y="5334001"/>
            <a:ext cx="1485900" cy="610603"/>
          </a:xfrm>
          <a:prstGeom prst="rect">
            <a:avLst/>
          </a:prstGeom>
          <a:ln w="25400">
            <a:solidFill>
              <a:srgbClr val="C00000"/>
            </a:solidFill>
          </a:ln>
        </p:spPr>
      </p:pic>
      <p:pic>
        <p:nvPicPr>
          <p:cNvPr id="63" name="Picture 62"/>
          <p:cNvPicPr>
            <a:picLocks noChangeAspect="1"/>
          </p:cNvPicPr>
          <p:nvPr/>
        </p:nvPicPr>
        <p:blipFill>
          <a:blip r:embed="rId6"/>
          <a:stretch>
            <a:fillRect/>
          </a:stretch>
        </p:blipFill>
        <p:spPr>
          <a:xfrm>
            <a:off x="1403350" y="6096000"/>
            <a:ext cx="1651000" cy="585788"/>
          </a:xfrm>
          <a:prstGeom prst="rect">
            <a:avLst/>
          </a:prstGeom>
          <a:ln w="25400">
            <a:solidFill>
              <a:srgbClr val="C00000"/>
            </a:solidFill>
          </a:ln>
        </p:spPr>
      </p:pic>
      <p:pic>
        <p:nvPicPr>
          <p:cNvPr id="65" name="Picture 64"/>
          <p:cNvPicPr>
            <a:picLocks noChangeAspect="1"/>
          </p:cNvPicPr>
          <p:nvPr/>
        </p:nvPicPr>
        <p:blipFill>
          <a:blip r:embed="rId7"/>
          <a:stretch>
            <a:fillRect/>
          </a:stretch>
        </p:blipFill>
        <p:spPr>
          <a:xfrm>
            <a:off x="2393950" y="27432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8"/>
          <a:stretch>
            <a:fillRect/>
          </a:stretch>
        </p:blipFill>
        <p:spPr>
          <a:xfrm>
            <a:off x="5943600" y="1524001"/>
            <a:ext cx="1230746" cy="740819"/>
          </a:xfrm>
          <a:prstGeom prst="rect">
            <a:avLst/>
          </a:prstGeom>
          <a:ln w="25400">
            <a:solidFill>
              <a:srgbClr val="115CB3"/>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7429500" y="1487714"/>
            <a:ext cx="1816101" cy="798286"/>
          </a:xfrm>
          <a:prstGeom prst="rect">
            <a:avLst/>
          </a:prstGeom>
          <a:noFill/>
          <a:ln w="25400">
            <a:solidFill>
              <a:srgbClr val="115CB3"/>
            </a:solidFill>
          </a:ln>
        </p:spPr>
      </p:pic>
      <p:sp>
        <p:nvSpPr>
          <p:cNvPr id="5" name="Rectangle 4"/>
          <p:cNvSpPr/>
          <p:nvPr/>
        </p:nvSpPr>
        <p:spPr>
          <a:xfrm>
            <a:off x="82550" y="76200"/>
            <a:ext cx="9757410" cy="3886200"/>
          </a:xfrm>
          <a:prstGeom prst="rect">
            <a:avLst/>
          </a:prstGeom>
          <a:solidFill>
            <a:schemeClr val="bg1">
              <a:alpha val="95000"/>
            </a:schemeClr>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4060" y="228601"/>
            <a:ext cx="9906000" cy="4031873"/>
          </a:xfrm>
          <a:prstGeom prst="rect">
            <a:avLst/>
          </a:prstGeom>
          <a:noFill/>
        </p:spPr>
        <p:txBody>
          <a:bodyPr wrap="square" rtlCol="0">
            <a:spAutoFit/>
          </a:bodyPr>
          <a:lstStyle/>
          <a:p>
            <a:pPr algn="ctr"/>
            <a:endParaRPr lang="zh-CN" altLang="en-US" sz="3200" b="1" dirty="0" smtClean="0">
              <a:solidFill>
                <a:srgbClr val="115CB3"/>
              </a:solidFill>
            </a:endParaRPr>
          </a:p>
          <a:p>
            <a:pPr algn="ctr"/>
            <a:endParaRPr lang="zh-CN" altLang="en-US" sz="3200" b="1" dirty="0" smtClean="0">
              <a:solidFill>
                <a:srgbClr val="115CB3"/>
              </a:solidFill>
            </a:endParaRPr>
          </a:p>
          <a:p>
            <a:pPr algn="ctr"/>
            <a:r>
              <a:rPr lang="en-US" sz="3200" b="1" dirty="0" smtClean="0">
                <a:solidFill>
                  <a:srgbClr val="115CB3"/>
                </a:solidFill>
              </a:rPr>
              <a:t>The Late 20</a:t>
            </a:r>
            <a:r>
              <a:rPr lang="en-US" sz="3200" b="1" baseline="30000" dirty="0" smtClean="0">
                <a:solidFill>
                  <a:srgbClr val="115CB3"/>
                </a:solidFill>
              </a:rPr>
              <a:t>th</a:t>
            </a:r>
            <a:r>
              <a:rPr lang="en-US" sz="3200" b="1" dirty="0" smtClean="0">
                <a:solidFill>
                  <a:srgbClr val="115CB3"/>
                </a:solidFill>
              </a:rPr>
              <a:t> Century:</a:t>
            </a:r>
            <a:r>
              <a:rPr lang="en-US" sz="3200" dirty="0" smtClean="0"/>
              <a:t> </a:t>
            </a:r>
            <a:endParaRPr lang="zh-CN" altLang="en-US" sz="3200" dirty="0" smtClean="0"/>
          </a:p>
          <a:p>
            <a:pPr algn="ctr"/>
            <a:endParaRPr lang="en-US" sz="3200" dirty="0" smtClean="0"/>
          </a:p>
          <a:p>
            <a:pPr algn="ctr"/>
            <a:r>
              <a:rPr lang="en-US" sz="3200" b="1" dirty="0" smtClean="0">
                <a:solidFill>
                  <a:srgbClr val="115CB3"/>
                </a:solidFill>
              </a:rPr>
              <a:t>Computer Science</a:t>
            </a:r>
            <a:r>
              <a:rPr lang="zh-CN" altLang="en-US" sz="3200" b="1" dirty="0" smtClean="0">
                <a:solidFill>
                  <a:srgbClr val="115CB3"/>
                </a:solidFill>
              </a:rPr>
              <a:t> </a:t>
            </a:r>
            <a:r>
              <a:rPr lang="en-US" altLang="zh-CN" sz="3200" b="1" dirty="0" smtClean="0">
                <a:solidFill>
                  <a:srgbClr val="115CB3"/>
                </a:solidFill>
              </a:rPr>
              <a:t>&amp;</a:t>
            </a:r>
            <a:r>
              <a:rPr lang="zh-CN" altLang="en-US" sz="3200" b="1" dirty="0" smtClean="0">
                <a:solidFill>
                  <a:srgbClr val="115CB3"/>
                </a:solidFill>
              </a:rPr>
              <a:t> </a:t>
            </a:r>
            <a:r>
              <a:rPr lang="en-US" sz="3200" b="1" dirty="0" smtClean="0">
                <a:solidFill>
                  <a:srgbClr val="115CB3"/>
                </a:solidFill>
              </a:rPr>
              <a:t>Physics</a:t>
            </a:r>
            <a:r>
              <a:rPr lang="zh-CN" altLang="en-US" sz="3200" b="1" dirty="0" smtClean="0">
                <a:solidFill>
                  <a:srgbClr val="115CB3"/>
                </a:solidFill>
              </a:rPr>
              <a:t> </a:t>
            </a:r>
            <a:r>
              <a:rPr lang="en-US" altLang="zh-CN" sz="3200" b="1" dirty="0" smtClean="0">
                <a:solidFill>
                  <a:srgbClr val="115CB3"/>
                </a:solidFill>
              </a:rPr>
              <a:t>&amp;</a:t>
            </a:r>
            <a:r>
              <a:rPr lang="zh-CN" altLang="en-US" sz="3200" b="1" dirty="0" smtClean="0">
                <a:solidFill>
                  <a:srgbClr val="115CB3"/>
                </a:solidFill>
              </a:rPr>
              <a:t> </a:t>
            </a:r>
            <a:r>
              <a:rPr lang="en-US" sz="3200" b="1" dirty="0" smtClean="0">
                <a:solidFill>
                  <a:srgbClr val="115CB3"/>
                </a:solidFill>
              </a:rPr>
              <a:t>Mathematics</a:t>
            </a:r>
            <a:endParaRPr lang="zh-CN" altLang="en-US" sz="3200" b="1" dirty="0" smtClean="0">
              <a:solidFill>
                <a:srgbClr val="115CB3"/>
              </a:solidFill>
            </a:endParaRPr>
          </a:p>
          <a:p>
            <a:pPr algn="ctr"/>
            <a:endParaRPr lang="zh-CN" altLang="en-US" sz="3200" dirty="0" smtClean="0">
              <a:solidFill>
                <a:srgbClr val="115CB3"/>
              </a:solidFill>
            </a:endParaRPr>
          </a:p>
          <a:p>
            <a:pPr algn="ctr"/>
            <a:endParaRPr lang="en-US" sz="3200" dirty="0" smtClean="0">
              <a:solidFill>
                <a:srgbClr val="115CB3"/>
              </a:solidFill>
            </a:endParaRPr>
          </a:p>
          <a:p>
            <a:pPr algn="ctr"/>
            <a:endParaRPr lang="en-US" sz="3200" dirty="0"/>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74" name="Picture 7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grpSp>
        <p:nvGrpSpPr>
          <p:cNvPr id="11" name="Group 10"/>
          <p:cNvGrpSpPr/>
          <p:nvPr/>
        </p:nvGrpSpPr>
        <p:grpSpPr>
          <a:xfrm>
            <a:off x="0" y="7086600"/>
            <a:ext cx="9912767" cy="1676400"/>
            <a:chOff x="-6246" y="5105400"/>
            <a:chExt cx="9150246" cy="1676400"/>
          </a:xfrm>
        </p:grpSpPr>
        <p:sp>
          <p:nvSpPr>
            <p:cNvPr id="76" name="Rectangle 75"/>
            <p:cNvSpPr/>
            <p:nvPr/>
          </p:nvSpPr>
          <p:spPr>
            <a:xfrm>
              <a:off x="76200" y="5105400"/>
              <a:ext cx="9006840" cy="1676400"/>
            </a:xfrm>
            <a:prstGeom prst="rect">
              <a:avLst/>
            </a:prstGeom>
            <a:solidFill>
              <a:schemeClr val="bg1">
                <a:alpha val="94000"/>
              </a:schemeClr>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t>Stanley Milgram. </a:t>
              </a:r>
              <a:r>
                <a:rPr lang="en-US" dirty="0" smtClean="0"/>
                <a:t>The small world problem. Psychology Today, 2(1):60–67, 1967. </a:t>
              </a:r>
              <a:endParaRPr lang="en-US" dirty="0"/>
            </a:p>
          </p:txBody>
        </p:sp>
        <p:sp>
          <p:nvSpPr>
            <p:cNvPr id="4" name="Rectangle 3"/>
            <p:cNvSpPr/>
            <p:nvPr/>
          </p:nvSpPr>
          <p:spPr>
            <a:xfrm>
              <a:off x="-6246" y="5562600"/>
              <a:ext cx="9150246" cy="523220"/>
            </a:xfrm>
            <a:prstGeom prst="rect">
              <a:avLst/>
            </a:prstGeom>
          </p:spPr>
          <p:txBody>
            <a:bodyPr wrap="square">
              <a:spAutoFit/>
            </a:bodyPr>
            <a:lstStyle/>
            <a:p>
              <a:pPr algn="ctr"/>
              <a:r>
                <a:rPr lang="en-US" altLang="zh-CN" sz="2800" dirty="0">
                  <a:solidFill>
                    <a:srgbClr val="C00000"/>
                  </a:solidFill>
                </a:rPr>
                <a:t>The</a:t>
              </a:r>
              <a:r>
                <a:rPr lang="zh-CN" altLang="en-US" sz="2800" dirty="0">
                  <a:solidFill>
                    <a:srgbClr val="C00000"/>
                  </a:solidFill>
                </a:rPr>
                <a:t> </a:t>
              </a:r>
              <a:r>
                <a:rPr lang="en-US" altLang="zh-CN" sz="2800" dirty="0">
                  <a:solidFill>
                    <a:srgbClr val="C00000"/>
                  </a:solidFill>
                </a:rPr>
                <a:t>20</a:t>
              </a:r>
              <a:r>
                <a:rPr lang="en-US" altLang="zh-CN" sz="2800" baseline="30000" dirty="0">
                  <a:solidFill>
                    <a:srgbClr val="C00000"/>
                  </a:solidFill>
                </a:rPr>
                <a:t>th</a:t>
              </a:r>
              <a:r>
                <a:rPr lang="zh-CN" altLang="en-US" sz="2800" dirty="0">
                  <a:solidFill>
                    <a:srgbClr val="C00000"/>
                  </a:solidFill>
                </a:rPr>
                <a:t> </a:t>
              </a:r>
              <a:r>
                <a:rPr lang="en-US" altLang="zh-CN" sz="2800" dirty="0">
                  <a:solidFill>
                    <a:srgbClr val="C00000"/>
                  </a:solidFill>
                </a:rPr>
                <a:t>Century:</a:t>
              </a:r>
              <a:r>
                <a:rPr lang="zh-CN" altLang="en-US" sz="2800" dirty="0">
                  <a:solidFill>
                    <a:srgbClr val="C00000"/>
                  </a:solidFill>
                </a:rPr>
                <a:t> </a:t>
              </a:r>
              <a:r>
                <a:rPr lang="en-US" altLang="zh-CN" sz="2800" dirty="0">
                  <a:solidFill>
                    <a:srgbClr val="C00000"/>
                  </a:solidFill>
                </a:rPr>
                <a:t>Sociology</a:t>
              </a:r>
              <a:r>
                <a:rPr lang="zh-CN" altLang="en-US" sz="2800" dirty="0">
                  <a:solidFill>
                    <a:srgbClr val="C00000"/>
                  </a:solidFill>
                </a:rPr>
                <a:t> </a:t>
              </a:r>
              <a:r>
                <a:rPr lang="en-US" altLang="zh-CN" sz="2800" dirty="0">
                  <a:solidFill>
                    <a:srgbClr val="C00000"/>
                  </a:solidFill>
                </a:rPr>
                <a:t>&amp;</a:t>
              </a:r>
              <a:r>
                <a:rPr lang="zh-CN" altLang="en-US" sz="2800" dirty="0">
                  <a:solidFill>
                    <a:srgbClr val="C00000"/>
                  </a:solidFill>
                </a:rPr>
                <a:t> </a:t>
              </a:r>
              <a:r>
                <a:rPr lang="en-US" altLang="zh-CN" sz="2800" dirty="0">
                  <a:solidFill>
                    <a:srgbClr val="C00000"/>
                  </a:solidFill>
                </a:rPr>
                <a:t>Anthropology</a:t>
              </a:r>
              <a:endParaRPr lang="en-US" sz="2800" dirty="0">
                <a:solidFill>
                  <a:srgbClr val="C00000"/>
                </a:solidFill>
              </a:endParaRPr>
            </a:p>
          </p:txBody>
        </p:sp>
      </p:grpSp>
    </p:spTree>
    <p:extLst>
      <p:ext uri="{BB962C8B-B14F-4D97-AF65-F5344CB8AC3E}">
        <p14:creationId xmlns:p14="http://schemas.microsoft.com/office/powerpoint/2010/main" val="201569015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a:blip r:embed="rId3"/>
          <a:stretch>
            <a:fillRect/>
          </a:stretch>
        </p:blipFill>
        <p:spPr>
          <a:xfrm>
            <a:off x="1403350" y="6096000"/>
            <a:ext cx="1651000" cy="585788"/>
          </a:xfrm>
          <a:prstGeom prst="rect">
            <a:avLst/>
          </a:prstGeom>
          <a:ln w="25400">
            <a:solidFill>
              <a:srgbClr val="C00000"/>
            </a:solidFill>
          </a:ln>
        </p:spPr>
      </p:pic>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9"/>
          <a:stretch>
            <a:fillRect/>
          </a:stretch>
        </p:blipFill>
        <p:spPr>
          <a:xfrm>
            <a:off x="495300" y="5334001"/>
            <a:ext cx="1485900" cy="610603"/>
          </a:xfrm>
          <a:prstGeom prst="rect">
            <a:avLst/>
          </a:prstGeom>
          <a:ln w="25400">
            <a:solidFill>
              <a:srgbClr val="C00000"/>
            </a:solidFill>
          </a:ln>
        </p:spPr>
      </p:pic>
      <p:pic>
        <p:nvPicPr>
          <p:cNvPr id="65" name="Picture 64"/>
          <p:cNvPicPr>
            <a:picLocks noChangeAspect="1"/>
          </p:cNvPicPr>
          <p:nvPr/>
        </p:nvPicPr>
        <p:blipFill>
          <a:blip r:embed="rId10"/>
          <a:stretch>
            <a:fillRect/>
          </a:stretch>
        </p:blipFill>
        <p:spPr>
          <a:xfrm>
            <a:off x="577850" y="26670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11"/>
          <a:stretch>
            <a:fillRect/>
          </a:stretch>
        </p:blipFill>
        <p:spPr>
          <a:xfrm>
            <a:off x="1898650" y="2286000"/>
            <a:ext cx="1073150" cy="645958"/>
          </a:xfrm>
          <a:prstGeom prst="rect">
            <a:avLst/>
          </a:prstGeom>
          <a:ln w="25400">
            <a:solidFill>
              <a:srgbClr val="C00000"/>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2"/>
          <a:stretch>
            <a:fillRect/>
          </a:stretch>
        </p:blipFill>
        <p:spPr>
          <a:xfrm>
            <a:off x="6769101" y="1295400"/>
            <a:ext cx="1651000" cy="725714"/>
          </a:xfrm>
          <a:prstGeom prst="rect">
            <a:avLst/>
          </a:prstGeom>
          <a:noFill/>
          <a:ln w="25400">
            <a:solidFill>
              <a:srgbClr val="115CB3"/>
            </a:solidFill>
          </a:ln>
        </p:spPr>
      </p:pic>
      <p:sp>
        <p:nvSpPr>
          <p:cNvPr id="55" name="Rectangle 54"/>
          <p:cNvSpPr/>
          <p:nvPr/>
        </p:nvSpPr>
        <p:spPr>
          <a:xfrm>
            <a:off x="82550" y="13953"/>
            <a:ext cx="975741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57" name="TextBox 56"/>
          <p:cNvSpPr txBox="1"/>
          <p:nvPr/>
        </p:nvSpPr>
        <p:spPr>
          <a:xfrm>
            <a:off x="0" y="35006"/>
            <a:ext cx="9906000" cy="584775"/>
          </a:xfrm>
          <a:prstGeom prst="rect">
            <a:avLst/>
          </a:prstGeom>
          <a:noFill/>
        </p:spPr>
        <p:txBody>
          <a:bodyPr wrap="square" rtlCol="0">
            <a:spAutoFit/>
          </a:bodyPr>
          <a:lstStyle/>
          <a:p>
            <a:pPr algn="ctr"/>
            <a:r>
              <a:rPr lang="en-US" altLang="zh-CN" sz="3200" dirty="0" smtClean="0"/>
              <a:t>2002:</a:t>
            </a:r>
            <a:r>
              <a:rPr lang="zh-CN" altLang="en-US" sz="3200" dirty="0" smtClean="0"/>
              <a:t> </a:t>
            </a:r>
            <a:r>
              <a:rPr lang="en-US" altLang="zh-CN" sz="3200" dirty="0" smtClean="0"/>
              <a:t>Community</a:t>
            </a:r>
            <a:r>
              <a:rPr lang="zh-CN" altLang="en-US" sz="3200" dirty="0" smtClean="0"/>
              <a:t> </a:t>
            </a:r>
            <a:r>
              <a:rPr lang="en-US" altLang="zh-CN" sz="3200" dirty="0" smtClean="0"/>
              <a:t>Detection</a:t>
            </a:r>
            <a:endParaRPr lang="en-US" sz="3200" dirty="0"/>
          </a:p>
        </p:txBody>
      </p:sp>
      <p:sp>
        <p:nvSpPr>
          <p:cNvPr id="66" name="Rectangle 65"/>
          <p:cNvSpPr/>
          <p:nvPr/>
        </p:nvSpPr>
        <p:spPr>
          <a:xfrm>
            <a:off x="82550" y="695980"/>
            <a:ext cx="9575800" cy="707886"/>
          </a:xfrm>
          <a:prstGeom prst="rect">
            <a:avLst/>
          </a:prstGeom>
        </p:spPr>
        <p:txBody>
          <a:bodyPr wrap="square">
            <a:spAutoFit/>
          </a:bodyPr>
          <a:lstStyle/>
          <a:p>
            <a:pPr marL="342900" indent="-342900">
              <a:buFont typeface="Arial" charset="0"/>
              <a:buChar char="•"/>
            </a:pPr>
            <a:r>
              <a:rPr lang="en-US" sz="2000" dirty="0" smtClean="0">
                <a:latin typeface="Times New Roman" charset="0"/>
                <a:ea typeface="Times New Roman" charset="0"/>
                <a:cs typeface="Times New Roman" charset="0"/>
              </a:rPr>
              <a:t>“</a:t>
            </a:r>
            <a:r>
              <a:rPr lang="en-US" altLang="zh-CN" sz="2000" dirty="0">
                <a:latin typeface="Times New Roman" charset="0"/>
                <a:ea typeface="Times New Roman" charset="0"/>
                <a:cs typeface="Times New Roman" charset="0"/>
              </a:rPr>
              <a:t>T</a:t>
            </a:r>
            <a:r>
              <a:rPr lang="en-US" sz="2000" dirty="0" smtClean="0">
                <a:latin typeface="Times New Roman" charset="0"/>
                <a:ea typeface="Times New Roman" charset="0"/>
                <a:cs typeface="Times New Roman" charset="0"/>
              </a:rPr>
              <a:t>he </a:t>
            </a:r>
            <a:r>
              <a:rPr lang="en-US" sz="2000" dirty="0">
                <a:latin typeface="Times New Roman" charset="0"/>
                <a:ea typeface="Times New Roman" charset="0"/>
                <a:cs typeface="Times New Roman" charset="0"/>
              </a:rPr>
              <a:t>property of community structure, in which network nodes are joined together in tightly knit groups, between which there are only looser connections</a:t>
            </a:r>
            <a:r>
              <a:rPr lang="en-US" sz="2000" dirty="0" smtClean="0">
                <a:latin typeface="Times New Roman" charset="0"/>
                <a:ea typeface="Times New Roman" charset="0"/>
                <a:cs typeface="Times New Roman" charset="0"/>
              </a:rPr>
              <a:t>.</a:t>
            </a:r>
            <a:r>
              <a:rPr lang="en-US" altLang="zh-CN" sz="2000" dirty="0" smtClean="0">
                <a:latin typeface="Times New Roman" charset="0"/>
                <a:ea typeface="Times New Roman" charset="0"/>
                <a:cs typeface="Times New Roman" charset="0"/>
              </a:rPr>
              <a:t>”</a:t>
            </a:r>
            <a:endParaRPr lang="zh-CN" altLang="en-US" sz="2000" dirty="0" smtClean="0">
              <a:latin typeface="Times New Roman" charset="0"/>
              <a:ea typeface="Times New Roman" charset="0"/>
              <a:cs typeface="Times New Roman" charset="0"/>
            </a:endParaRPr>
          </a:p>
        </p:txBody>
      </p:sp>
      <p:sp>
        <p:nvSpPr>
          <p:cNvPr id="68" name="Rectangle 67"/>
          <p:cNvSpPr/>
          <p:nvPr/>
        </p:nvSpPr>
        <p:spPr>
          <a:xfrm>
            <a:off x="74295" y="3962400"/>
            <a:ext cx="975741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73" name="Rectangle 72"/>
          <p:cNvSpPr/>
          <p:nvPr/>
        </p:nvSpPr>
        <p:spPr>
          <a:xfrm>
            <a:off x="247650" y="1534180"/>
            <a:ext cx="9493250" cy="523220"/>
          </a:xfrm>
          <a:prstGeom prst="rect">
            <a:avLst/>
          </a:prstGeom>
        </p:spPr>
        <p:txBody>
          <a:bodyPr wrap="square">
            <a:spAutoFit/>
          </a:bodyPr>
          <a:lstStyle/>
          <a:p>
            <a:r>
              <a:rPr lang="en-US" sz="1400" dirty="0">
                <a:latin typeface="Times New Roman" charset="0"/>
                <a:ea typeface="Times New Roman" charset="0"/>
                <a:cs typeface="Times New Roman" charset="0"/>
              </a:rPr>
              <a:t>M. Girvan and M. E. J. </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Newman.</a:t>
            </a:r>
            <a:r>
              <a:rPr lang="zh-CN" alt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Community structure in social and biological networks. </a:t>
            </a:r>
            <a:r>
              <a:rPr lang="en-US" altLang="zh-CN" sz="1400" i="1" dirty="0" smtClean="0">
                <a:latin typeface="Times New Roman" charset="0"/>
                <a:ea typeface="Times New Roman" charset="0"/>
                <a:cs typeface="Times New Roman" charset="0"/>
              </a:rPr>
              <a:t>PNAS</a:t>
            </a:r>
            <a:r>
              <a:rPr lang="en-US" sz="1400" dirty="0">
                <a:latin typeface="Times New Roman" charset="0"/>
                <a:ea typeface="Times New Roman" charset="0"/>
                <a:cs typeface="Times New Roman" charset="0"/>
              </a:rPr>
              <a:t> </a:t>
            </a:r>
            <a:r>
              <a:rPr lang="en-US" sz="1400" i="1" dirty="0">
                <a:latin typeface="Times New Roman" charset="0"/>
                <a:ea typeface="Times New Roman" charset="0"/>
                <a:cs typeface="Times New Roman" charset="0"/>
              </a:rPr>
              <a:t>99(12):</a:t>
            </a:r>
            <a:r>
              <a:rPr lang="en-US" sz="1400" i="1" dirty="0" smtClean="0">
                <a:latin typeface="Times New Roman" charset="0"/>
                <a:ea typeface="Times New Roman" charset="0"/>
                <a:cs typeface="Times New Roman" charset="0"/>
              </a:rPr>
              <a:t>7821-7826</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sz="1400" i="1" dirty="0" smtClean="0">
                <a:latin typeface="Times New Roman" charset="0"/>
                <a:ea typeface="Times New Roman" charset="0"/>
                <a:cs typeface="Times New Roman" charset="0"/>
              </a:rPr>
              <a:t>2002</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8088</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pic>
        <p:nvPicPr>
          <p:cNvPr id="74" name="Picture 73"/>
          <p:cNvPicPr>
            <a:picLocks noChangeAspect="1"/>
          </p:cNvPicPr>
          <p:nvPr/>
        </p:nvPicPr>
        <p:blipFill>
          <a:blip r:embed="rId10"/>
          <a:stretch>
            <a:fillRect/>
          </a:stretch>
        </p:blipFill>
        <p:spPr>
          <a:xfrm>
            <a:off x="495300" y="4191000"/>
            <a:ext cx="2146300" cy="2080260"/>
          </a:xfrm>
          <a:prstGeom prst="rect">
            <a:avLst/>
          </a:prstGeom>
          <a:ln w="25400">
            <a:noFill/>
          </a:ln>
        </p:spPr>
      </p:pic>
      <p:pic>
        <p:nvPicPr>
          <p:cNvPr id="75" name="Picture 74"/>
          <p:cNvPicPr>
            <a:picLocks noChangeAspect="1"/>
          </p:cNvPicPr>
          <p:nvPr/>
        </p:nvPicPr>
        <p:blipFill>
          <a:blip r:embed="rId13"/>
          <a:stretch>
            <a:fillRect/>
          </a:stretch>
        </p:blipFill>
        <p:spPr>
          <a:xfrm>
            <a:off x="3549650" y="4038600"/>
            <a:ext cx="2559050" cy="2283064"/>
          </a:xfrm>
          <a:prstGeom prst="rect">
            <a:avLst/>
          </a:prstGeom>
        </p:spPr>
      </p:pic>
      <p:pic>
        <p:nvPicPr>
          <p:cNvPr id="76" name="Picture 75"/>
          <p:cNvPicPr>
            <a:picLocks noChangeAspect="1"/>
          </p:cNvPicPr>
          <p:nvPr/>
        </p:nvPicPr>
        <p:blipFill>
          <a:blip r:embed="rId14"/>
          <a:stretch>
            <a:fillRect/>
          </a:stretch>
        </p:blipFill>
        <p:spPr>
          <a:xfrm>
            <a:off x="6438900" y="4191000"/>
            <a:ext cx="3008802" cy="1832548"/>
          </a:xfrm>
          <a:prstGeom prst="rect">
            <a:avLst/>
          </a:prstGeom>
        </p:spPr>
      </p:pic>
      <p:sp>
        <p:nvSpPr>
          <p:cNvPr id="63" name="Rectangle 62"/>
          <p:cNvSpPr/>
          <p:nvPr/>
        </p:nvSpPr>
        <p:spPr>
          <a:xfrm>
            <a:off x="5118101" y="2834177"/>
            <a:ext cx="5118100" cy="29751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78" name="Rectangle 77"/>
          <p:cNvSpPr/>
          <p:nvPr/>
        </p:nvSpPr>
        <p:spPr>
          <a:xfrm>
            <a:off x="5118101" y="3138978"/>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a:t>
            </a:r>
            <a:r>
              <a:rPr lang="en-US" sz="1600" dirty="0" smtClean="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79" name="Oval 78"/>
          <p:cNvSpPr>
            <a:spLocks noChangeAspect="1"/>
          </p:cNvSpPr>
          <p:nvPr/>
        </p:nvSpPr>
        <p:spPr>
          <a:xfrm>
            <a:off x="4870450" y="28862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80" name="Oval 79"/>
          <p:cNvSpPr>
            <a:spLocks noChangeAspect="1"/>
          </p:cNvSpPr>
          <p:nvPr/>
        </p:nvSpPr>
        <p:spPr>
          <a:xfrm>
            <a:off x="4870450" y="331265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81" name="Oval 80"/>
          <p:cNvSpPr>
            <a:spLocks noChangeAspect="1"/>
          </p:cNvSpPr>
          <p:nvPr/>
        </p:nvSpPr>
        <p:spPr>
          <a:xfrm>
            <a:off x="4870450" y="36576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82" name="Oval 81"/>
          <p:cNvSpPr>
            <a:spLocks noChangeAspect="1"/>
          </p:cNvSpPr>
          <p:nvPr/>
        </p:nvSpPr>
        <p:spPr>
          <a:xfrm>
            <a:off x="4870450" y="2540358"/>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83" name="TextBox 82"/>
          <p:cNvSpPr txBox="1"/>
          <p:nvPr/>
        </p:nvSpPr>
        <p:spPr>
          <a:xfrm>
            <a:off x="4044950" y="3556716"/>
            <a:ext cx="908051" cy="400110"/>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2002</a:t>
            </a:r>
            <a:endParaRPr lang="en-US" b="1" dirty="0">
              <a:solidFill>
                <a:srgbClr val="C00000"/>
              </a:solidFill>
              <a:latin typeface="Times New Roman" charset="0"/>
              <a:ea typeface="Times New Roman" charset="0"/>
              <a:cs typeface="Times New Roman" charset="0"/>
            </a:endParaRPr>
          </a:p>
        </p:txBody>
      </p:sp>
      <p:sp>
        <p:nvSpPr>
          <p:cNvPr id="84" name="TextBox 83"/>
          <p:cNvSpPr txBox="1"/>
          <p:nvPr/>
        </p:nvSpPr>
        <p:spPr>
          <a:xfrm>
            <a:off x="4044950" y="2492589"/>
            <a:ext cx="1565148" cy="348813"/>
          </a:xfrm>
          <a:prstGeom prst="rect">
            <a:avLst/>
          </a:prstGeom>
          <a:noFill/>
        </p:spPr>
        <p:txBody>
          <a:bodyPr wrap="square" rtlCol="0">
            <a:spAutoFit/>
          </a:bodyPr>
          <a:lstStyle/>
          <a:p>
            <a:pPr>
              <a:lnSpc>
                <a:spcPct val="80000"/>
              </a:lnSpc>
            </a:pPr>
            <a:r>
              <a:rPr lang="en-US"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85" name="Rectangle 84"/>
          <p:cNvSpPr/>
          <p:nvPr/>
        </p:nvSpPr>
        <p:spPr>
          <a:xfrm>
            <a:off x="5118101" y="3547646"/>
            <a:ext cx="5200650" cy="338554"/>
          </a:xfrm>
          <a:prstGeom prst="rect">
            <a:avLst/>
          </a:prstGeom>
        </p:spPr>
        <p:txBody>
          <a:bodyPr wrap="square">
            <a:spAutoFit/>
          </a:bodyPr>
          <a:lstStyle/>
          <a:p>
            <a:r>
              <a:rPr lang="en-US" altLang="zh-CN" sz="1600" b="1" dirty="0" smtClean="0">
                <a:solidFill>
                  <a:srgbClr val="C00000"/>
                </a:solidFill>
                <a:latin typeface="Times New Roman" charset="0"/>
                <a:ea typeface="Times New Roman" charset="0"/>
                <a:cs typeface="Times New Roman" charset="0"/>
              </a:rPr>
              <a:t>Community Detection</a:t>
            </a:r>
            <a:r>
              <a:rPr lang="en-US" altLang="zh-CN" sz="1600" b="1" dirty="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a:t>
            </a:r>
            <a:r>
              <a:rPr lang="en-US" sz="1600" b="1" dirty="0" smtClean="0">
                <a:solidFill>
                  <a:srgbClr val="C00000"/>
                </a:solidFill>
                <a:latin typeface="Times New Roman" charset="0"/>
                <a:ea typeface="Times New Roman" charset="0"/>
                <a:cs typeface="Times New Roman" charset="0"/>
              </a:rPr>
              <a:t>Girvan</a:t>
            </a:r>
            <a:r>
              <a:rPr lang="en-US" altLang="zh-CN" sz="1600" b="1" dirty="0" smtClean="0">
                <a:solidFill>
                  <a:srgbClr val="C00000"/>
                </a:solidFill>
                <a:latin typeface="Times New Roman" charset="0"/>
                <a:ea typeface="Times New Roman" charset="0"/>
                <a:cs typeface="Times New Roman" charset="0"/>
              </a:rPr>
              <a:t>,</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Newman]</a:t>
            </a:r>
            <a:endParaRPr lang="en-US" sz="1600" b="1" dirty="0">
              <a:solidFill>
                <a:srgbClr val="C00000"/>
              </a:solidFill>
              <a:latin typeface="Times New Roman" charset="0"/>
              <a:ea typeface="Times New Roman" charset="0"/>
              <a:cs typeface="Times New Roman" charset="0"/>
            </a:endParaRPr>
          </a:p>
        </p:txBody>
      </p:sp>
      <p:sp>
        <p:nvSpPr>
          <p:cNvPr id="86" name="TextBox 85"/>
          <p:cNvSpPr txBox="1"/>
          <p:nvPr/>
        </p:nvSpPr>
        <p:spPr>
          <a:xfrm>
            <a:off x="4044951" y="32120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87" name="TextBox 86"/>
          <p:cNvSpPr txBox="1"/>
          <p:nvPr/>
        </p:nvSpPr>
        <p:spPr>
          <a:xfrm>
            <a:off x="4044951" y="2779552"/>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88" name="Rectangle 87"/>
          <p:cNvSpPr/>
          <p:nvPr/>
        </p:nvSpPr>
        <p:spPr>
          <a:xfrm>
            <a:off x="5118102" y="2455088"/>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400" dirty="0" smtClean="0">
                <a:solidFill>
                  <a:srgbClr val="C00000"/>
                </a:solidFill>
                <a:latin typeface="Times New Roman" charset="0"/>
                <a:ea typeface="Times New Roman" charset="0"/>
                <a:cs typeface="Times New Roman" charset="0"/>
              </a:rPr>
              <a:t>Christakis</a:t>
            </a:r>
            <a:r>
              <a:rPr lang="en-US" altLang="zh-CN" sz="1400" dirty="0" smtClean="0">
                <a:solidFill>
                  <a:srgbClr val="C00000"/>
                </a:solidFill>
                <a:latin typeface="Times New Roman" charset="0"/>
                <a:ea typeface="Times New Roman" charset="0"/>
                <a:cs typeface="Times New Roman" charset="0"/>
              </a:rPr>
              <a:t>,</a:t>
            </a:r>
            <a:r>
              <a:rPr lang="zh-CN" altLang="en-US" sz="1400" dirty="0" smtClean="0">
                <a:solidFill>
                  <a:srgbClr val="C00000"/>
                </a:solidFill>
                <a:latin typeface="Times New Roman" charset="0"/>
                <a:ea typeface="Times New Roman" charset="0"/>
                <a:cs typeface="Times New Roman" charset="0"/>
              </a:rPr>
              <a:t> </a:t>
            </a:r>
            <a:r>
              <a:rPr lang="en-US" sz="14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9" name="Oval 88"/>
          <p:cNvSpPr>
            <a:spLocks noChangeAspect="1"/>
          </p:cNvSpPr>
          <p:nvPr/>
        </p:nvSpPr>
        <p:spPr>
          <a:xfrm>
            <a:off x="4870450" y="22098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90" name="TextBox 89"/>
          <p:cNvSpPr txBox="1"/>
          <p:nvPr/>
        </p:nvSpPr>
        <p:spPr>
          <a:xfrm>
            <a:off x="4041648" y="2156406"/>
            <a:ext cx="1565148" cy="348813"/>
          </a:xfrm>
          <a:prstGeom prst="rect">
            <a:avLst/>
          </a:prstGeom>
          <a:noFill/>
        </p:spPr>
        <p:txBody>
          <a:bodyPr wrap="square" rtlCol="0">
            <a:spAutoFit/>
          </a:bodyPr>
          <a:lstStyle/>
          <a:p>
            <a:pPr>
              <a:lnSpc>
                <a:spcPct val="80000"/>
              </a:lnSpc>
            </a:pPr>
            <a:r>
              <a:rPr lang="en-US" dirty="0" smtClean="0">
                <a:solidFill>
                  <a:srgbClr val="C00000"/>
                </a:solidFill>
                <a:latin typeface="Times New Roman" charset="0"/>
                <a:ea typeface="Times New Roman" charset="0"/>
                <a:cs typeface="Times New Roman" charset="0"/>
              </a:rPr>
              <a:t>2009</a:t>
            </a:r>
            <a:endParaRPr lang="en-US" dirty="0">
              <a:solidFill>
                <a:srgbClr val="C00000"/>
              </a:solidFill>
              <a:latin typeface="Times New Roman" charset="0"/>
              <a:ea typeface="Times New Roman" charset="0"/>
              <a:cs typeface="Times New Roman" charset="0"/>
            </a:endParaRPr>
          </a:p>
        </p:txBody>
      </p:sp>
      <p:sp>
        <p:nvSpPr>
          <p:cNvPr id="91" name="Rectangle 90"/>
          <p:cNvSpPr/>
          <p:nvPr/>
        </p:nvSpPr>
        <p:spPr>
          <a:xfrm>
            <a:off x="5118101" y="2124530"/>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Social Influence Analysis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[Tang, Sun]</a:t>
            </a:r>
            <a:endParaRPr lang="en-US" sz="16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072900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66" grpId="0"/>
      <p:bldP spid="68" grpId="0" animBg="1"/>
      <p:bldP spid="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7"/>
          <a:stretch>
            <a:fillRect/>
          </a:stretch>
        </p:blipFill>
        <p:spPr>
          <a:xfrm>
            <a:off x="495300" y="5334001"/>
            <a:ext cx="1485900" cy="610603"/>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8"/>
          <a:stretch>
            <a:fillRect/>
          </a:stretch>
        </p:blipFill>
        <p:spPr>
          <a:xfrm>
            <a:off x="6769101" y="1295400"/>
            <a:ext cx="1651000" cy="725714"/>
          </a:xfrm>
          <a:prstGeom prst="rect">
            <a:avLst/>
          </a:prstGeom>
          <a:noFill/>
          <a:ln w="25400">
            <a:solidFill>
              <a:srgbClr val="115CB3"/>
            </a:solidFill>
          </a:ln>
        </p:spPr>
      </p:pic>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57" name="Picture 56"/>
          <p:cNvPicPr>
            <a:picLocks noChangeAspect="1"/>
          </p:cNvPicPr>
          <p:nvPr/>
        </p:nvPicPr>
        <p:blipFill>
          <a:blip r:embed="rId10"/>
          <a:stretch>
            <a:fillRect/>
          </a:stretch>
        </p:blipFill>
        <p:spPr>
          <a:xfrm>
            <a:off x="577850" y="2667000"/>
            <a:ext cx="990600" cy="960120"/>
          </a:xfrm>
          <a:prstGeom prst="rect">
            <a:avLst/>
          </a:prstGeom>
          <a:ln w="25400">
            <a:solidFill>
              <a:srgbClr val="C00000"/>
            </a:solidFill>
          </a:ln>
        </p:spPr>
      </p:pic>
      <p:pic>
        <p:nvPicPr>
          <p:cNvPr id="66" name="Picture 65"/>
          <p:cNvPicPr>
            <a:picLocks noChangeAspect="1"/>
          </p:cNvPicPr>
          <p:nvPr/>
        </p:nvPicPr>
        <p:blipFill>
          <a:blip r:embed="rId11"/>
          <a:stretch>
            <a:fillRect/>
          </a:stretch>
        </p:blipFill>
        <p:spPr>
          <a:xfrm>
            <a:off x="1898650" y="2286000"/>
            <a:ext cx="1073150" cy="645958"/>
          </a:xfrm>
          <a:prstGeom prst="rect">
            <a:avLst/>
          </a:prstGeom>
          <a:ln w="25400">
            <a:solidFill>
              <a:srgbClr val="C00000"/>
            </a:solidFill>
          </a:ln>
        </p:spPr>
      </p:pic>
      <p:sp>
        <p:nvSpPr>
          <p:cNvPr id="65" name="Rectangle 64"/>
          <p:cNvSpPr/>
          <p:nvPr/>
        </p:nvSpPr>
        <p:spPr>
          <a:xfrm>
            <a:off x="82550" y="12700"/>
            <a:ext cx="975741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7" name="Rectangle 66"/>
          <p:cNvSpPr/>
          <p:nvPr/>
        </p:nvSpPr>
        <p:spPr>
          <a:xfrm>
            <a:off x="82550" y="546101"/>
            <a:ext cx="9575800" cy="1015663"/>
          </a:xfrm>
          <a:prstGeom prst="rect">
            <a:avLst/>
          </a:prstGeom>
        </p:spPr>
        <p:txBody>
          <a:bodyPr wrap="square">
            <a:spAutoFit/>
          </a:bodyPr>
          <a:lstStyle/>
          <a:p>
            <a:pPr marL="342900" indent="-342900" algn="just">
              <a:buFont typeface="Arial" charset="0"/>
              <a:buChar char="•"/>
            </a:pPr>
            <a:r>
              <a:rPr lang="en-US" sz="2000" dirty="0" smtClean="0">
                <a:latin typeface="Times New Roman" charset="0"/>
                <a:ea typeface="Times New Roman" charset="0"/>
                <a:cs typeface="Times New Roman" charset="0"/>
              </a:rPr>
              <a:t>“</a:t>
            </a:r>
            <a:r>
              <a:rPr lang="en-US" sz="2000" dirty="0">
                <a:latin typeface="Times New Roman" charset="0"/>
                <a:ea typeface="Times New Roman" charset="0"/>
                <a:cs typeface="Times New Roman" charset="0"/>
              </a:rPr>
              <a:t>Given a snapshot of a social network at time </a:t>
            </a:r>
            <a:r>
              <a:rPr lang="en-US" sz="2000" i="1" dirty="0">
                <a:latin typeface="Times New Roman" charset="0"/>
                <a:ea typeface="Times New Roman" charset="0"/>
                <a:cs typeface="Times New Roman" charset="0"/>
              </a:rPr>
              <a:t>t</a:t>
            </a:r>
            <a:r>
              <a:rPr lang="en-US" sz="2000" dirty="0">
                <a:latin typeface="Times New Roman" charset="0"/>
                <a:ea typeface="Times New Roman" charset="0"/>
                <a:cs typeface="Times New Roman" charset="0"/>
              </a:rPr>
              <a:t>, we seek to accurately predict the edges that will be added to the network during the interval from time </a:t>
            </a:r>
            <a:r>
              <a:rPr lang="en-US" sz="2000" i="1" dirty="0">
                <a:latin typeface="Times New Roman" charset="0"/>
                <a:ea typeface="Times New Roman" charset="0"/>
                <a:cs typeface="Times New Roman" charset="0"/>
              </a:rPr>
              <a:t>t</a:t>
            </a:r>
            <a:r>
              <a:rPr lang="en-US" sz="2000" dirty="0">
                <a:latin typeface="Times New Roman" charset="0"/>
                <a:ea typeface="Times New Roman" charset="0"/>
                <a:cs typeface="Times New Roman" charset="0"/>
              </a:rPr>
              <a:t> to a given future time </a:t>
            </a:r>
            <a:r>
              <a:rPr lang="en-US" sz="2000" i="1" dirty="0" smtClean="0">
                <a:latin typeface="Times New Roman" charset="0"/>
                <a:ea typeface="Times New Roman" charset="0"/>
                <a:cs typeface="Times New Roman" charset="0"/>
              </a:rPr>
              <a:t>t</a:t>
            </a:r>
            <a:r>
              <a:rPr lang="en-US" altLang="zh-CN" sz="2000" i="1" dirty="0" smtClean="0">
                <a:latin typeface="Times New Roman" charset="0"/>
                <a:ea typeface="Times New Roman" charset="0"/>
                <a:cs typeface="Times New Roman" charset="0"/>
              </a:rPr>
              <a:t>’</a:t>
            </a:r>
            <a:r>
              <a:rPr lang="en-US" sz="2000" dirty="0" smtClean="0">
                <a:latin typeface="Times New Roman" charset="0"/>
                <a:ea typeface="Times New Roman" charset="0"/>
                <a:cs typeface="Times New Roman" charset="0"/>
              </a:rPr>
              <a:t> </a:t>
            </a:r>
            <a:r>
              <a:rPr lang="en-US" sz="2000" dirty="0">
                <a:latin typeface="Times New Roman" charset="0"/>
                <a:ea typeface="Times New Roman" charset="0"/>
                <a:cs typeface="Times New Roman" charset="0"/>
              </a:rPr>
              <a:t>.</a:t>
            </a:r>
            <a:r>
              <a:rPr lang="en-US" altLang="zh-CN" sz="2000" dirty="0" smtClean="0">
                <a:latin typeface="Times New Roman" charset="0"/>
                <a:ea typeface="Times New Roman" charset="0"/>
                <a:cs typeface="Times New Roman" charset="0"/>
              </a:rPr>
              <a:t>”</a:t>
            </a:r>
            <a:endParaRPr lang="zh-CN" altLang="en-US" sz="2000" dirty="0" smtClean="0">
              <a:latin typeface="Times New Roman" charset="0"/>
              <a:ea typeface="Times New Roman" charset="0"/>
              <a:cs typeface="Times New Roman" charset="0"/>
            </a:endParaRPr>
          </a:p>
        </p:txBody>
      </p:sp>
      <p:sp>
        <p:nvSpPr>
          <p:cNvPr id="68" name="Rectangle 67"/>
          <p:cNvSpPr/>
          <p:nvPr/>
        </p:nvSpPr>
        <p:spPr>
          <a:xfrm>
            <a:off x="74295" y="3962400"/>
            <a:ext cx="975741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73" name="Rectangle 72"/>
          <p:cNvSpPr/>
          <p:nvPr/>
        </p:nvSpPr>
        <p:spPr>
          <a:xfrm>
            <a:off x="247650" y="1612900"/>
            <a:ext cx="9493250" cy="523220"/>
          </a:xfrm>
          <a:prstGeom prst="rect">
            <a:avLst/>
          </a:prstGeom>
        </p:spPr>
        <p:txBody>
          <a:bodyPr wrap="square">
            <a:spAutoFit/>
          </a:bodyPr>
          <a:lstStyle/>
          <a:p>
            <a:r>
              <a:rPr lang="en-US" sz="1400" dirty="0">
                <a:latin typeface="Times New Roman" charset="0"/>
                <a:ea typeface="Times New Roman" charset="0"/>
                <a:cs typeface="Times New Roman" charset="0"/>
              </a:rPr>
              <a:t>D. </a:t>
            </a:r>
            <a:r>
              <a:rPr lang="en-US" sz="1400" dirty="0" err="1">
                <a:latin typeface="Times New Roman" charset="0"/>
                <a:ea typeface="Times New Roman" charset="0"/>
                <a:cs typeface="Times New Roman" charset="0"/>
              </a:rPr>
              <a:t>Liben-Nowell</a:t>
            </a:r>
            <a:r>
              <a:rPr lang="en-US" sz="1400" dirty="0">
                <a:latin typeface="Times New Roman" charset="0"/>
                <a:ea typeface="Times New Roman" charset="0"/>
                <a:cs typeface="Times New Roman" charset="0"/>
              </a:rPr>
              <a:t>, J. Kleinberg. The Link Prediction Problem for Social Networks. </a:t>
            </a:r>
            <a:r>
              <a:rPr lang="en-US" altLang="zh-CN" sz="1400" dirty="0" smtClean="0">
                <a:latin typeface="Times New Roman" charset="0"/>
                <a:ea typeface="Times New Roman" charset="0"/>
                <a:cs typeface="Times New Roman" charset="0"/>
              </a:rPr>
              <a:t>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ACM</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CIKM, </a:t>
            </a:r>
            <a:r>
              <a:rPr lang="en-US" sz="1400" dirty="0">
                <a:latin typeface="Times New Roman" charset="0"/>
                <a:ea typeface="Times New Roman" charset="0"/>
                <a:cs typeface="Times New Roman" charset="0"/>
              </a:rPr>
              <a:t>2003</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2616</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pic>
        <p:nvPicPr>
          <p:cNvPr id="75" name="Picture 74"/>
          <p:cNvPicPr>
            <a:picLocks noChangeAspect="1"/>
          </p:cNvPicPr>
          <p:nvPr/>
        </p:nvPicPr>
        <p:blipFill>
          <a:blip r:embed="rId12"/>
          <a:stretch>
            <a:fillRect/>
          </a:stretch>
        </p:blipFill>
        <p:spPr>
          <a:xfrm>
            <a:off x="330201" y="4495800"/>
            <a:ext cx="3184771" cy="1295400"/>
          </a:xfrm>
          <a:prstGeom prst="rect">
            <a:avLst/>
          </a:prstGeom>
        </p:spPr>
      </p:pic>
      <p:sp>
        <p:nvSpPr>
          <p:cNvPr id="76" name="TextBox 75"/>
          <p:cNvSpPr txBox="1"/>
          <p:nvPr/>
        </p:nvSpPr>
        <p:spPr>
          <a:xfrm>
            <a:off x="908050" y="5791201"/>
            <a:ext cx="742950" cy="461665"/>
          </a:xfrm>
          <a:prstGeom prst="rect">
            <a:avLst/>
          </a:prstGeom>
          <a:noFill/>
        </p:spPr>
        <p:txBody>
          <a:bodyPr wrap="square" rtlCol="0">
            <a:spAutoFit/>
          </a:bodyPr>
          <a:lstStyle/>
          <a:p>
            <a:r>
              <a:rPr lang="en-US" altLang="zh-CN" sz="2400" i="1" dirty="0" smtClean="0">
                <a:latin typeface="Times New Roman" charset="0"/>
                <a:ea typeface="Times New Roman" charset="0"/>
                <a:cs typeface="Times New Roman" charset="0"/>
              </a:rPr>
              <a:t>t</a:t>
            </a:r>
            <a:endParaRPr lang="en-US" sz="2400" i="1" dirty="0">
              <a:latin typeface="Times New Roman" charset="0"/>
              <a:ea typeface="Times New Roman" charset="0"/>
              <a:cs typeface="Times New Roman" charset="0"/>
            </a:endParaRPr>
          </a:p>
        </p:txBody>
      </p:sp>
      <p:sp>
        <p:nvSpPr>
          <p:cNvPr id="77" name="TextBox 76"/>
          <p:cNvSpPr txBox="1"/>
          <p:nvPr/>
        </p:nvSpPr>
        <p:spPr>
          <a:xfrm>
            <a:off x="2559050" y="5791201"/>
            <a:ext cx="742950" cy="461665"/>
          </a:xfrm>
          <a:prstGeom prst="rect">
            <a:avLst/>
          </a:prstGeom>
          <a:noFill/>
        </p:spPr>
        <p:txBody>
          <a:bodyPr wrap="square" rtlCol="0">
            <a:spAutoFit/>
          </a:bodyPr>
          <a:lstStyle/>
          <a:p>
            <a:r>
              <a:rPr lang="en-US" altLang="zh-CN" sz="2400" i="1" dirty="0" smtClean="0">
                <a:latin typeface="Times New Roman" charset="0"/>
                <a:ea typeface="Times New Roman" charset="0"/>
                <a:cs typeface="Times New Roman" charset="0"/>
              </a:rPr>
              <a:t>t’</a:t>
            </a:r>
            <a:endParaRPr lang="en-US" sz="2400" i="1" dirty="0">
              <a:latin typeface="Times New Roman" charset="0"/>
              <a:ea typeface="Times New Roman" charset="0"/>
              <a:cs typeface="Times New Roman" charset="0"/>
            </a:endParaRPr>
          </a:p>
        </p:txBody>
      </p:sp>
      <p:pic>
        <p:nvPicPr>
          <p:cNvPr id="78" name="Picture 7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62400" y="4419600"/>
            <a:ext cx="5678543" cy="1496518"/>
          </a:xfrm>
          <a:prstGeom prst="rect">
            <a:avLst/>
          </a:prstGeom>
        </p:spPr>
      </p:pic>
      <p:sp>
        <p:nvSpPr>
          <p:cNvPr id="79" name="TextBox 78"/>
          <p:cNvSpPr txBox="1"/>
          <p:nvPr/>
        </p:nvSpPr>
        <p:spPr>
          <a:xfrm>
            <a:off x="0" y="37526"/>
            <a:ext cx="9906000" cy="584775"/>
          </a:xfrm>
          <a:prstGeom prst="rect">
            <a:avLst/>
          </a:prstGeom>
          <a:noFill/>
        </p:spPr>
        <p:txBody>
          <a:bodyPr wrap="square" rtlCol="0">
            <a:spAutoFit/>
          </a:bodyPr>
          <a:lstStyle/>
          <a:p>
            <a:pPr algn="ctr"/>
            <a:r>
              <a:rPr lang="en-US" altLang="zh-CN" sz="3200" dirty="0" smtClean="0"/>
              <a:t>2003:</a:t>
            </a:r>
            <a:r>
              <a:rPr lang="zh-CN" altLang="en-US" sz="3200" dirty="0" smtClean="0"/>
              <a:t> </a:t>
            </a:r>
            <a:r>
              <a:rPr lang="en-US" altLang="zh-CN" sz="3200" dirty="0" smtClean="0"/>
              <a:t>Link</a:t>
            </a:r>
            <a:r>
              <a:rPr lang="zh-CN" altLang="en-US" sz="3200" dirty="0" smtClean="0"/>
              <a:t> </a:t>
            </a:r>
            <a:r>
              <a:rPr lang="en-US" altLang="zh-CN" sz="3200" dirty="0" smtClean="0"/>
              <a:t>Prediction</a:t>
            </a:r>
            <a:endParaRPr lang="en-US" sz="3200" dirty="0"/>
          </a:p>
        </p:txBody>
      </p:sp>
      <p:sp>
        <p:nvSpPr>
          <p:cNvPr id="63" name="Rectangle 62"/>
          <p:cNvSpPr/>
          <p:nvPr/>
        </p:nvSpPr>
        <p:spPr>
          <a:xfrm>
            <a:off x="5118101" y="2834177"/>
            <a:ext cx="5118100" cy="29751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74" name="Rectangle 73"/>
          <p:cNvSpPr/>
          <p:nvPr/>
        </p:nvSpPr>
        <p:spPr>
          <a:xfrm>
            <a:off x="5118101" y="3138978"/>
            <a:ext cx="5283200" cy="494494"/>
          </a:xfrm>
          <a:prstGeom prst="rect">
            <a:avLst/>
          </a:prstGeom>
        </p:spPr>
        <p:txBody>
          <a:bodyPr wrap="square">
            <a:spAutoFit/>
          </a:bodyPr>
          <a:lstStyle/>
          <a:p>
            <a:pPr>
              <a:lnSpc>
                <a:spcPct val="80000"/>
              </a:lnSpc>
            </a:pPr>
            <a:r>
              <a:rPr lang="en-US" sz="1600" b="1" dirty="0" smtClean="0">
                <a:solidFill>
                  <a:srgbClr val="C00000"/>
                </a:solidFill>
                <a:latin typeface="Times New Roman" charset="0"/>
                <a:ea typeface="Times New Roman" charset="0"/>
                <a:cs typeface="Times New Roman" charset="0"/>
              </a:rPr>
              <a:t>Link Prediction [</a:t>
            </a:r>
            <a:r>
              <a:rPr lang="en-US" sz="1600" b="1" dirty="0" err="1" smtClean="0">
                <a:solidFill>
                  <a:srgbClr val="C00000"/>
                </a:solidFill>
                <a:latin typeface="Times New Roman" charset="0"/>
                <a:ea typeface="Times New Roman" charset="0"/>
                <a:cs typeface="Times New Roman" charset="0"/>
              </a:rPr>
              <a:t>Liben-Nowell</a:t>
            </a:r>
            <a:r>
              <a:rPr lang="en-US" sz="1600" b="1"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a:t>
            </a:r>
            <a:r>
              <a:rPr lang="en-US" sz="1600" dirty="0" smtClean="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0" name="Oval 79"/>
          <p:cNvSpPr>
            <a:spLocks noChangeAspect="1"/>
          </p:cNvSpPr>
          <p:nvPr/>
        </p:nvSpPr>
        <p:spPr>
          <a:xfrm>
            <a:off x="4870450" y="28862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81" name="Oval 80"/>
          <p:cNvSpPr>
            <a:spLocks noChangeAspect="1"/>
          </p:cNvSpPr>
          <p:nvPr/>
        </p:nvSpPr>
        <p:spPr>
          <a:xfrm>
            <a:off x="4870450" y="331265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82" name="Oval 81"/>
          <p:cNvSpPr>
            <a:spLocks noChangeAspect="1"/>
          </p:cNvSpPr>
          <p:nvPr/>
        </p:nvSpPr>
        <p:spPr>
          <a:xfrm>
            <a:off x="4870450" y="36576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83" name="Oval 82"/>
          <p:cNvSpPr>
            <a:spLocks noChangeAspect="1"/>
          </p:cNvSpPr>
          <p:nvPr/>
        </p:nvSpPr>
        <p:spPr>
          <a:xfrm>
            <a:off x="4870450" y="2540358"/>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84" name="TextBox 83"/>
          <p:cNvSpPr txBox="1"/>
          <p:nvPr/>
        </p:nvSpPr>
        <p:spPr>
          <a:xfrm>
            <a:off x="4044950" y="3556716"/>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85" name="TextBox 84"/>
          <p:cNvSpPr txBox="1"/>
          <p:nvPr/>
        </p:nvSpPr>
        <p:spPr>
          <a:xfrm>
            <a:off x="4044950" y="2492589"/>
            <a:ext cx="1565148" cy="348813"/>
          </a:xfrm>
          <a:prstGeom prst="rect">
            <a:avLst/>
          </a:prstGeom>
          <a:noFill/>
        </p:spPr>
        <p:txBody>
          <a:bodyPr wrap="square" rtlCol="0">
            <a:spAutoFit/>
          </a:bodyPr>
          <a:lstStyle/>
          <a:p>
            <a:pPr>
              <a:lnSpc>
                <a:spcPct val="80000"/>
              </a:lnSpc>
            </a:pPr>
            <a:r>
              <a:rPr lang="en-US"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86" name="Rectangle 85"/>
          <p:cNvSpPr/>
          <p:nvPr/>
        </p:nvSpPr>
        <p:spPr>
          <a:xfrm>
            <a:off x="5118101" y="3547646"/>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87" name="TextBox 86"/>
          <p:cNvSpPr txBox="1"/>
          <p:nvPr/>
        </p:nvSpPr>
        <p:spPr>
          <a:xfrm>
            <a:off x="4044951" y="3212068"/>
            <a:ext cx="908051" cy="400110"/>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2003</a:t>
            </a:r>
            <a:endParaRPr lang="en-US" b="1" dirty="0">
              <a:solidFill>
                <a:srgbClr val="C00000"/>
              </a:solidFill>
              <a:latin typeface="Times New Roman" charset="0"/>
              <a:ea typeface="Times New Roman" charset="0"/>
              <a:cs typeface="Times New Roman" charset="0"/>
            </a:endParaRPr>
          </a:p>
        </p:txBody>
      </p:sp>
      <p:sp>
        <p:nvSpPr>
          <p:cNvPr id="88" name="TextBox 87"/>
          <p:cNvSpPr txBox="1"/>
          <p:nvPr/>
        </p:nvSpPr>
        <p:spPr>
          <a:xfrm>
            <a:off x="4044951" y="2779552"/>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89" name="Rectangle 88"/>
          <p:cNvSpPr/>
          <p:nvPr/>
        </p:nvSpPr>
        <p:spPr>
          <a:xfrm>
            <a:off x="5118102" y="2455088"/>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400" dirty="0" smtClean="0">
                <a:solidFill>
                  <a:srgbClr val="C00000"/>
                </a:solidFill>
                <a:latin typeface="Times New Roman" charset="0"/>
                <a:ea typeface="Times New Roman" charset="0"/>
                <a:cs typeface="Times New Roman" charset="0"/>
              </a:rPr>
              <a:t>Christakis</a:t>
            </a:r>
            <a:r>
              <a:rPr lang="en-US" altLang="zh-CN" sz="1400" dirty="0" smtClean="0">
                <a:solidFill>
                  <a:srgbClr val="C00000"/>
                </a:solidFill>
                <a:latin typeface="Times New Roman" charset="0"/>
                <a:ea typeface="Times New Roman" charset="0"/>
                <a:cs typeface="Times New Roman" charset="0"/>
              </a:rPr>
              <a:t>,</a:t>
            </a:r>
            <a:r>
              <a:rPr lang="zh-CN" altLang="en-US" sz="1400" dirty="0" smtClean="0">
                <a:solidFill>
                  <a:srgbClr val="C00000"/>
                </a:solidFill>
                <a:latin typeface="Times New Roman" charset="0"/>
                <a:ea typeface="Times New Roman" charset="0"/>
                <a:cs typeface="Times New Roman" charset="0"/>
              </a:rPr>
              <a:t> </a:t>
            </a:r>
            <a:r>
              <a:rPr lang="en-US" sz="14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90" name="Oval 89"/>
          <p:cNvSpPr>
            <a:spLocks noChangeAspect="1"/>
          </p:cNvSpPr>
          <p:nvPr/>
        </p:nvSpPr>
        <p:spPr>
          <a:xfrm>
            <a:off x="4870450" y="22098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91" name="TextBox 90"/>
          <p:cNvSpPr txBox="1"/>
          <p:nvPr/>
        </p:nvSpPr>
        <p:spPr>
          <a:xfrm>
            <a:off x="4041648" y="2156406"/>
            <a:ext cx="1565148" cy="348813"/>
          </a:xfrm>
          <a:prstGeom prst="rect">
            <a:avLst/>
          </a:prstGeom>
          <a:noFill/>
        </p:spPr>
        <p:txBody>
          <a:bodyPr wrap="square" rtlCol="0">
            <a:spAutoFit/>
          </a:bodyPr>
          <a:lstStyle/>
          <a:p>
            <a:pPr>
              <a:lnSpc>
                <a:spcPct val="80000"/>
              </a:lnSpc>
            </a:pPr>
            <a:r>
              <a:rPr lang="en-US" dirty="0" smtClean="0">
                <a:solidFill>
                  <a:srgbClr val="C00000"/>
                </a:solidFill>
                <a:latin typeface="Times New Roman" charset="0"/>
                <a:ea typeface="Times New Roman" charset="0"/>
                <a:cs typeface="Times New Roman" charset="0"/>
              </a:rPr>
              <a:t>2009</a:t>
            </a:r>
            <a:endParaRPr lang="en-US" dirty="0">
              <a:solidFill>
                <a:srgbClr val="C00000"/>
              </a:solidFill>
              <a:latin typeface="Times New Roman" charset="0"/>
              <a:ea typeface="Times New Roman" charset="0"/>
              <a:cs typeface="Times New Roman" charset="0"/>
            </a:endParaRPr>
          </a:p>
        </p:txBody>
      </p:sp>
      <p:sp>
        <p:nvSpPr>
          <p:cNvPr id="92" name="Rectangle 91"/>
          <p:cNvSpPr/>
          <p:nvPr/>
        </p:nvSpPr>
        <p:spPr>
          <a:xfrm>
            <a:off x="5118101" y="2124530"/>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Social Influence Analysis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[Tang, Sun]</a:t>
            </a:r>
            <a:endParaRPr lang="en-US" sz="16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89729823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7"/>
          <a:stretch>
            <a:fillRect/>
          </a:stretch>
        </p:blipFill>
        <p:spPr>
          <a:xfrm>
            <a:off x="495300" y="5334001"/>
            <a:ext cx="1485900" cy="610603"/>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8"/>
          <a:stretch>
            <a:fillRect/>
          </a:stretch>
        </p:blipFill>
        <p:spPr>
          <a:xfrm>
            <a:off x="6769101" y="1295400"/>
            <a:ext cx="1651000" cy="725714"/>
          </a:xfrm>
          <a:prstGeom prst="rect">
            <a:avLst/>
          </a:prstGeom>
          <a:noFill/>
          <a:ln w="25400">
            <a:solidFill>
              <a:srgbClr val="115CB3"/>
            </a:solidFill>
          </a:ln>
        </p:spPr>
      </p:pic>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57" name="Picture 56"/>
          <p:cNvPicPr>
            <a:picLocks noChangeAspect="1"/>
          </p:cNvPicPr>
          <p:nvPr/>
        </p:nvPicPr>
        <p:blipFill>
          <a:blip r:embed="rId10"/>
          <a:stretch>
            <a:fillRect/>
          </a:stretch>
        </p:blipFill>
        <p:spPr>
          <a:xfrm>
            <a:off x="577850" y="2667000"/>
            <a:ext cx="990600" cy="960120"/>
          </a:xfrm>
          <a:prstGeom prst="rect">
            <a:avLst/>
          </a:prstGeom>
          <a:ln w="25400">
            <a:solidFill>
              <a:srgbClr val="C00000"/>
            </a:solidFill>
          </a:ln>
        </p:spPr>
      </p:pic>
      <p:pic>
        <p:nvPicPr>
          <p:cNvPr id="66" name="Picture 65"/>
          <p:cNvPicPr>
            <a:picLocks noChangeAspect="1"/>
          </p:cNvPicPr>
          <p:nvPr/>
        </p:nvPicPr>
        <p:blipFill>
          <a:blip r:embed="rId11"/>
          <a:stretch>
            <a:fillRect/>
          </a:stretch>
        </p:blipFill>
        <p:spPr>
          <a:xfrm>
            <a:off x="1898650" y="2286000"/>
            <a:ext cx="1073150" cy="645958"/>
          </a:xfrm>
          <a:prstGeom prst="rect">
            <a:avLst/>
          </a:prstGeom>
          <a:ln w="25400">
            <a:solidFill>
              <a:srgbClr val="C00000"/>
            </a:solidFill>
          </a:ln>
        </p:spPr>
      </p:pic>
      <p:sp>
        <p:nvSpPr>
          <p:cNvPr id="65" name="Rectangle 64"/>
          <p:cNvSpPr/>
          <p:nvPr/>
        </p:nvSpPr>
        <p:spPr>
          <a:xfrm>
            <a:off x="82550" y="0"/>
            <a:ext cx="975741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7" name="Rectangle 66"/>
          <p:cNvSpPr/>
          <p:nvPr/>
        </p:nvSpPr>
        <p:spPr>
          <a:xfrm>
            <a:off x="74295" y="3962400"/>
            <a:ext cx="975741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8" name="TextBox 67"/>
          <p:cNvSpPr txBox="1"/>
          <p:nvPr/>
        </p:nvSpPr>
        <p:spPr>
          <a:xfrm>
            <a:off x="0" y="24826"/>
            <a:ext cx="9906000" cy="584775"/>
          </a:xfrm>
          <a:prstGeom prst="rect">
            <a:avLst/>
          </a:prstGeom>
          <a:noFill/>
        </p:spPr>
        <p:txBody>
          <a:bodyPr wrap="square" rtlCol="0">
            <a:spAutoFit/>
          </a:bodyPr>
          <a:lstStyle/>
          <a:p>
            <a:pPr algn="ctr"/>
            <a:r>
              <a:rPr lang="en-US" altLang="zh-CN" sz="3200" dirty="0" smtClean="0"/>
              <a:t>2003:</a:t>
            </a:r>
            <a:r>
              <a:rPr lang="zh-CN" altLang="en-US" sz="3200" dirty="0" smtClean="0"/>
              <a:t> </a:t>
            </a:r>
            <a:r>
              <a:rPr lang="en-US" altLang="zh-CN" sz="3200" dirty="0" smtClean="0"/>
              <a:t>Influence</a:t>
            </a:r>
            <a:r>
              <a:rPr lang="zh-CN" altLang="en-US" sz="3200" dirty="0" smtClean="0"/>
              <a:t> </a:t>
            </a:r>
            <a:r>
              <a:rPr lang="en-US" altLang="zh-CN" sz="3200" dirty="0" smtClean="0"/>
              <a:t>Maximization</a:t>
            </a:r>
            <a:endParaRPr lang="en-US" sz="3200" dirty="0"/>
          </a:p>
        </p:txBody>
      </p:sp>
      <p:sp>
        <p:nvSpPr>
          <p:cNvPr id="73" name="Rectangle 72"/>
          <p:cNvSpPr/>
          <p:nvPr/>
        </p:nvSpPr>
        <p:spPr>
          <a:xfrm>
            <a:off x="165100" y="533401"/>
            <a:ext cx="9493250" cy="1323439"/>
          </a:xfrm>
          <a:prstGeom prst="rect">
            <a:avLst/>
          </a:prstGeom>
        </p:spPr>
        <p:txBody>
          <a:bodyPr wrap="square">
            <a:spAutoFit/>
          </a:bodyPr>
          <a:lstStyle/>
          <a:p>
            <a:pPr marL="342900" lvl="2" indent="-342900">
              <a:buFont typeface="Arial" charset="0"/>
              <a:buChar char="•"/>
            </a:pPr>
            <a:r>
              <a:rPr lang="en-US" altLang="zh-CN" sz="2000" dirty="0">
                <a:latin typeface="Times New Roman" charset="0"/>
                <a:ea typeface="Times New Roman" charset="0"/>
                <a:cs typeface="Times New Roman" charset="0"/>
              </a:rPr>
              <a:t>Minimize marketing cost and more generally to maximize </a:t>
            </a:r>
            <a:r>
              <a:rPr lang="en-US" altLang="zh-CN" sz="2000" dirty="0" smtClean="0">
                <a:latin typeface="Times New Roman" charset="0"/>
                <a:ea typeface="Times New Roman" charset="0"/>
                <a:cs typeface="Times New Roman" charset="0"/>
              </a:rPr>
              <a:t>profit, </a:t>
            </a:r>
            <a:r>
              <a:rPr lang="en-US" altLang="zh-CN" sz="2000" dirty="0">
                <a:latin typeface="Times New Roman" charset="0"/>
                <a:ea typeface="Times New Roman" charset="0"/>
                <a:cs typeface="Times New Roman" charset="0"/>
              </a:rPr>
              <a:t>e.g., to get a small number of influential users to adopt a new product, and </a:t>
            </a:r>
            <a:r>
              <a:rPr lang="en-US" altLang="zh-CN" sz="2000" dirty="0" smtClean="0">
                <a:latin typeface="Times New Roman" charset="0"/>
                <a:ea typeface="Times New Roman" charset="0"/>
                <a:cs typeface="Times New Roman" charset="0"/>
              </a:rPr>
              <a:t>subsequently trigger </a:t>
            </a:r>
            <a:r>
              <a:rPr lang="en-US" altLang="zh-CN" sz="2000" dirty="0">
                <a:latin typeface="Times New Roman" charset="0"/>
                <a:ea typeface="Times New Roman" charset="0"/>
                <a:cs typeface="Times New Roman" charset="0"/>
              </a:rPr>
              <a:t>a large cascade of further adoptions.</a:t>
            </a:r>
          </a:p>
          <a:p>
            <a:pPr marL="342900" indent="-342900">
              <a:buFont typeface="Arial" charset="0"/>
              <a:buChar char="•"/>
            </a:pPr>
            <a:endParaRPr lang="zh-CN" altLang="en-US" sz="2000" dirty="0" smtClean="0">
              <a:latin typeface="Times New Roman" charset="0"/>
              <a:ea typeface="Times New Roman" charset="0"/>
              <a:cs typeface="Times New Roman" charset="0"/>
            </a:endParaRPr>
          </a:p>
        </p:txBody>
      </p:sp>
      <p:sp>
        <p:nvSpPr>
          <p:cNvPr id="74" name="Rectangle 73"/>
          <p:cNvSpPr/>
          <p:nvPr/>
        </p:nvSpPr>
        <p:spPr>
          <a:xfrm>
            <a:off x="247650" y="1524000"/>
            <a:ext cx="9493250" cy="523220"/>
          </a:xfrm>
          <a:prstGeom prst="rect">
            <a:avLst/>
          </a:prstGeom>
        </p:spPr>
        <p:txBody>
          <a:bodyPr wrap="square">
            <a:spAutoFit/>
          </a:bodyPr>
          <a:lstStyle/>
          <a:p>
            <a:r>
              <a:rPr lang="en-US" sz="1400" dirty="0">
                <a:latin typeface="Times New Roman" charset="0"/>
                <a:ea typeface="Times New Roman" charset="0"/>
                <a:cs typeface="Times New Roman" charset="0"/>
              </a:rPr>
              <a:t>D. </a:t>
            </a:r>
            <a:r>
              <a:rPr lang="en-US" sz="1400" dirty="0" err="1">
                <a:latin typeface="Times New Roman" charset="0"/>
                <a:ea typeface="Times New Roman" charset="0"/>
                <a:cs typeface="Times New Roman" charset="0"/>
              </a:rPr>
              <a:t>Kempe</a:t>
            </a:r>
            <a:r>
              <a:rPr lang="en-US" sz="1400" dirty="0">
                <a:latin typeface="Times New Roman" charset="0"/>
                <a:ea typeface="Times New Roman" charset="0"/>
                <a:cs typeface="Times New Roman" charset="0"/>
              </a:rPr>
              <a:t>, J. Kleinberg, E. </a:t>
            </a:r>
            <a:r>
              <a:rPr lang="en-US" sz="1400" dirty="0" err="1">
                <a:latin typeface="Times New Roman" charset="0"/>
                <a:ea typeface="Times New Roman" charset="0"/>
                <a:cs typeface="Times New Roman" charset="0"/>
              </a:rPr>
              <a:t>Tardos</a:t>
            </a:r>
            <a:r>
              <a:rPr lang="en-US" sz="1400" dirty="0">
                <a:latin typeface="Times New Roman" charset="0"/>
                <a:ea typeface="Times New Roman" charset="0"/>
                <a:cs typeface="Times New Roman" charset="0"/>
              </a:rPr>
              <a:t>. Maximizing the Spread of Influence through a Social </a:t>
            </a:r>
            <a:r>
              <a:rPr lang="en-US" sz="1400" dirty="0" smtClean="0">
                <a:latin typeface="Times New Roman" charset="0"/>
                <a:ea typeface="Times New Roman" charset="0"/>
                <a:cs typeface="Times New Roman" charset="0"/>
              </a:rPr>
              <a:t>Network. In ACM KDD 2003. </a:t>
            </a:r>
            <a:r>
              <a:rPr lang="en-US" sz="1400" b="1" dirty="0" smtClean="0">
                <a:latin typeface="Times New Roman" charset="0"/>
                <a:ea typeface="Times New Roman" charset="0"/>
                <a:cs typeface="Times New Roman" charset="0"/>
              </a:rPr>
              <a:t>Best Research Paper Award &amp; Test of Time Paper Award</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3513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pic>
        <p:nvPicPr>
          <p:cNvPr id="4" name="Picture 3"/>
          <p:cNvPicPr>
            <a:picLocks noChangeAspect="1"/>
          </p:cNvPicPr>
          <p:nvPr/>
        </p:nvPicPr>
        <p:blipFill>
          <a:blip r:embed="rId12"/>
          <a:stretch>
            <a:fillRect/>
          </a:stretch>
        </p:blipFill>
        <p:spPr>
          <a:xfrm>
            <a:off x="2559050" y="4191001"/>
            <a:ext cx="4705350" cy="2057399"/>
          </a:xfrm>
          <a:prstGeom prst="rect">
            <a:avLst/>
          </a:prstGeom>
        </p:spPr>
      </p:pic>
      <p:sp>
        <p:nvSpPr>
          <p:cNvPr id="88" name="Rectangle 87"/>
          <p:cNvSpPr/>
          <p:nvPr/>
        </p:nvSpPr>
        <p:spPr>
          <a:xfrm>
            <a:off x="5118101" y="2834177"/>
            <a:ext cx="5118100" cy="29751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9" name="Rectangle 88"/>
          <p:cNvSpPr/>
          <p:nvPr/>
        </p:nvSpPr>
        <p:spPr>
          <a:xfrm>
            <a:off x="5118101" y="3138978"/>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b="1" dirty="0" smtClean="0">
                <a:solidFill>
                  <a:srgbClr val="C00000"/>
                </a:solidFill>
                <a:latin typeface="Times New Roman" charset="0"/>
                <a:ea typeface="Times New Roman" charset="0"/>
                <a:cs typeface="Times New Roman" charset="0"/>
              </a:rPr>
              <a:t>Influence Maximization [</a:t>
            </a:r>
            <a:r>
              <a:rPr lang="en-US" sz="1400" b="1" dirty="0" err="1" smtClean="0">
                <a:solidFill>
                  <a:srgbClr val="C00000"/>
                </a:solidFill>
                <a:latin typeface="Times New Roman" charset="0"/>
                <a:ea typeface="Times New Roman" charset="0"/>
                <a:cs typeface="Times New Roman" charset="0"/>
              </a:rPr>
              <a:t>Kempe</a:t>
            </a:r>
            <a:r>
              <a:rPr lang="en-US" sz="1400" b="1" dirty="0" smtClean="0">
                <a:solidFill>
                  <a:srgbClr val="C00000"/>
                </a:solidFill>
                <a:latin typeface="Times New Roman" charset="0"/>
                <a:ea typeface="Times New Roman" charset="0"/>
                <a:cs typeface="Times New Roman" charset="0"/>
              </a:rPr>
              <a:t>, Kleinberg, </a:t>
            </a:r>
            <a:r>
              <a:rPr lang="en-US" sz="1400" b="1" dirty="0" err="1" smtClean="0">
                <a:solidFill>
                  <a:srgbClr val="C00000"/>
                </a:solidFill>
                <a:latin typeface="Times New Roman" charset="0"/>
                <a:ea typeface="Times New Roman" charset="0"/>
                <a:cs typeface="Times New Roman" charset="0"/>
              </a:rPr>
              <a:t>Tardos</a:t>
            </a:r>
            <a:r>
              <a:rPr lang="en-US" sz="1600" b="1" dirty="0" smtClean="0">
                <a:solidFill>
                  <a:srgbClr val="C00000"/>
                </a:solidFill>
                <a:latin typeface="Times New Roman" charset="0"/>
                <a:ea typeface="Times New Roman" charset="0"/>
                <a:cs typeface="Times New Roman" charset="0"/>
              </a:rPr>
              <a:t>]</a:t>
            </a:r>
            <a:endParaRPr lang="en-US" sz="1600" b="1" dirty="0">
              <a:solidFill>
                <a:srgbClr val="C00000"/>
              </a:solidFill>
              <a:latin typeface="Times New Roman" charset="0"/>
              <a:ea typeface="Times New Roman" charset="0"/>
              <a:cs typeface="Times New Roman" charset="0"/>
            </a:endParaRPr>
          </a:p>
        </p:txBody>
      </p:sp>
      <p:sp>
        <p:nvSpPr>
          <p:cNvPr id="90" name="Oval 89"/>
          <p:cNvSpPr>
            <a:spLocks noChangeAspect="1"/>
          </p:cNvSpPr>
          <p:nvPr/>
        </p:nvSpPr>
        <p:spPr>
          <a:xfrm>
            <a:off x="4870450" y="28862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91" name="Oval 90"/>
          <p:cNvSpPr>
            <a:spLocks noChangeAspect="1"/>
          </p:cNvSpPr>
          <p:nvPr/>
        </p:nvSpPr>
        <p:spPr>
          <a:xfrm>
            <a:off x="4870450" y="331265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92" name="Oval 91"/>
          <p:cNvSpPr>
            <a:spLocks noChangeAspect="1"/>
          </p:cNvSpPr>
          <p:nvPr/>
        </p:nvSpPr>
        <p:spPr>
          <a:xfrm>
            <a:off x="4870450" y="36576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93" name="Oval 92"/>
          <p:cNvSpPr>
            <a:spLocks noChangeAspect="1"/>
          </p:cNvSpPr>
          <p:nvPr/>
        </p:nvSpPr>
        <p:spPr>
          <a:xfrm>
            <a:off x="4870450" y="2540358"/>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94" name="TextBox 93"/>
          <p:cNvSpPr txBox="1"/>
          <p:nvPr/>
        </p:nvSpPr>
        <p:spPr>
          <a:xfrm>
            <a:off x="4044950" y="3556716"/>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95" name="TextBox 94"/>
          <p:cNvSpPr txBox="1"/>
          <p:nvPr/>
        </p:nvSpPr>
        <p:spPr>
          <a:xfrm>
            <a:off x="4044950" y="2492589"/>
            <a:ext cx="1565148" cy="348813"/>
          </a:xfrm>
          <a:prstGeom prst="rect">
            <a:avLst/>
          </a:prstGeom>
          <a:noFill/>
        </p:spPr>
        <p:txBody>
          <a:bodyPr wrap="square" rtlCol="0">
            <a:spAutoFit/>
          </a:bodyPr>
          <a:lstStyle/>
          <a:p>
            <a:pPr>
              <a:lnSpc>
                <a:spcPct val="80000"/>
              </a:lnSpc>
            </a:pPr>
            <a:r>
              <a:rPr lang="en-US"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96" name="Rectangle 95"/>
          <p:cNvSpPr/>
          <p:nvPr/>
        </p:nvSpPr>
        <p:spPr>
          <a:xfrm>
            <a:off x="5118101" y="3547646"/>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97" name="TextBox 96"/>
          <p:cNvSpPr txBox="1"/>
          <p:nvPr/>
        </p:nvSpPr>
        <p:spPr>
          <a:xfrm>
            <a:off x="4044951" y="3212068"/>
            <a:ext cx="908051" cy="400110"/>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2003</a:t>
            </a:r>
            <a:endParaRPr lang="en-US" b="1" dirty="0">
              <a:solidFill>
                <a:srgbClr val="C00000"/>
              </a:solidFill>
              <a:latin typeface="Times New Roman" charset="0"/>
              <a:ea typeface="Times New Roman" charset="0"/>
              <a:cs typeface="Times New Roman" charset="0"/>
            </a:endParaRPr>
          </a:p>
        </p:txBody>
      </p:sp>
      <p:sp>
        <p:nvSpPr>
          <p:cNvPr id="98" name="TextBox 97"/>
          <p:cNvSpPr txBox="1"/>
          <p:nvPr/>
        </p:nvSpPr>
        <p:spPr>
          <a:xfrm>
            <a:off x="4044951" y="2779552"/>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99" name="Rectangle 98"/>
          <p:cNvSpPr/>
          <p:nvPr/>
        </p:nvSpPr>
        <p:spPr>
          <a:xfrm>
            <a:off x="5118102" y="2455088"/>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400" dirty="0" smtClean="0">
                <a:solidFill>
                  <a:srgbClr val="C00000"/>
                </a:solidFill>
                <a:latin typeface="Times New Roman" charset="0"/>
                <a:ea typeface="Times New Roman" charset="0"/>
                <a:cs typeface="Times New Roman" charset="0"/>
              </a:rPr>
              <a:t>Christakis</a:t>
            </a:r>
            <a:r>
              <a:rPr lang="en-US" altLang="zh-CN" sz="1400" dirty="0" smtClean="0">
                <a:solidFill>
                  <a:srgbClr val="C00000"/>
                </a:solidFill>
                <a:latin typeface="Times New Roman" charset="0"/>
                <a:ea typeface="Times New Roman" charset="0"/>
                <a:cs typeface="Times New Roman" charset="0"/>
              </a:rPr>
              <a:t>,</a:t>
            </a:r>
            <a:r>
              <a:rPr lang="zh-CN" altLang="en-US" sz="1400" dirty="0" smtClean="0">
                <a:solidFill>
                  <a:srgbClr val="C00000"/>
                </a:solidFill>
                <a:latin typeface="Times New Roman" charset="0"/>
                <a:ea typeface="Times New Roman" charset="0"/>
                <a:cs typeface="Times New Roman" charset="0"/>
              </a:rPr>
              <a:t> </a:t>
            </a:r>
            <a:r>
              <a:rPr lang="en-US" sz="14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00" name="Oval 99"/>
          <p:cNvSpPr>
            <a:spLocks noChangeAspect="1"/>
          </p:cNvSpPr>
          <p:nvPr/>
        </p:nvSpPr>
        <p:spPr>
          <a:xfrm>
            <a:off x="4870450" y="22098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101" name="TextBox 100"/>
          <p:cNvSpPr txBox="1"/>
          <p:nvPr/>
        </p:nvSpPr>
        <p:spPr>
          <a:xfrm>
            <a:off x="4041648" y="2156406"/>
            <a:ext cx="1565148" cy="348813"/>
          </a:xfrm>
          <a:prstGeom prst="rect">
            <a:avLst/>
          </a:prstGeom>
          <a:noFill/>
        </p:spPr>
        <p:txBody>
          <a:bodyPr wrap="square" rtlCol="0">
            <a:spAutoFit/>
          </a:bodyPr>
          <a:lstStyle/>
          <a:p>
            <a:pPr>
              <a:lnSpc>
                <a:spcPct val="80000"/>
              </a:lnSpc>
            </a:pPr>
            <a:r>
              <a:rPr lang="en-US" dirty="0" smtClean="0">
                <a:solidFill>
                  <a:srgbClr val="C00000"/>
                </a:solidFill>
                <a:latin typeface="Times New Roman" charset="0"/>
                <a:ea typeface="Times New Roman" charset="0"/>
                <a:cs typeface="Times New Roman" charset="0"/>
              </a:rPr>
              <a:t>2009</a:t>
            </a:r>
            <a:endParaRPr lang="en-US" dirty="0">
              <a:solidFill>
                <a:srgbClr val="C00000"/>
              </a:solidFill>
              <a:latin typeface="Times New Roman" charset="0"/>
              <a:ea typeface="Times New Roman" charset="0"/>
              <a:cs typeface="Times New Roman" charset="0"/>
            </a:endParaRPr>
          </a:p>
        </p:txBody>
      </p:sp>
      <p:sp>
        <p:nvSpPr>
          <p:cNvPr id="102" name="Rectangle 101"/>
          <p:cNvSpPr/>
          <p:nvPr/>
        </p:nvSpPr>
        <p:spPr>
          <a:xfrm>
            <a:off x="5118101" y="2124530"/>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Social Influence Analysis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[Tang, Sun]</a:t>
            </a:r>
            <a:endParaRPr lang="en-US" sz="16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099520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7"/>
          <a:stretch>
            <a:fillRect/>
          </a:stretch>
        </p:blipFill>
        <p:spPr>
          <a:xfrm>
            <a:off x="495300" y="5334001"/>
            <a:ext cx="1485900" cy="610603"/>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8"/>
          <a:stretch>
            <a:fillRect/>
          </a:stretch>
        </p:blipFill>
        <p:spPr>
          <a:xfrm>
            <a:off x="6769101" y="1295400"/>
            <a:ext cx="1651000" cy="725714"/>
          </a:xfrm>
          <a:prstGeom prst="rect">
            <a:avLst/>
          </a:prstGeom>
          <a:noFill/>
          <a:ln w="25400">
            <a:solidFill>
              <a:srgbClr val="115CB3"/>
            </a:solidFill>
          </a:ln>
        </p:spPr>
      </p:pic>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57" name="Picture 56"/>
          <p:cNvPicPr>
            <a:picLocks noChangeAspect="1"/>
          </p:cNvPicPr>
          <p:nvPr/>
        </p:nvPicPr>
        <p:blipFill>
          <a:blip r:embed="rId10"/>
          <a:stretch>
            <a:fillRect/>
          </a:stretch>
        </p:blipFill>
        <p:spPr>
          <a:xfrm>
            <a:off x="577850" y="2667000"/>
            <a:ext cx="990600" cy="960120"/>
          </a:xfrm>
          <a:prstGeom prst="rect">
            <a:avLst/>
          </a:prstGeom>
          <a:ln w="25400">
            <a:solidFill>
              <a:srgbClr val="C00000"/>
            </a:solidFill>
          </a:ln>
        </p:spPr>
      </p:pic>
      <p:pic>
        <p:nvPicPr>
          <p:cNvPr id="66" name="Picture 65"/>
          <p:cNvPicPr>
            <a:picLocks noChangeAspect="1"/>
          </p:cNvPicPr>
          <p:nvPr/>
        </p:nvPicPr>
        <p:blipFill>
          <a:blip r:embed="rId11"/>
          <a:stretch>
            <a:fillRect/>
          </a:stretch>
        </p:blipFill>
        <p:spPr>
          <a:xfrm>
            <a:off x="1898650" y="2286000"/>
            <a:ext cx="1073150" cy="645958"/>
          </a:xfrm>
          <a:prstGeom prst="rect">
            <a:avLst/>
          </a:prstGeom>
          <a:ln w="25400">
            <a:solidFill>
              <a:srgbClr val="C00000"/>
            </a:solidFill>
          </a:ln>
        </p:spPr>
      </p:pic>
      <p:sp>
        <p:nvSpPr>
          <p:cNvPr id="65" name="Rectangle 64"/>
          <p:cNvSpPr/>
          <p:nvPr/>
        </p:nvSpPr>
        <p:spPr>
          <a:xfrm>
            <a:off x="82550" y="12700"/>
            <a:ext cx="975741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7" name="TextBox 66"/>
          <p:cNvSpPr txBox="1"/>
          <p:nvPr/>
        </p:nvSpPr>
        <p:spPr>
          <a:xfrm>
            <a:off x="0" y="37526"/>
            <a:ext cx="9906000" cy="584775"/>
          </a:xfrm>
          <a:prstGeom prst="rect">
            <a:avLst/>
          </a:prstGeom>
          <a:noFill/>
        </p:spPr>
        <p:txBody>
          <a:bodyPr wrap="square" rtlCol="0">
            <a:spAutoFit/>
          </a:bodyPr>
          <a:lstStyle/>
          <a:p>
            <a:pPr algn="ctr"/>
            <a:r>
              <a:rPr lang="en-US" altLang="zh-CN" sz="3200" dirty="0" smtClean="0"/>
              <a:t>2005:</a:t>
            </a:r>
            <a:r>
              <a:rPr lang="zh-CN" altLang="en-US" sz="3200" dirty="0" smtClean="0"/>
              <a:t> </a:t>
            </a:r>
            <a:r>
              <a:rPr lang="en-US" altLang="zh-CN" sz="3200" dirty="0" smtClean="0"/>
              <a:t>Network</a:t>
            </a:r>
            <a:r>
              <a:rPr lang="zh-CN" altLang="en-US" sz="3200" dirty="0" smtClean="0"/>
              <a:t> </a:t>
            </a:r>
            <a:r>
              <a:rPr lang="en-US" altLang="zh-CN" sz="3200" dirty="0" smtClean="0"/>
              <a:t>Evolution</a:t>
            </a:r>
            <a:endParaRPr lang="en-US" sz="3200" dirty="0"/>
          </a:p>
        </p:txBody>
      </p:sp>
      <p:sp>
        <p:nvSpPr>
          <p:cNvPr id="68" name="Rectangle 67"/>
          <p:cNvSpPr/>
          <p:nvPr/>
        </p:nvSpPr>
        <p:spPr>
          <a:xfrm>
            <a:off x="82550" y="622301"/>
            <a:ext cx="9575800" cy="1015663"/>
          </a:xfrm>
          <a:prstGeom prst="rect">
            <a:avLst/>
          </a:prstGeom>
        </p:spPr>
        <p:txBody>
          <a:bodyPr wrap="square">
            <a:spAutoFit/>
          </a:bodyPr>
          <a:lstStyle/>
          <a:p>
            <a:pPr marL="342900" indent="-342900" algn="just">
              <a:buFont typeface="Arial" charset="0"/>
              <a:buChar char="•"/>
            </a:pPr>
            <a:r>
              <a:rPr lang="en-US" sz="2000" dirty="0" smtClean="0">
                <a:latin typeface="Times New Roman" charset="0"/>
                <a:ea typeface="Times New Roman" charset="0"/>
                <a:cs typeface="Times New Roman" charset="0"/>
              </a:rPr>
              <a:t>“Most </a:t>
            </a:r>
            <a:r>
              <a:rPr lang="en-US" sz="2000" dirty="0">
                <a:latin typeface="Times New Roman" charset="0"/>
                <a:ea typeface="Times New Roman" charset="0"/>
                <a:cs typeface="Times New Roman" charset="0"/>
              </a:rPr>
              <a:t>of </a:t>
            </a:r>
            <a:r>
              <a:rPr lang="en-US" sz="2000" dirty="0" smtClean="0">
                <a:latin typeface="Times New Roman" charset="0"/>
                <a:ea typeface="Times New Roman" charset="0"/>
                <a:cs typeface="Times New Roman" charset="0"/>
              </a:rPr>
              <a:t>graphs </a:t>
            </a:r>
            <a:r>
              <a:rPr lang="en-US" sz="2000" dirty="0">
                <a:latin typeface="Times New Roman" charset="0"/>
                <a:ea typeface="Times New Roman" charset="0"/>
                <a:cs typeface="Times New Roman" charset="0"/>
              </a:rPr>
              <a:t>densify over time, with the number of edges growing </a:t>
            </a:r>
            <a:r>
              <a:rPr lang="en-US" sz="2000" dirty="0" err="1">
                <a:latin typeface="Times New Roman" charset="0"/>
                <a:ea typeface="Times New Roman" charset="0"/>
                <a:cs typeface="Times New Roman" charset="0"/>
              </a:rPr>
              <a:t>superlinearly</a:t>
            </a:r>
            <a:r>
              <a:rPr lang="en-US" sz="2000" dirty="0">
                <a:latin typeface="Times New Roman" charset="0"/>
                <a:ea typeface="Times New Roman" charset="0"/>
                <a:cs typeface="Times New Roman" charset="0"/>
              </a:rPr>
              <a:t> in the number of nodes</a:t>
            </a:r>
            <a:r>
              <a:rPr lang="en-US" sz="2000" dirty="0" smtClean="0">
                <a:latin typeface="Times New Roman" charset="0"/>
                <a:ea typeface="Times New Roman" charset="0"/>
                <a:cs typeface="Times New Roman" charset="0"/>
              </a:rPr>
              <a:t>.” </a:t>
            </a:r>
          </a:p>
          <a:p>
            <a:pPr marL="342900" indent="-342900" algn="just">
              <a:buFont typeface="Arial" charset="0"/>
              <a:buChar char="•"/>
            </a:pPr>
            <a:r>
              <a:rPr lang="en-US" sz="2000" dirty="0" smtClean="0">
                <a:latin typeface="Times New Roman" charset="0"/>
                <a:ea typeface="Times New Roman" charset="0"/>
                <a:cs typeface="Times New Roman" charset="0"/>
              </a:rPr>
              <a:t>“The </a:t>
            </a:r>
            <a:r>
              <a:rPr lang="en-US" sz="2000" dirty="0">
                <a:latin typeface="Times New Roman" charset="0"/>
                <a:ea typeface="Times New Roman" charset="0"/>
                <a:cs typeface="Times New Roman" charset="0"/>
              </a:rPr>
              <a:t>average distance between nodes often shrinks over </a:t>
            </a:r>
            <a:r>
              <a:rPr lang="en-US" sz="2000" dirty="0" smtClean="0">
                <a:latin typeface="Times New Roman" charset="0"/>
                <a:ea typeface="Times New Roman" charset="0"/>
                <a:cs typeface="Times New Roman" charset="0"/>
              </a:rPr>
              <a:t>time.”</a:t>
            </a:r>
            <a:endParaRPr lang="zh-CN" altLang="en-US" sz="2000" dirty="0" smtClean="0">
              <a:latin typeface="Times New Roman" charset="0"/>
              <a:ea typeface="Times New Roman" charset="0"/>
              <a:cs typeface="Times New Roman" charset="0"/>
            </a:endParaRPr>
          </a:p>
        </p:txBody>
      </p:sp>
      <p:sp>
        <p:nvSpPr>
          <p:cNvPr id="73" name="Rectangle 72"/>
          <p:cNvSpPr/>
          <p:nvPr/>
        </p:nvSpPr>
        <p:spPr>
          <a:xfrm>
            <a:off x="74295" y="3962400"/>
            <a:ext cx="975741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74" name="Rectangle 73"/>
          <p:cNvSpPr/>
          <p:nvPr/>
        </p:nvSpPr>
        <p:spPr>
          <a:xfrm>
            <a:off x="247650" y="1612900"/>
            <a:ext cx="9493250" cy="523220"/>
          </a:xfrm>
          <a:prstGeom prst="rect">
            <a:avLst/>
          </a:prstGeom>
        </p:spPr>
        <p:txBody>
          <a:bodyPr wrap="square">
            <a:spAutoFit/>
          </a:bodyPr>
          <a:lstStyle/>
          <a:p>
            <a:r>
              <a:rPr lang="en-US" sz="1400" dirty="0">
                <a:latin typeface="Times New Roman" charset="0"/>
                <a:ea typeface="Times New Roman" charset="0"/>
                <a:cs typeface="Times New Roman" charset="0"/>
              </a:rPr>
              <a:t>J. </a:t>
            </a:r>
            <a:r>
              <a:rPr lang="en-US" sz="1400" dirty="0" err="1">
                <a:latin typeface="Times New Roman" charset="0"/>
                <a:ea typeface="Times New Roman" charset="0"/>
                <a:cs typeface="Times New Roman" charset="0"/>
              </a:rPr>
              <a:t>Leskovec</a:t>
            </a:r>
            <a:r>
              <a:rPr lang="en-US" sz="1400" dirty="0">
                <a:latin typeface="Times New Roman" charset="0"/>
                <a:ea typeface="Times New Roman" charset="0"/>
                <a:cs typeface="Times New Roman" charset="0"/>
              </a:rPr>
              <a:t>, J. Kleinberg, C. </a:t>
            </a:r>
            <a:r>
              <a:rPr lang="en-US" sz="1400" dirty="0" err="1">
                <a:latin typeface="Times New Roman" charset="0"/>
                <a:ea typeface="Times New Roman" charset="0"/>
                <a:cs typeface="Times New Roman" charset="0"/>
              </a:rPr>
              <a:t>Faloutsos</a:t>
            </a:r>
            <a:r>
              <a:rPr lang="en-US" sz="1400" dirty="0">
                <a:latin typeface="Times New Roman" charset="0"/>
                <a:ea typeface="Times New Roman" charset="0"/>
                <a:cs typeface="Times New Roman" charset="0"/>
              </a:rPr>
              <a:t>. Graphs over Time: Densification Laws, Shrinking Diameters and Possible Explanations. </a:t>
            </a:r>
            <a:r>
              <a:rPr lang="en-US" altLang="zh-CN" sz="1400" dirty="0" smtClean="0">
                <a:latin typeface="Times New Roman" charset="0"/>
                <a:ea typeface="Times New Roman" charset="0"/>
                <a:cs typeface="Times New Roman" charset="0"/>
              </a:rPr>
              <a:t>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KDD</a:t>
            </a:r>
            <a:r>
              <a:rPr 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2005</a:t>
            </a:r>
            <a:r>
              <a:rPr lang="en-US"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Best</a:t>
            </a:r>
            <a:r>
              <a:rPr lang="zh-CN" altLang="en-US" sz="1400" b="1" dirty="0" smtClean="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Research</a:t>
            </a:r>
            <a:r>
              <a:rPr lang="zh-CN" altLang="en-US" sz="1400" b="1" dirty="0" smtClean="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Paper</a:t>
            </a:r>
            <a:r>
              <a:rPr lang="zh-CN" altLang="en-US" sz="1400" b="1" dirty="0" smtClean="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Award </a:t>
            </a:r>
            <a:r>
              <a:rPr lang="en-US" sz="1400" b="1" dirty="0">
                <a:latin typeface="Times New Roman" charset="0"/>
                <a:ea typeface="Times New Roman" charset="0"/>
                <a:cs typeface="Times New Roman" charset="0"/>
              </a:rPr>
              <a:t>&amp; Test of Time </a:t>
            </a:r>
            <a:r>
              <a:rPr lang="en-US" sz="1400" b="1" dirty="0" smtClean="0">
                <a:latin typeface="Times New Roman" charset="0"/>
                <a:ea typeface="Times New Roman" charset="0"/>
                <a:cs typeface="Times New Roman" charset="0"/>
              </a:rPr>
              <a:t>Award</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Cited by </a:t>
            </a:r>
            <a:r>
              <a:rPr lang="en-US" altLang="zh-CN" sz="1400" dirty="0" smtClean="0">
                <a:latin typeface="Times New Roman" charset="0"/>
                <a:ea typeface="Times New Roman" charset="0"/>
                <a:cs typeface="Times New Roman" charset="0"/>
              </a:rPr>
              <a:t>1492</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a:t>
            </a:r>
            <a:endParaRPr lang="en-US" sz="1400" dirty="0">
              <a:latin typeface="Times New Roman" charset="0"/>
              <a:ea typeface="Times New Roman" charset="0"/>
              <a:cs typeface="Times New Roman" charset="0"/>
            </a:endParaRPr>
          </a:p>
        </p:txBody>
      </p:sp>
      <p:sp>
        <p:nvSpPr>
          <p:cNvPr id="75" name="TextBox 74"/>
          <p:cNvSpPr txBox="1"/>
          <p:nvPr/>
        </p:nvSpPr>
        <p:spPr>
          <a:xfrm>
            <a:off x="6191250" y="5924490"/>
            <a:ext cx="2971800" cy="400110"/>
          </a:xfrm>
          <a:prstGeom prst="rect">
            <a:avLst/>
          </a:prstGeom>
          <a:noFill/>
        </p:spPr>
        <p:txBody>
          <a:bodyPr wrap="square" rtlCol="0">
            <a:spAutoFit/>
          </a:bodyPr>
          <a:lstStyle/>
          <a:p>
            <a:r>
              <a:rPr lang="en-US" altLang="zh-CN" sz="2000" i="1" dirty="0" smtClean="0">
                <a:latin typeface="Times New Roman" charset="0"/>
                <a:ea typeface="Times New Roman" charset="0"/>
                <a:cs typeface="Times New Roman" charset="0"/>
              </a:rPr>
              <a:t>Shrinking Diameters</a:t>
            </a:r>
            <a:endParaRPr lang="en-US" sz="2000" i="1" dirty="0">
              <a:latin typeface="Times New Roman" charset="0"/>
              <a:ea typeface="Times New Roman" charset="0"/>
              <a:cs typeface="Times New Roman" charset="0"/>
            </a:endParaRPr>
          </a:p>
        </p:txBody>
      </p:sp>
      <p:sp>
        <p:nvSpPr>
          <p:cNvPr id="76" name="TextBox 75"/>
          <p:cNvSpPr txBox="1"/>
          <p:nvPr/>
        </p:nvSpPr>
        <p:spPr>
          <a:xfrm>
            <a:off x="1568450" y="5905380"/>
            <a:ext cx="2476500" cy="400110"/>
          </a:xfrm>
          <a:prstGeom prst="rect">
            <a:avLst/>
          </a:prstGeom>
          <a:noFill/>
        </p:spPr>
        <p:txBody>
          <a:bodyPr wrap="square" rtlCol="0">
            <a:spAutoFit/>
          </a:bodyPr>
          <a:lstStyle/>
          <a:p>
            <a:r>
              <a:rPr lang="en-US" altLang="zh-CN" sz="2000" i="1" dirty="0" smtClean="0">
                <a:latin typeface="Times New Roman" charset="0"/>
                <a:ea typeface="Times New Roman" charset="0"/>
                <a:cs typeface="Times New Roman" charset="0"/>
              </a:rPr>
              <a:t>Densification</a:t>
            </a:r>
            <a:endParaRPr lang="en-US" sz="2000" i="1" dirty="0">
              <a:latin typeface="Times New Roman" charset="0"/>
              <a:ea typeface="Times New Roman" charset="0"/>
              <a:cs typeface="Times New Roman" charset="0"/>
            </a:endParaRPr>
          </a:p>
        </p:txBody>
      </p:sp>
      <p:pic>
        <p:nvPicPr>
          <p:cNvPr id="77" name="Picture 76"/>
          <p:cNvPicPr>
            <a:picLocks noChangeAspect="1"/>
          </p:cNvPicPr>
          <p:nvPr/>
        </p:nvPicPr>
        <p:blipFill>
          <a:blip r:embed="rId12"/>
          <a:stretch>
            <a:fillRect/>
          </a:stretch>
        </p:blipFill>
        <p:spPr>
          <a:xfrm>
            <a:off x="247650" y="4171891"/>
            <a:ext cx="4375150" cy="1657045"/>
          </a:xfrm>
          <a:prstGeom prst="rect">
            <a:avLst/>
          </a:prstGeom>
        </p:spPr>
      </p:pic>
      <p:pic>
        <p:nvPicPr>
          <p:cNvPr id="78" name="Picture 77"/>
          <p:cNvPicPr>
            <a:picLocks noChangeAspect="1"/>
          </p:cNvPicPr>
          <p:nvPr/>
        </p:nvPicPr>
        <p:blipFill>
          <a:blip r:embed="rId13"/>
          <a:stretch>
            <a:fillRect/>
          </a:stretch>
        </p:blipFill>
        <p:spPr>
          <a:xfrm>
            <a:off x="5283201" y="4318044"/>
            <a:ext cx="4086902" cy="1484714"/>
          </a:xfrm>
          <a:prstGeom prst="rect">
            <a:avLst/>
          </a:prstGeom>
        </p:spPr>
      </p:pic>
      <p:sp>
        <p:nvSpPr>
          <p:cNvPr id="63" name="Rectangle 62"/>
          <p:cNvSpPr/>
          <p:nvPr/>
        </p:nvSpPr>
        <p:spPr>
          <a:xfrm>
            <a:off x="5118101" y="2834177"/>
            <a:ext cx="5118100" cy="297517"/>
          </a:xfrm>
          <a:prstGeom prst="rect">
            <a:avLst/>
          </a:prstGeom>
        </p:spPr>
        <p:txBody>
          <a:bodyPr wrap="square">
            <a:spAutoFit/>
          </a:bodyPr>
          <a:lstStyle/>
          <a:p>
            <a:pPr>
              <a:lnSpc>
                <a:spcPct val="80000"/>
              </a:lnSpc>
            </a:pPr>
            <a:r>
              <a:rPr lang="en-US" sz="1600" b="1" dirty="0" smtClean="0">
                <a:solidFill>
                  <a:srgbClr val="C00000"/>
                </a:solidFill>
                <a:latin typeface="Times New Roman" charset="0"/>
                <a:ea typeface="Times New Roman" charset="0"/>
                <a:cs typeface="Times New Roman" charset="0"/>
              </a:rPr>
              <a:t>Densification [</a:t>
            </a:r>
            <a:r>
              <a:rPr lang="en-US" sz="1600" b="1" dirty="0" err="1" smtClean="0">
                <a:solidFill>
                  <a:srgbClr val="C00000"/>
                </a:solidFill>
                <a:latin typeface="Times New Roman" charset="0"/>
                <a:ea typeface="Times New Roman" charset="0"/>
                <a:cs typeface="Times New Roman" charset="0"/>
              </a:rPr>
              <a:t>Leskovec</a:t>
            </a:r>
            <a:r>
              <a:rPr lang="en-US" sz="1600" b="1" dirty="0">
                <a:solidFill>
                  <a:srgbClr val="C00000"/>
                </a:solidFill>
                <a:latin typeface="Times New Roman" charset="0"/>
                <a:ea typeface="Times New Roman" charset="0"/>
                <a:cs typeface="Times New Roman" charset="0"/>
              </a:rPr>
              <a:t>, Kleinberg, </a:t>
            </a:r>
            <a:r>
              <a:rPr lang="en-US" sz="1600" b="1" dirty="0" err="1" smtClean="0">
                <a:solidFill>
                  <a:srgbClr val="C00000"/>
                </a:solidFill>
                <a:latin typeface="Times New Roman" charset="0"/>
                <a:ea typeface="Times New Roman" charset="0"/>
                <a:cs typeface="Times New Roman" charset="0"/>
              </a:rPr>
              <a:t>Faloutsos</a:t>
            </a:r>
            <a:r>
              <a:rPr lang="en-US" sz="1600" b="1" dirty="0" smtClean="0">
                <a:solidFill>
                  <a:srgbClr val="C00000"/>
                </a:solidFill>
                <a:latin typeface="Times New Roman" charset="0"/>
                <a:ea typeface="Times New Roman" charset="0"/>
                <a:cs typeface="Times New Roman" charset="0"/>
              </a:rPr>
              <a:t>]</a:t>
            </a:r>
            <a:endParaRPr lang="en-US" sz="1600" b="1" dirty="0">
              <a:solidFill>
                <a:srgbClr val="C00000"/>
              </a:solidFill>
              <a:latin typeface="Times New Roman" charset="0"/>
              <a:ea typeface="Times New Roman" charset="0"/>
              <a:cs typeface="Times New Roman" charset="0"/>
            </a:endParaRPr>
          </a:p>
        </p:txBody>
      </p:sp>
      <p:sp>
        <p:nvSpPr>
          <p:cNvPr id="79" name="Rectangle 78"/>
          <p:cNvSpPr/>
          <p:nvPr/>
        </p:nvSpPr>
        <p:spPr>
          <a:xfrm>
            <a:off x="5118101" y="3138978"/>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a:t>
            </a:r>
            <a:r>
              <a:rPr lang="en-US" sz="1600" dirty="0" smtClean="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0" name="Oval 79"/>
          <p:cNvSpPr>
            <a:spLocks noChangeAspect="1"/>
          </p:cNvSpPr>
          <p:nvPr/>
        </p:nvSpPr>
        <p:spPr>
          <a:xfrm>
            <a:off x="4870450" y="28862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81" name="Oval 80"/>
          <p:cNvSpPr>
            <a:spLocks noChangeAspect="1"/>
          </p:cNvSpPr>
          <p:nvPr/>
        </p:nvSpPr>
        <p:spPr>
          <a:xfrm>
            <a:off x="4870450" y="331265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82" name="Oval 81"/>
          <p:cNvSpPr>
            <a:spLocks noChangeAspect="1"/>
          </p:cNvSpPr>
          <p:nvPr/>
        </p:nvSpPr>
        <p:spPr>
          <a:xfrm>
            <a:off x="4870450" y="36576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83" name="Oval 82"/>
          <p:cNvSpPr>
            <a:spLocks noChangeAspect="1"/>
          </p:cNvSpPr>
          <p:nvPr/>
        </p:nvSpPr>
        <p:spPr>
          <a:xfrm>
            <a:off x="4870450" y="2540358"/>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84" name="TextBox 83"/>
          <p:cNvSpPr txBox="1"/>
          <p:nvPr/>
        </p:nvSpPr>
        <p:spPr>
          <a:xfrm>
            <a:off x="4044950" y="3556716"/>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85" name="TextBox 84"/>
          <p:cNvSpPr txBox="1"/>
          <p:nvPr/>
        </p:nvSpPr>
        <p:spPr>
          <a:xfrm>
            <a:off x="4044950" y="2492589"/>
            <a:ext cx="1565148" cy="348813"/>
          </a:xfrm>
          <a:prstGeom prst="rect">
            <a:avLst/>
          </a:prstGeom>
          <a:noFill/>
        </p:spPr>
        <p:txBody>
          <a:bodyPr wrap="square" rtlCol="0">
            <a:spAutoFit/>
          </a:bodyPr>
          <a:lstStyle/>
          <a:p>
            <a:pPr>
              <a:lnSpc>
                <a:spcPct val="80000"/>
              </a:lnSpc>
            </a:pPr>
            <a:r>
              <a:rPr lang="en-US"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86" name="Rectangle 85"/>
          <p:cNvSpPr/>
          <p:nvPr/>
        </p:nvSpPr>
        <p:spPr>
          <a:xfrm>
            <a:off x="5118101" y="3547646"/>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87" name="TextBox 86"/>
          <p:cNvSpPr txBox="1"/>
          <p:nvPr/>
        </p:nvSpPr>
        <p:spPr>
          <a:xfrm>
            <a:off x="4044951" y="32120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88" name="TextBox 87"/>
          <p:cNvSpPr txBox="1"/>
          <p:nvPr/>
        </p:nvSpPr>
        <p:spPr>
          <a:xfrm>
            <a:off x="4044951" y="2779552"/>
            <a:ext cx="908051" cy="400110"/>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2005</a:t>
            </a:r>
            <a:endParaRPr lang="en-US" b="1" dirty="0">
              <a:solidFill>
                <a:srgbClr val="C00000"/>
              </a:solidFill>
              <a:latin typeface="Times New Roman" charset="0"/>
              <a:ea typeface="Times New Roman" charset="0"/>
              <a:cs typeface="Times New Roman" charset="0"/>
            </a:endParaRPr>
          </a:p>
        </p:txBody>
      </p:sp>
      <p:sp>
        <p:nvSpPr>
          <p:cNvPr id="89" name="Rectangle 88"/>
          <p:cNvSpPr/>
          <p:nvPr/>
        </p:nvSpPr>
        <p:spPr>
          <a:xfrm>
            <a:off x="5118102" y="2455088"/>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400" dirty="0" smtClean="0">
                <a:solidFill>
                  <a:srgbClr val="C00000"/>
                </a:solidFill>
                <a:latin typeface="Times New Roman" charset="0"/>
                <a:ea typeface="Times New Roman" charset="0"/>
                <a:cs typeface="Times New Roman" charset="0"/>
              </a:rPr>
              <a:t>Christakis</a:t>
            </a:r>
            <a:r>
              <a:rPr lang="en-US" altLang="zh-CN" sz="1400" dirty="0" smtClean="0">
                <a:solidFill>
                  <a:srgbClr val="C00000"/>
                </a:solidFill>
                <a:latin typeface="Times New Roman" charset="0"/>
                <a:ea typeface="Times New Roman" charset="0"/>
                <a:cs typeface="Times New Roman" charset="0"/>
              </a:rPr>
              <a:t>,</a:t>
            </a:r>
            <a:r>
              <a:rPr lang="zh-CN" altLang="en-US" sz="1400" dirty="0" smtClean="0">
                <a:solidFill>
                  <a:srgbClr val="C00000"/>
                </a:solidFill>
                <a:latin typeface="Times New Roman" charset="0"/>
                <a:ea typeface="Times New Roman" charset="0"/>
                <a:cs typeface="Times New Roman" charset="0"/>
              </a:rPr>
              <a:t> </a:t>
            </a:r>
            <a:r>
              <a:rPr lang="en-US" sz="14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90" name="Oval 89"/>
          <p:cNvSpPr>
            <a:spLocks noChangeAspect="1"/>
          </p:cNvSpPr>
          <p:nvPr/>
        </p:nvSpPr>
        <p:spPr>
          <a:xfrm>
            <a:off x="4870450" y="22098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91" name="TextBox 90"/>
          <p:cNvSpPr txBox="1"/>
          <p:nvPr/>
        </p:nvSpPr>
        <p:spPr>
          <a:xfrm>
            <a:off x="4041648" y="2156406"/>
            <a:ext cx="1565148" cy="348813"/>
          </a:xfrm>
          <a:prstGeom prst="rect">
            <a:avLst/>
          </a:prstGeom>
          <a:noFill/>
        </p:spPr>
        <p:txBody>
          <a:bodyPr wrap="square" rtlCol="0">
            <a:spAutoFit/>
          </a:bodyPr>
          <a:lstStyle/>
          <a:p>
            <a:pPr>
              <a:lnSpc>
                <a:spcPct val="80000"/>
              </a:lnSpc>
            </a:pPr>
            <a:r>
              <a:rPr lang="en-US" dirty="0" smtClean="0">
                <a:solidFill>
                  <a:srgbClr val="C00000"/>
                </a:solidFill>
                <a:latin typeface="Times New Roman" charset="0"/>
                <a:ea typeface="Times New Roman" charset="0"/>
                <a:cs typeface="Times New Roman" charset="0"/>
              </a:rPr>
              <a:t>2009</a:t>
            </a:r>
            <a:endParaRPr lang="en-US" dirty="0">
              <a:solidFill>
                <a:srgbClr val="C00000"/>
              </a:solidFill>
              <a:latin typeface="Times New Roman" charset="0"/>
              <a:ea typeface="Times New Roman" charset="0"/>
              <a:cs typeface="Times New Roman" charset="0"/>
            </a:endParaRPr>
          </a:p>
        </p:txBody>
      </p:sp>
      <p:sp>
        <p:nvSpPr>
          <p:cNvPr id="92" name="Rectangle 91"/>
          <p:cNvSpPr/>
          <p:nvPr/>
        </p:nvSpPr>
        <p:spPr>
          <a:xfrm>
            <a:off x="5118101" y="2124530"/>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Social Influence Analysis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[Tang, Sun]</a:t>
            </a:r>
            <a:endParaRPr lang="en-US" sz="16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86957430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2000" y="2895600"/>
            <a:ext cx="8420100" cy="1470025"/>
          </a:xfrm>
        </p:spPr>
        <p:txBody>
          <a:bodyPr/>
          <a:lstStyle/>
          <a:p>
            <a:r>
              <a:rPr lang="en-US" dirty="0" smtClean="0">
                <a:latin typeface="Arial"/>
                <a:ea typeface="黑体"/>
                <a:cs typeface="Arial"/>
              </a:rPr>
              <a:t>Part </a:t>
            </a:r>
            <a:r>
              <a:rPr lang="en-US" altLang="zh-CN" dirty="0" smtClean="0">
                <a:latin typeface="Arial"/>
                <a:ea typeface="黑体"/>
                <a:cs typeface="Arial"/>
              </a:rPr>
              <a:t>I</a:t>
            </a:r>
            <a:r>
              <a:rPr lang="en-US" dirty="0" smtClean="0">
                <a:latin typeface="Arial"/>
                <a:ea typeface="黑体"/>
                <a:cs typeface="Arial"/>
              </a:rPr>
              <a:t>: </a:t>
            </a:r>
            <a:r>
              <a:rPr lang="en-US" altLang="zh-CN" dirty="0" smtClean="0">
                <a:latin typeface="Arial"/>
                <a:ea typeface="黑体"/>
                <a:cs typeface="Arial"/>
              </a:rPr>
              <a:t>Overview</a:t>
            </a:r>
            <a:endParaRPr lang="en-US" dirty="0">
              <a:latin typeface="Arial"/>
              <a:ea typeface="黑体"/>
              <a:cs typeface="Arial"/>
            </a:endParaRPr>
          </a:p>
        </p:txBody>
      </p:sp>
    </p:spTree>
    <p:extLst>
      <p:ext uri="{BB962C8B-B14F-4D97-AF65-F5344CB8AC3E}">
        <p14:creationId xmlns:p14="http://schemas.microsoft.com/office/powerpoint/2010/main" val="51628715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7"/>
          <a:stretch>
            <a:fillRect/>
          </a:stretch>
        </p:blipFill>
        <p:spPr>
          <a:xfrm>
            <a:off x="495300" y="5334001"/>
            <a:ext cx="1485900" cy="610603"/>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8"/>
          <a:stretch>
            <a:fillRect/>
          </a:stretch>
        </p:blipFill>
        <p:spPr>
          <a:xfrm>
            <a:off x="6769101" y="1295400"/>
            <a:ext cx="1651000" cy="725714"/>
          </a:xfrm>
          <a:prstGeom prst="rect">
            <a:avLst/>
          </a:prstGeom>
          <a:noFill/>
          <a:ln w="25400">
            <a:solidFill>
              <a:srgbClr val="115CB3"/>
            </a:solidFill>
          </a:ln>
        </p:spPr>
      </p:pic>
      <p:sp>
        <p:nvSpPr>
          <p:cNvPr id="65" name="Rectangle 64"/>
          <p:cNvSpPr/>
          <p:nvPr/>
        </p:nvSpPr>
        <p:spPr>
          <a:xfrm>
            <a:off x="82550" y="12700"/>
            <a:ext cx="975741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8" name="Rectangle 67"/>
          <p:cNvSpPr/>
          <p:nvPr/>
        </p:nvSpPr>
        <p:spPr>
          <a:xfrm>
            <a:off x="74295" y="3962400"/>
            <a:ext cx="975741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73" name="Rectangle 72"/>
          <p:cNvSpPr/>
          <p:nvPr/>
        </p:nvSpPr>
        <p:spPr>
          <a:xfrm>
            <a:off x="247650" y="622301"/>
            <a:ext cx="9493250" cy="1384995"/>
          </a:xfrm>
          <a:prstGeom prst="rect">
            <a:avLst/>
          </a:prstGeom>
        </p:spPr>
        <p:txBody>
          <a:bodyPr wrap="square">
            <a:spAutoFit/>
          </a:bodyPr>
          <a:lstStyle/>
          <a:p>
            <a:pPr marL="342900" indent="-342900">
              <a:buFont typeface="+mj-lt"/>
              <a:buAutoNum type="arabicPeriod"/>
            </a:pPr>
            <a:r>
              <a:rPr lang="en-US" sz="1400" dirty="0" smtClean="0">
                <a:latin typeface="Times New Roman" charset="0"/>
                <a:ea typeface="Times New Roman" charset="0"/>
                <a:cs typeface="Times New Roman" charset="0"/>
              </a:rPr>
              <a:t>Nicholas</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Christakis,</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James</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Fowler</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The </a:t>
            </a:r>
            <a:r>
              <a:rPr lang="en-US" altLang="zh-CN" sz="1400" dirty="0">
                <a:latin typeface="Times New Roman" charset="0"/>
                <a:ea typeface="Times New Roman" charset="0"/>
                <a:cs typeface="Times New Roman" charset="0"/>
              </a:rPr>
              <a:t>Spread of Obesity in a Large Social Network Over 32 </a:t>
            </a:r>
            <a:r>
              <a:rPr lang="en-US" altLang="zh-CN" sz="1400" dirty="0" smtClean="0">
                <a:latin typeface="Times New Roman" charset="0"/>
                <a:ea typeface="Times New Roman" charset="0"/>
                <a:cs typeface="Times New Roman" charset="0"/>
              </a:rPr>
              <a:t>Years. The New </a:t>
            </a:r>
            <a:r>
              <a:rPr lang="en-US" altLang="zh-CN" sz="1400" dirty="0">
                <a:latin typeface="Times New Roman" charset="0"/>
                <a:ea typeface="Times New Roman" charset="0"/>
                <a:cs typeface="Times New Roman" charset="0"/>
              </a:rPr>
              <a:t>England Journal of Medicine 357 (4): </a:t>
            </a:r>
            <a:r>
              <a:rPr lang="en-US" altLang="zh-CN" sz="1400" dirty="0" smtClean="0">
                <a:latin typeface="Times New Roman" charset="0"/>
                <a:ea typeface="Times New Roman" charset="0"/>
                <a:cs typeface="Times New Roman" charset="0"/>
              </a:rPr>
              <a:t>370–379,</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2007.</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Cited by </a:t>
            </a:r>
            <a:r>
              <a:rPr lang="en-US" altLang="zh-CN" sz="1400" dirty="0" smtClean="0">
                <a:latin typeface="Times New Roman" charset="0"/>
                <a:ea typeface="Times New Roman" charset="0"/>
                <a:cs typeface="Times New Roman" charset="0"/>
              </a:rPr>
              <a:t>3335</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a:t>
            </a:r>
            <a:endParaRPr lang="zh-CN" altLang="en-US" sz="1400" dirty="0" smtClean="0">
              <a:latin typeface="Times New Roman" charset="0"/>
              <a:ea typeface="Times New Roman" charset="0"/>
              <a:cs typeface="Times New Roman" charset="0"/>
            </a:endParaRPr>
          </a:p>
          <a:p>
            <a:pPr marL="342900" indent="-342900">
              <a:buFont typeface="+mj-lt"/>
              <a:buAutoNum type="arabicPeriod"/>
            </a:pPr>
            <a:r>
              <a:rPr lang="en-US" altLang="zh-CN" sz="1400" dirty="0" smtClean="0">
                <a:latin typeface="Times New Roman" charset="0"/>
                <a:ea typeface="Times New Roman" charset="0"/>
                <a:cs typeface="Times New Roman" charset="0"/>
              </a:rPr>
              <a:t>Nicholas</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Christakis</a:t>
            </a:r>
            <a:r>
              <a:rPr lang="en-US" sz="1400" dirty="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James</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Fowler. The </a:t>
            </a:r>
            <a:r>
              <a:rPr lang="en-US" sz="1400" dirty="0">
                <a:latin typeface="Times New Roman" charset="0"/>
                <a:ea typeface="Times New Roman" charset="0"/>
                <a:cs typeface="Times New Roman" charset="0"/>
              </a:rPr>
              <a:t>Collective Dynamics of Smoking in a Large Social </a:t>
            </a:r>
            <a:r>
              <a:rPr lang="en-US" sz="1400" dirty="0" smtClean="0">
                <a:latin typeface="Times New Roman" charset="0"/>
                <a:ea typeface="Times New Roman" charset="0"/>
                <a:cs typeface="Times New Roman" charset="0"/>
              </a:rPr>
              <a:t>Network. </a:t>
            </a:r>
            <a:r>
              <a:rPr lang="en-US" sz="1400" dirty="0">
                <a:latin typeface="Times New Roman" charset="0"/>
                <a:ea typeface="Times New Roman" charset="0"/>
                <a:cs typeface="Times New Roman" charset="0"/>
              </a:rPr>
              <a:t>The New England Journal of Medicine </a:t>
            </a:r>
            <a:r>
              <a:rPr lang="en-US" sz="1400" dirty="0" smtClean="0">
                <a:latin typeface="Times New Roman" charset="0"/>
                <a:ea typeface="Times New Roman" charset="0"/>
                <a:cs typeface="Times New Roman" charset="0"/>
              </a:rPr>
              <a:t>358 </a:t>
            </a:r>
            <a:r>
              <a:rPr lang="is-IS" sz="1400" dirty="0" smtClean="0">
                <a:latin typeface="Times New Roman" charset="0"/>
                <a:ea typeface="Times New Roman" charset="0"/>
                <a:cs typeface="Times New Roman" charset="0"/>
              </a:rPr>
              <a:t>(</a:t>
            </a:r>
            <a:r>
              <a:rPr lang="is-IS" sz="1400" dirty="0">
                <a:latin typeface="Times New Roman" charset="0"/>
                <a:ea typeface="Times New Roman" charset="0"/>
                <a:cs typeface="Times New Roman" charset="0"/>
              </a:rPr>
              <a:t>21): </a:t>
            </a:r>
            <a:r>
              <a:rPr lang="is-IS" sz="1400" dirty="0" smtClean="0">
                <a:latin typeface="Times New Roman" charset="0"/>
                <a:ea typeface="Times New Roman" charset="0"/>
                <a:cs typeface="Times New Roman" charset="0"/>
              </a:rPr>
              <a:t>2249–2258, 2008. Cited by 1232 (as of May 2016)</a:t>
            </a:r>
          </a:p>
          <a:p>
            <a:pPr marL="342900" indent="-342900">
              <a:buFont typeface="+mj-lt"/>
              <a:buAutoNum type="arabicPeriod"/>
            </a:pPr>
            <a:r>
              <a:rPr lang="en-US" sz="1400" dirty="0" smtClean="0">
                <a:latin typeface="Times New Roman" charset="0"/>
                <a:ea typeface="Times New Roman" charset="0"/>
                <a:cs typeface="Times New Roman" charset="0"/>
              </a:rPr>
              <a:t>James Fowler, Nicholas Christakis. The </a:t>
            </a:r>
            <a:r>
              <a:rPr lang="en-US" sz="1400" dirty="0">
                <a:latin typeface="Times New Roman" charset="0"/>
                <a:ea typeface="Times New Roman" charset="0"/>
                <a:cs typeface="Times New Roman" charset="0"/>
              </a:rPr>
              <a:t>Dynamic Spread of Happiness in a Large Social </a:t>
            </a:r>
            <a:r>
              <a:rPr lang="en-US" sz="1400" dirty="0" smtClean="0">
                <a:latin typeface="Times New Roman" charset="0"/>
                <a:ea typeface="Times New Roman" charset="0"/>
                <a:cs typeface="Times New Roman" charset="0"/>
              </a:rPr>
              <a:t>Network. </a:t>
            </a:r>
            <a:r>
              <a:rPr lang="en-US" sz="1400" dirty="0">
                <a:latin typeface="Times New Roman" charset="0"/>
                <a:ea typeface="Times New Roman" charset="0"/>
                <a:cs typeface="Times New Roman" charset="0"/>
              </a:rPr>
              <a:t>British Medical Journal 337 (768): </a:t>
            </a:r>
            <a:r>
              <a:rPr lang="en-US" sz="1400" dirty="0" smtClean="0">
                <a:latin typeface="Times New Roman" charset="0"/>
                <a:ea typeface="Times New Roman" charset="0"/>
                <a:cs typeface="Times New Roman" charset="0"/>
              </a:rPr>
              <a:t>a2338, 2009. Cited by 1178 (as of May 2016)</a:t>
            </a:r>
            <a:endParaRPr lang="en-US" sz="1400" dirty="0">
              <a:latin typeface="Times New Roman" charset="0"/>
              <a:ea typeface="Times New Roman" charset="0"/>
              <a:cs typeface="Times New Roman" charset="0"/>
            </a:endParaRPr>
          </a:p>
        </p:txBody>
      </p:sp>
      <p:sp>
        <p:nvSpPr>
          <p:cNvPr id="78" name="TextBox 77"/>
          <p:cNvSpPr txBox="1"/>
          <p:nvPr/>
        </p:nvSpPr>
        <p:spPr>
          <a:xfrm>
            <a:off x="0" y="37526"/>
            <a:ext cx="9906000" cy="584775"/>
          </a:xfrm>
          <a:prstGeom prst="rect">
            <a:avLst/>
          </a:prstGeom>
          <a:noFill/>
        </p:spPr>
        <p:txBody>
          <a:bodyPr wrap="square" rtlCol="0">
            <a:spAutoFit/>
          </a:bodyPr>
          <a:lstStyle/>
          <a:p>
            <a:pPr algn="ctr"/>
            <a:r>
              <a:rPr lang="en-US" altLang="zh-CN" sz="3200" dirty="0" smtClean="0"/>
              <a:t>2007:</a:t>
            </a:r>
            <a:r>
              <a:rPr lang="zh-CN" altLang="en-US" sz="3200" dirty="0" smtClean="0"/>
              <a:t> </a:t>
            </a:r>
            <a:r>
              <a:rPr lang="en-US" altLang="zh-CN" sz="3200" dirty="0" smtClean="0"/>
              <a:t>Diffusion</a:t>
            </a:r>
            <a:r>
              <a:rPr lang="zh-CN" altLang="en-US" sz="3200" dirty="0" smtClean="0"/>
              <a:t> </a:t>
            </a:r>
            <a:r>
              <a:rPr lang="en-US" altLang="zh-CN" sz="3200" dirty="0" smtClean="0"/>
              <a:t>and</a:t>
            </a:r>
            <a:r>
              <a:rPr lang="zh-CN" altLang="en-US" sz="3200" dirty="0" smtClean="0"/>
              <a:t> </a:t>
            </a:r>
            <a:r>
              <a:rPr lang="en-US" altLang="zh-CN" sz="3200" dirty="0" smtClean="0"/>
              <a:t>Influence</a:t>
            </a:r>
            <a:endParaRPr lang="en-US" sz="3200" dirty="0"/>
          </a:p>
        </p:txBody>
      </p:sp>
      <p:pic>
        <p:nvPicPr>
          <p:cNvPr id="79" name="Picture 78"/>
          <p:cNvPicPr>
            <a:picLocks noChangeAspect="1"/>
          </p:cNvPicPr>
          <p:nvPr/>
        </p:nvPicPr>
        <p:blipFill>
          <a:blip r:embed="rId9"/>
          <a:stretch>
            <a:fillRect/>
          </a:stretch>
        </p:blipFill>
        <p:spPr>
          <a:xfrm>
            <a:off x="6361887" y="4191000"/>
            <a:ext cx="3038241" cy="1828800"/>
          </a:xfrm>
          <a:prstGeom prst="rect">
            <a:avLst/>
          </a:prstGeom>
          <a:ln w="25400">
            <a:noFill/>
          </a:ln>
        </p:spPr>
      </p:pic>
      <p:sp>
        <p:nvSpPr>
          <p:cNvPr id="2" name="Rectangle 1"/>
          <p:cNvSpPr/>
          <p:nvPr/>
        </p:nvSpPr>
        <p:spPr>
          <a:xfrm>
            <a:off x="330200" y="4379626"/>
            <a:ext cx="6191250" cy="1569660"/>
          </a:xfrm>
          <a:prstGeom prst="rect">
            <a:avLst/>
          </a:prstGeom>
        </p:spPr>
        <p:txBody>
          <a:bodyPr wrap="square">
            <a:spAutoFit/>
          </a:bodyPr>
          <a:lstStyle/>
          <a:p>
            <a:r>
              <a:rPr lang="en-US" sz="2400" dirty="0">
                <a:latin typeface="Times New Roman" charset="0"/>
                <a:ea typeface="Times New Roman" charset="0"/>
                <a:cs typeface="Times New Roman" charset="0"/>
              </a:rPr>
              <a:t>“If the husband became obese, the likelihood that his wife would become obese increased by </a:t>
            </a:r>
            <a:r>
              <a:rPr lang="en-US" sz="2400" b="1" dirty="0">
                <a:solidFill>
                  <a:srgbClr val="FF0000"/>
                </a:solidFill>
                <a:latin typeface="Times New Roman" charset="0"/>
                <a:ea typeface="Times New Roman" charset="0"/>
                <a:cs typeface="Times New Roman" charset="0"/>
              </a:rPr>
              <a:t>37%</a:t>
            </a:r>
            <a:r>
              <a:rPr lang="en-US" sz="2400" dirty="0">
                <a:latin typeface="Times New Roman" charset="0"/>
                <a:ea typeface="Times New Roman" charset="0"/>
                <a:cs typeface="Times New Roman" charset="0"/>
              </a:rPr>
              <a:t>.” </a:t>
            </a:r>
            <a:endParaRPr lang="en-US" sz="2400" dirty="0" smtClean="0">
              <a:latin typeface="Times New Roman" charset="0"/>
              <a:ea typeface="Times New Roman" charset="0"/>
              <a:cs typeface="Times New Roman" charset="0"/>
            </a:endParaRPr>
          </a:p>
          <a:p>
            <a:r>
              <a:rPr lang="en-US" sz="2400" dirty="0" smtClean="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by tracking </a:t>
            </a:r>
            <a:r>
              <a:rPr lang="en-US" sz="2400" dirty="0" smtClean="0">
                <a:latin typeface="Times New Roman" charset="0"/>
                <a:ea typeface="Times New Roman" charset="0"/>
                <a:cs typeface="Times New Roman" charset="0"/>
              </a:rPr>
              <a:t>10,000+ </a:t>
            </a:r>
            <a:r>
              <a:rPr lang="en-US" sz="2400" dirty="0">
                <a:latin typeface="Times New Roman" charset="0"/>
                <a:ea typeface="Times New Roman" charset="0"/>
                <a:cs typeface="Times New Roman" charset="0"/>
              </a:rPr>
              <a:t>people for 32 </a:t>
            </a:r>
            <a:r>
              <a:rPr lang="en-US" sz="2400" dirty="0" smtClean="0">
                <a:latin typeface="Times New Roman" charset="0"/>
                <a:ea typeface="Times New Roman" charset="0"/>
                <a:cs typeface="Times New Roman" charset="0"/>
              </a:rPr>
              <a:t>years</a:t>
            </a:r>
            <a:r>
              <a:rPr lang="zh-CN" altLang="en-US" sz="2400" baseline="30000" dirty="0" smtClean="0">
                <a:latin typeface="Times New Roman" charset="0"/>
                <a:ea typeface="Times New Roman" charset="0"/>
                <a:cs typeface="Times New Roman" charset="0"/>
              </a:rPr>
              <a:t>            </a:t>
            </a:r>
            <a:endParaRPr lang="en-US" sz="2400" baseline="30000" dirty="0">
              <a:latin typeface="Times New Roman" charset="0"/>
              <a:ea typeface="Times New Roman" charset="0"/>
              <a:cs typeface="Times New Roman" charset="0"/>
            </a:endParaRPr>
          </a:p>
        </p:txBody>
      </p:sp>
      <p:sp>
        <p:nvSpPr>
          <p:cNvPr id="57" name="Rectangle 56"/>
          <p:cNvSpPr/>
          <p:nvPr/>
        </p:nvSpPr>
        <p:spPr>
          <a:xfrm>
            <a:off x="5118101" y="2834177"/>
            <a:ext cx="5118100" cy="29751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3" name="Rectangle 62"/>
          <p:cNvSpPr/>
          <p:nvPr/>
        </p:nvSpPr>
        <p:spPr>
          <a:xfrm>
            <a:off x="5118101" y="3138978"/>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a:t>
            </a:r>
            <a:r>
              <a:rPr lang="en-US" sz="1600" dirty="0" smtClean="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6" name="Oval 65"/>
          <p:cNvSpPr>
            <a:spLocks noChangeAspect="1"/>
          </p:cNvSpPr>
          <p:nvPr/>
        </p:nvSpPr>
        <p:spPr>
          <a:xfrm>
            <a:off x="4870450" y="28862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67" name="Oval 66"/>
          <p:cNvSpPr>
            <a:spLocks noChangeAspect="1"/>
          </p:cNvSpPr>
          <p:nvPr/>
        </p:nvSpPr>
        <p:spPr>
          <a:xfrm>
            <a:off x="4870450" y="331265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a:spLocks noChangeAspect="1"/>
          </p:cNvSpPr>
          <p:nvPr/>
        </p:nvSpPr>
        <p:spPr>
          <a:xfrm>
            <a:off x="4870450" y="36576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a:spLocks noChangeAspect="1"/>
          </p:cNvSpPr>
          <p:nvPr/>
        </p:nvSpPr>
        <p:spPr>
          <a:xfrm>
            <a:off x="4870450" y="2540358"/>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6" name="TextBox 75"/>
          <p:cNvSpPr txBox="1"/>
          <p:nvPr/>
        </p:nvSpPr>
        <p:spPr>
          <a:xfrm>
            <a:off x="4044950" y="3556716"/>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77" name="TextBox 76"/>
          <p:cNvSpPr txBox="1"/>
          <p:nvPr/>
        </p:nvSpPr>
        <p:spPr>
          <a:xfrm>
            <a:off x="4044950" y="2492589"/>
            <a:ext cx="1565148" cy="348813"/>
          </a:xfrm>
          <a:prstGeom prst="rect">
            <a:avLst/>
          </a:prstGeom>
          <a:noFill/>
        </p:spPr>
        <p:txBody>
          <a:bodyPr wrap="square" rtlCol="0">
            <a:spAutoFit/>
          </a:bodyPr>
          <a:lstStyle/>
          <a:p>
            <a:pPr>
              <a:lnSpc>
                <a:spcPct val="80000"/>
              </a:lnSpc>
            </a:pPr>
            <a:r>
              <a:rPr lang="en-US" b="1" dirty="0" smtClean="0">
                <a:solidFill>
                  <a:srgbClr val="C00000"/>
                </a:solidFill>
                <a:latin typeface="Times New Roman" charset="0"/>
                <a:ea typeface="Times New Roman" charset="0"/>
                <a:cs typeface="Times New Roman" charset="0"/>
              </a:rPr>
              <a:t>2007</a:t>
            </a:r>
            <a:endParaRPr lang="en-US" b="1" dirty="0">
              <a:solidFill>
                <a:srgbClr val="C00000"/>
              </a:solidFill>
              <a:latin typeface="Times New Roman" charset="0"/>
              <a:ea typeface="Times New Roman" charset="0"/>
              <a:cs typeface="Times New Roman" charset="0"/>
            </a:endParaRPr>
          </a:p>
        </p:txBody>
      </p:sp>
      <p:sp>
        <p:nvSpPr>
          <p:cNvPr id="80" name="Rectangle 79"/>
          <p:cNvSpPr/>
          <p:nvPr/>
        </p:nvSpPr>
        <p:spPr>
          <a:xfrm>
            <a:off x="5118101" y="3547646"/>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81" name="TextBox 80"/>
          <p:cNvSpPr txBox="1"/>
          <p:nvPr/>
        </p:nvSpPr>
        <p:spPr>
          <a:xfrm>
            <a:off x="4044951" y="32120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82" name="TextBox 81"/>
          <p:cNvSpPr txBox="1"/>
          <p:nvPr/>
        </p:nvSpPr>
        <p:spPr>
          <a:xfrm>
            <a:off x="4044951" y="2779552"/>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83" name="Rectangle 82"/>
          <p:cNvSpPr/>
          <p:nvPr/>
        </p:nvSpPr>
        <p:spPr>
          <a:xfrm>
            <a:off x="5118102" y="2455088"/>
            <a:ext cx="4787899" cy="338554"/>
          </a:xfrm>
          <a:prstGeom prst="rect">
            <a:avLst/>
          </a:prstGeom>
        </p:spPr>
        <p:txBody>
          <a:bodyPr wrap="square">
            <a:spAutoFit/>
          </a:bodyPr>
          <a:lstStyle/>
          <a:p>
            <a:r>
              <a:rPr lang="en-US" altLang="zh-CN" sz="1600" b="1" dirty="0" smtClean="0">
                <a:solidFill>
                  <a:srgbClr val="C00000"/>
                </a:solidFill>
                <a:latin typeface="Times New Roman" charset="0"/>
                <a:ea typeface="Times New Roman" charset="0"/>
                <a:cs typeface="Times New Roman" charset="0"/>
              </a:rPr>
              <a:t>Spread</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of</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Obesity,</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Happiness</a:t>
            </a:r>
            <a:r>
              <a:rPr lang="zh-CN" altLang="en-US" sz="14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a:t>
            </a:r>
            <a:r>
              <a:rPr lang="en-US" sz="1400" b="1" dirty="0" smtClean="0">
                <a:solidFill>
                  <a:srgbClr val="C00000"/>
                </a:solidFill>
                <a:latin typeface="Times New Roman" charset="0"/>
                <a:ea typeface="Times New Roman" charset="0"/>
                <a:cs typeface="Times New Roman" charset="0"/>
              </a:rPr>
              <a:t>Christakis</a:t>
            </a:r>
            <a:r>
              <a:rPr lang="en-US" altLang="zh-CN" sz="1400" b="1" dirty="0" smtClean="0">
                <a:solidFill>
                  <a:srgbClr val="C00000"/>
                </a:solidFill>
                <a:latin typeface="Times New Roman" charset="0"/>
                <a:ea typeface="Times New Roman" charset="0"/>
                <a:cs typeface="Times New Roman" charset="0"/>
              </a:rPr>
              <a:t>,</a:t>
            </a:r>
            <a:r>
              <a:rPr lang="zh-CN" altLang="en-US" sz="1400" b="1" dirty="0" smtClean="0">
                <a:solidFill>
                  <a:srgbClr val="C00000"/>
                </a:solidFill>
                <a:latin typeface="Times New Roman" charset="0"/>
                <a:ea typeface="Times New Roman" charset="0"/>
                <a:cs typeface="Times New Roman" charset="0"/>
              </a:rPr>
              <a:t> </a:t>
            </a:r>
            <a:r>
              <a:rPr lang="en-US" sz="1400" b="1" dirty="0" smtClean="0">
                <a:solidFill>
                  <a:srgbClr val="C00000"/>
                </a:solidFill>
                <a:latin typeface="Times New Roman" charset="0"/>
                <a:ea typeface="Times New Roman" charset="0"/>
                <a:cs typeface="Times New Roman" charset="0"/>
              </a:rPr>
              <a:t>Fowler</a:t>
            </a:r>
            <a:r>
              <a:rPr lang="en-US" altLang="zh-CN" sz="1600" b="1" dirty="0" smtClean="0">
                <a:solidFill>
                  <a:srgbClr val="C00000"/>
                </a:solidFill>
                <a:latin typeface="Times New Roman" charset="0"/>
                <a:ea typeface="Times New Roman" charset="0"/>
                <a:cs typeface="Times New Roman" charset="0"/>
              </a:rPr>
              <a:t>]</a:t>
            </a:r>
            <a:endParaRPr lang="en-US" sz="1600" b="1" dirty="0">
              <a:solidFill>
                <a:srgbClr val="C00000"/>
              </a:solidFill>
              <a:latin typeface="Times New Roman" charset="0"/>
              <a:ea typeface="Times New Roman" charset="0"/>
              <a:cs typeface="Times New Roman" charset="0"/>
            </a:endParaRPr>
          </a:p>
        </p:txBody>
      </p:sp>
      <p:sp>
        <p:nvSpPr>
          <p:cNvPr id="84" name="Oval 83"/>
          <p:cNvSpPr>
            <a:spLocks noChangeAspect="1"/>
          </p:cNvSpPr>
          <p:nvPr/>
        </p:nvSpPr>
        <p:spPr>
          <a:xfrm>
            <a:off x="4870450" y="22098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85" name="TextBox 84"/>
          <p:cNvSpPr txBox="1"/>
          <p:nvPr/>
        </p:nvSpPr>
        <p:spPr>
          <a:xfrm>
            <a:off x="4041648" y="2156406"/>
            <a:ext cx="1565148" cy="348813"/>
          </a:xfrm>
          <a:prstGeom prst="rect">
            <a:avLst/>
          </a:prstGeom>
          <a:noFill/>
        </p:spPr>
        <p:txBody>
          <a:bodyPr wrap="square" rtlCol="0">
            <a:spAutoFit/>
          </a:bodyPr>
          <a:lstStyle/>
          <a:p>
            <a:pPr>
              <a:lnSpc>
                <a:spcPct val="80000"/>
              </a:lnSpc>
            </a:pPr>
            <a:r>
              <a:rPr lang="en-US" dirty="0" smtClean="0">
                <a:solidFill>
                  <a:srgbClr val="C00000"/>
                </a:solidFill>
                <a:latin typeface="Times New Roman" charset="0"/>
                <a:ea typeface="Times New Roman" charset="0"/>
                <a:cs typeface="Times New Roman" charset="0"/>
              </a:rPr>
              <a:t>2009</a:t>
            </a:r>
            <a:endParaRPr lang="en-US" dirty="0">
              <a:solidFill>
                <a:srgbClr val="C00000"/>
              </a:solidFill>
              <a:latin typeface="Times New Roman" charset="0"/>
              <a:ea typeface="Times New Roman" charset="0"/>
              <a:cs typeface="Times New Roman" charset="0"/>
            </a:endParaRPr>
          </a:p>
        </p:txBody>
      </p:sp>
      <p:sp>
        <p:nvSpPr>
          <p:cNvPr id="86" name="Rectangle 85"/>
          <p:cNvSpPr/>
          <p:nvPr/>
        </p:nvSpPr>
        <p:spPr>
          <a:xfrm>
            <a:off x="5118101" y="2124530"/>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Social Influence Analysis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[Tang, Sun]</a:t>
            </a:r>
            <a:endParaRPr lang="en-US" sz="1600" dirty="0">
              <a:solidFill>
                <a:srgbClr val="C00000"/>
              </a:solidFill>
              <a:latin typeface="Times New Roman" charset="0"/>
              <a:ea typeface="Times New Roman" charset="0"/>
              <a:cs typeface="Times New Roman" charset="0"/>
            </a:endParaRPr>
          </a:p>
        </p:txBody>
      </p:sp>
      <p:pic>
        <p:nvPicPr>
          <p:cNvPr id="87" name="Picture 8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88" name="Picture 87"/>
          <p:cNvPicPr>
            <a:picLocks noChangeAspect="1"/>
          </p:cNvPicPr>
          <p:nvPr/>
        </p:nvPicPr>
        <p:blipFill>
          <a:blip r:embed="rId11"/>
          <a:stretch>
            <a:fillRect/>
          </a:stretch>
        </p:blipFill>
        <p:spPr>
          <a:xfrm>
            <a:off x="577850" y="2667000"/>
            <a:ext cx="990600" cy="960120"/>
          </a:xfrm>
          <a:prstGeom prst="rect">
            <a:avLst/>
          </a:prstGeom>
          <a:ln w="25400">
            <a:solidFill>
              <a:srgbClr val="C00000"/>
            </a:solidFill>
          </a:ln>
        </p:spPr>
      </p:pic>
      <p:pic>
        <p:nvPicPr>
          <p:cNvPr id="89" name="Picture 88"/>
          <p:cNvPicPr>
            <a:picLocks noChangeAspect="1"/>
          </p:cNvPicPr>
          <p:nvPr/>
        </p:nvPicPr>
        <p:blipFill>
          <a:blip r:embed="rId9"/>
          <a:stretch>
            <a:fillRect/>
          </a:stretch>
        </p:blipFill>
        <p:spPr>
          <a:xfrm>
            <a:off x="1898650" y="2286000"/>
            <a:ext cx="1073150" cy="645958"/>
          </a:xfrm>
          <a:prstGeom prst="rect">
            <a:avLst/>
          </a:prstGeom>
          <a:ln w="25400">
            <a:solidFill>
              <a:srgbClr val="C00000"/>
            </a:solidFill>
          </a:ln>
        </p:spPr>
      </p:pic>
    </p:spTree>
    <p:extLst>
      <p:ext uri="{BB962C8B-B14F-4D97-AF65-F5344CB8AC3E}">
        <p14:creationId xmlns:p14="http://schemas.microsoft.com/office/powerpoint/2010/main" val="21570268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7"/>
          <a:stretch>
            <a:fillRect/>
          </a:stretch>
        </p:blipFill>
        <p:spPr>
          <a:xfrm>
            <a:off x="495300" y="5334001"/>
            <a:ext cx="1485900" cy="610603"/>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8"/>
          <a:stretch>
            <a:fillRect/>
          </a:stretch>
        </p:blipFill>
        <p:spPr>
          <a:xfrm>
            <a:off x="6769101" y="1295400"/>
            <a:ext cx="1651000" cy="725714"/>
          </a:xfrm>
          <a:prstGeom prst="rect">
            <a:avLst/>
          </a:prstGeom>
          <a:noFill/>
          <a:ln w="25400">
            <a:solidFill>
              <a:srgbClr val="115CB3"/>
            </a:solidFill>
          </a:ln>
        </p:spPr>
      </p:pic>
      <p:sp>
        <p:nvSpPr>
          <p:cNvPr id="65" name="Rectangle 64"/>
          <p:cNvSpPr/>
          <p:nvPr/>
        </p:nvSpPr>
        <p:spPr>
          <a:xfrm>
            <a:off x="82550" y="12700"/>
            <a:ext cx="9757410" cy="202016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8" name="Rectangle 67"/>
          <p:cNvSpPr/>
          <p:nvPr/>
        </p:nvSpPr>
        <p:spPr>
          <a:xfrm>
            <a:off x="74295" y="3962400"/>
            <a:ext cx="975741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78" name="TextBox 77"/>
          <p:cNvSpPr txBox="1"/>
          <p:nvPr/>
        </p:nvSpPr>
        <p:spPr>
          <a:xfrm>
            <a:off x="0" y="37526"/>
            <a:ext cx="9906000" cy="584775"/>
          </a:xfrm>
          <a:prstGeom prst="rect">
            <a:avLst/>
          </a:prstGeom>
          <a:noFill/>
        </p:spPr>
        <p:txBody>
          <a:bodyPr wrap="square" rtlCol="0">
            <a:spAutoFit/>
          </a:bodyPr>
          <a:lstStyle/>
          <a:p>
            <a:pPr algn="ctr"/>
            <a:r>
              <a:rPr lang="en-US" altLang="zh-CN" sz="3200" dirty="0" smtClean="0"/>
              <a:t>2009:</a:t>
            </a:r>
            <a:r>
              <a:rPr lang="zh-CN" altLang="en-US" sz="3200" dirty="0" smtClean="0"/>
              <a:t> </a:t>
            </a:r>
            <a:r>
              <a:rPr lang="en-US" altLang="zh-CN" sz="3200" dirty="0" smtClean="0"/>
              <a:t>Social</a:t>
            </a:r>
            <a:r>
              <a:rPr lang="zh-CN" altLang="en-US" sz="3200" dirty="0" smtClean="0"/>
              <a:t> </a:t>
            </a:r>
            <a:r>
              <a:rPr lang="en-US" altLang="zh-CN" sz="3200" dirty="0" smtClean="0"/>
              <a:t>Influence Analysis</a:t>
            </a:r>
            <a:endParaRPr lang="en-US" sz="3200" dirty="0"/>
          </a:p>
        </p:txBody>
      </p:sp>
      <p:sp>
        <p:nvSpPr>
          <p:cNvPr id="2" name="Rectangle 1"/>
          <p:cNvSpPr/>
          <p:nvPr/>
        </p:nvSpPr>
        <p:spPr>
          <a:xfrm>
            <a:off x="330200" y="4379627"/>
            <a:ext cx="4653970" cy="1508105"/>
          </a:xfrm>
          <a:prstGeom prst="rect">
            <a:avLst/>
          </a:prstGeom>
        </p:spPr>
        <p:txBody>
          <a:bodyPr wrap="square">
            <a:spAutoFit/>
          </a:bodyPr>
          <a:lstStyle/>
          <a:p>
            <a:r>
              <a:rPr lang="en-US" sz="2400" dirty="0">
                <a:latin typeface="Times New Roman" charset="0"/>
                <a:ea typeface="Times New Roman" charset="0"/>
                <a:cs typeface="Times New Roman" charset="0"/>
              </a:rPr>
              <a:t>“How to </a:t>
            </a:r>
            <a:r>
              <a:rPr lang="en-US" sz="2400" dirty="0" smtClean="0">
                <a:latin typeface="Times New Roman" charset="0"/>
                <a:ea typeface="Times New Roman" charset="0"/>
                <a:cs typeface="Times New Roman" charset="0"/>
              </a:rPr>
              <a:t>quantify the </a:t>
            </a:r>
            <a:r>
              <a:rPr lang="en-US" sz="2400" i="1" dirty="0">
                <a:solidFill>
                  <a:srgbClr val="FF0000"/>
                </a:solidFill>
                <a:latin typeface="Times New Roman" charset="0"/>
                <a:ea typeface="Times New Roman" charset="0"/>
                <a:cs typeface="Times New Roman" charset="0"/>
              </a:rPr>
              <a:t>social influences</a:t>
            </a:r>
            <a:r>
              <a:rPr lang="en-US" sz="2400" dirty="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from different topics” </a:t>
            </a:r>
          </a:p>
          <a:p>
            <a:r>
              <a:rPr lang="en-US" sz="2400" dirty="0">
                <a:latin typeface="Times New Roman" charset="0"/>
                <a:ea typeface="Times New Roman" charset="0"/>
                <a:cs typeface="Times New Roman" charset="0"/>
              </a:rPr>
              <a:t>—</a:t>
            </a:r>
            <a:r>
              <a:rPr lang="en-US" sz="2000" dirty="0">
                <a:latin typeface="Times New Roman" charset="0"/>
                <a:ea typeface="Times New Roman" charset="0"/>
                <a:cs typeface="Times New Roman" charset="0"/>
              </a:rPr>
              <a:t>Topical </a:t>
            </a:r>
            <a:r>
              <a:rPr lang="en-US" sz="2000" dirty="0" smtClean="0">
                <a:latin typeface="Times New Roman" charset="0"/>
                <a:ea typeface="Times New Roman" charset="0"/>
                <a:cs typeface="Times New Roman" charset="0"/>
              </a:rPr>
              <a:t>Affinity Propagation (TAP), an efficient model</a:t>
            </a:r>
            <a:r>
              <a:rPr lang="zh-CN" altLang="en-US" sz="2400" baseline="30000" dirty="0" smtClean="0">
                <a:latin typeface="Times New Roman" charset="0"/>
                <a:ea typeface="Times New Roman" charset="0"/>
                <a:cs typeface="Times New Roman" charset="0"/>
              </a:rPr>
              <a:t>            </a:t>
            </a:r>
            <a:endParaRPr lang="en-US" sz="2400" baseline="30000" dirty="0">
              <a:latin typeface="Times New Roman" charset="0"/>
              <a:ea typeface="Times New Roman" charset="0"/>
              <a:cs typeface="Times New Roman" charset="0"/>
            </a:endParaRPr>
          </a:p>
        </p:txBody>
      </p:sp>
      <p:sp>
        <p:nvSpPr>
          <p:cNvPr id="57" name="Rectangle 56"/>
          <p:cNvSpPr/>
          <p:nvPr/>
        </p:nvSpPr>
        <p:spPr>
          <a:xfrm>
            <a:off x="5118101" y="2834177"/>
            <a:ext cx="5118100" cy="29751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3" name="Rectangle 62"/>
          <p:cNvSpPr/>
          <p:nvPr/>
        </p:nvSpPr>
        <p:spPr>
          <a:xfrm>
            <a:off x="5118101" y="3138978"/>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a:t>
            </a:r>
            <a:r>
              <a:rPr lang="en-US" sz="1600" dirty="0" smtClean="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6" name="Oval 65"/>
          <p:cNvSpPr>
            <a:spLocks noChangeAspect="1"/>
          </p:cNvSpPr>
          <p:nvPr/>
        </p:nvSpPr>
        <p:spPr>
          <a:xfrm>
            <a:off x="4870450" y="28862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67" name="Oval 66"/>
          <p:cNvSpPr>
            <a:spLocks noChangeAspect="1"/>
          </p:cNvSpPr>
          <p:nvPr/>
        </p:nvSpPr>
        <p:spPr>
          <a:xfrm>
            <a:off x="4870450" y="331265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a:spLocks noChangeAspect="1"/>
          </p:cNvSpPr>
          <p:nvPr/>
        </p:nvSpPr>
        <p:spPr>
          <a:xfrm>
            <a:off x="4870450" y="36576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a:spLocks noChangeAspect="1"/>
          </p:cNvSpPr>
          <p:nvPr/>
        </p:nvSpPr>
        <p:spPr>
          <a:xfrm>
            <a:off x="4870450" y="2540358"/>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6" name="TextBox 75"/>
          <p:cNvSpPr txBox="1"/>
          <p:nvPr/>
        </p:nvSpPr>
        <p:spPr>
          <a:xfrm>
            <a:off x="4044950" y="3556716"/>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77" name="TextBox 76"/>
          <p:cNvSpPr txBox="1"/>
          <p:nvPr/>
        </p:nvSpPr>
        <p:spPr>
          <a:xfrm>
            <a:off x="4044950" y="2492589"/>
            <a:ext cx="1565148" cy="348813"/>
          </a:xfrm>
          <a:prstGeom prst="rect">
            <a:avLst/>
          </a:prstGeom>
          <a:noFill/>
        </p:spPr>
        <p:txBody>
          <a:bodyPr wrap="square" rtlCol="0">
            <a:spAutoFit/>
          </a:bodyPr>
          <a:lstStyle/>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80" name="Rectangle 79"/>
          <p:cNvSpPr/>
          <p:nvPr/>
        </p:nvSpPr>
        <p:spPr>
          <a:xfrm>
            <a:off x="5118101" y="3547646"/>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81" name="TextBox 80"/>
          <p:cNvSpPr txBox="1"/>
          <p:nvPr/>
        </p:nvSpPr>
        <p:spPr>
          <a:xfrm>
            <a:off x="4044951" y="32120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82" name="TextBox 81"/>
          <p:cNvSpPr txBox="1"/>
          <p:nvPr/>
        </p:nvSpPr>
        <p:spPr>
          <a:xfrm>
            <a:off x="4044951" y="2779552"/>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83" name="Rectangle 82"/>
          <p:cNvSpPr/>
          <p:nvPr/>
        </p:nvSpPr>
        <p:spPr>
          <a:xfrm>
            <a:off x="5118102" y="2455088"/>
            <a:ext cx="4787899"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r>
              <a:rPr lang="zh-CN" altLang="en-US" sz="14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4" name="Oval 83"/>
          <p:cNvSpPr>
            <a:spLocks noChangeAspect="1"/>
          </p:cNvSpPr>
          <p:nvPr/>
        </p:nvSpPr>
        <p:spPr>
          <a:xfrm>
            <a:off x="4870450" y="22098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85" name="TextBox 84"/>
          <p:cNvSpPr txBox="1"/>
          <p:nvPr/>
        </p:nvSpPr>
        <p:spPr>
          <a:xfrm>
            <a:off x="4041648" y="2156406"/>
            <a:ext cx="1565148" cy="348813"/>
          </a:xfrm>
          <a:prstGeom prst="rect">
            <a:avLst/>
          </a:prstGeom>
          <a:noFill/>
        </p:spPr>
        <p:txBody>
          <a:bodyPr wrap="square" rtlCol="0">
            <a:spAutoFit/>
          </a:bodyPr>
          <a:lstStyle/>
          <a:p>
            <a:pPr>
              <a:lnSpc>
                <a:spcPct val="80000"/>
              </a:lnSpc>
            </a:pPr>
            <a:r>
              <a:rPr lang="en-US" b="1" dirty="0" smtClean="0">
                <a:solidFill>
                  <a:srgbClr val="C00000"/>
                </a:solidFill>
                <a:latin typeface="Times New Roman" charset="0"/>
                <a:ea typeface="Times New Roman" charset="0"/>
                <a:cs typeface="Times New Roman" charset="0"/>
              </a:rPr>
              <a:t>2009</a:t>
            </a:r>
            <a:endParaRPr lang="en-US" b="1" dirty="0">
              <a:solidFill>
                <a:srgbClr val="C00000"/>
              </a:solidFill>
              <a:latin typeface="Times New Roman" charset="0"/>
              <a:ea typeface="Times New Roman" charset="0"/>
              <a:cs typeface="Times New Roman" charset="0"/>
            </a:endParaRPr>
          </a:p>
        </p:txBody>
      </p:sp>
      <p:sp>
        <p:nvSpPr>
          <p:cNvPr id="86" name="Rectangle 85"/>
          <p:cNvSpPr/>
          <p:nvPr/>
        </p:nvSpPr>
        <p:spPr>
          <a:xfrm>
            <a:off x="5118101" y="2124530"/>
            <a:ext cx="4495340" cy="338554"/>
          </a:xfrm>
          <a:prstGeom prst="rect">
            <a:avLst/>
          </a:prstGeom>
        </p:spPr>
        <p:txBody>
          <a:bodyPr wrap="square">
            <a:spAutoFit/>
          </a:bodyPr>
          <a:lstStyle/>
          <a:p>
            <a:r>
              <a:rPr lang="en-US" altLang="zh-CN" sz="1600" b="1" dirty="0" smtClean="0">
                <a:solidFill>
                  <a:srgbClr val="C00000"/>
                </a:solidFill>
                <a:latin typeface="Times New Roman" charset="0"/>
                <a:ea typeface="Times New Roman" charset="0"/>
                <a:cs typeface="Times New Roman" charset="0"/>
              </a:rPr>
              <a:t>Social Influence Analysis</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[Tang, Sun]</a:t>
            </a:r>
            <a:endParaRPr lang="en-US" sz="1600" b="1" dirty="0">
              <a:solidFill>
                <a:srgbClr val="C00000"/>
              </a:solidFill>
              <a:latin typeface="Times New Roman" charset="0"/>
              <a:ea typeface="Times New Roman" charset="0"/>
              <a:cs typeface="Times New Roman" charset="0"/>
            </a:endParaRPr>
          </a:p>
        </p:txBody>
      </p:sp>
      <p:pic>
        <p:nvPicPr>
          <p:cNvPr id="87" name="Picture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88" name="Picture 87"/>
          <p:cNvPicPr>
            <a:picLocks noChangeAspect="1"/>
          </p:cNvPicPr>
          <p:nvPr/>
        </p:nvPicPr>
        <p:blipFill>
          <a:blip r:embed="rId10"/>
          <a:stretch>
            <a:fillRect/>
          </a:stretch>
        </p:blipFill>
        <p:spPr>
          <a:xfrm>
            <a:off x="577850" y="2667000"/>
            <a:ext cx="990600" cy="960120"/>
          </a:xfrm>
          <a:prstGeom prst="rect">
            <a:avLst/>
          </a:prstGeom>
          <a:ln w="25400">
            <a:solidFill>
              <a:srgbClr val="C00000"/>
            </a:solidFill>
          </a:ln>
        </p:spPr>
      </p:pic>
      <p:pic>
        <p:nvPicPr>
          <p:cNvPr id="89" name="Picture 88"/>
          <p:cNvPicPr>
            <a:picLocks noChangeAspect="1"/>
          </p:cNvPicPr>
          <p:nvPr/>
        </p:nvPicPr>
        <p:blipFill>
          <a:blip r:embed="rId11"/>
          <a:stretch>
            <a:fillRect/>
          </a:stretch>
        </p:blipFill>
        <p:spPr>
          <a:xfrm>
            <a:off x="1898650" y="2286000"/>
            <a:ext cx="1073150" cy="645958"/>
          </a:xfrm>
          <a:prstGeom prst="rect">
            <a:avLst/>
          </a:prstGeom>
          <a:ln w="25400">
            <a:solidFill>
              <a:srgbClr val="C00000"/>
            </a:solidFill>
          </a:ln>
        </p:spPr>
      </p:pic>
      <p:grpSp>
        <p:nvGrpSpPr>
          <p:cNvPr id="90" name="Group 89"/>
          <p:cNvGrpSpPr/>
          <p:nvPr/>
        </p:nvGrpSpPr>
        <p:grpSpPr>
          <a:xfrm>
            <a:off x="5186253" y="4329298"/>
            <a:ext cx="4423186" cy="1847475"/>
            <a:chOff x="1595862" y="4367921"/>
            <a:chExt cx="4875276" cy="2157423"/>
          </a:xfrm>
        </p:grpSpPr>
        <p:grpSp>
          <p:nvGrpSpPr>
            <p:cNvPr id="91" name="Group 90"/>
            <p:cNvGrpSpPr/>
            <p:nvPr/>
          </p:nvGrpSpPr>
          <p:grpSpPr>
            <a:xfrm>
              <a:off x="2133601" y="4453829"/>
              <a:ext cx="3897020" cy="1982874"/>
              <a:chOff x="712536" y="1676400"/>
              <a:chExt cx="7593264" cy="4114800"/>
            </a:xfrm>
          </p:grpSpPr>
          <p:pic>
            <p:nvPicPr>
              <p:cNvPr id="103" name="Picture 102" descr="download.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06224" y="1736212"/>
                <a:ext cx="1239764" cy="1219200"/>
              </a:xfrm>
              <a:prstGeom prst="rect">
                <a:avLst/>
              </a:prstGeom>
            </p:spPr>
          </p:pic>
          <p:pic>
            <p:nvPicPr>
              <p:cNvPr id="104" name="Picture 103"/>
              <p:cNvPicPr>
                <a:picLocks noChangeAspect="1"/>
              </p:cNvPicPr>
              <p:nvPr/>
            </p:nvPicPr>
            <p:blipFill>
              <a:blip r:embed="rId13"/>
              <a:stretch>
                <a:fillRect/>
              </a:stretch>
            </p:blipFill>
            <p:spPr>
              <a:xfrm>
                <a:off x="762000" y="1981200"/>
                <a:ext cx="1260000" cy="1260000"/>
              </a:xfrm>
              <a:prstGeom prst="rect">
                <a:avLst/>
              </a:prstGeom>
            </p:spPr>
          </p:pic>
          <p:pic>
            <p:nvPicPr>
              <p:cNvPr id="105" name="Picture 104"/>
              <p:cNvPicPr>
                <a:picLocks noChangeAspect="1"/>
              </p:cNvPicPr>
              <p:nvPr/>
            </p:nvPicPr>
            <p:blipFill>
              <a:blip r:embed="rId14"/>
              <a:stretch>
                <a:fillRect/>
              </a:stretch>
            </p:blipFill>
            <p:spPr>
              <a:xfrm>
                <a:off x="4191000" y="4267200"/>
                <a:ext cx="1260000" cy="1260000"/>
              </a:xfrm>
              <a:prstGeom prst="rect">
                <a:avLst/>
              </a:prstGeom>
            </p:spPr>
          </p:pic>
          <p:pic>
            <p:nvPicPr>
              <p:cNvPr id="106" name="Picture 105"/>
              <p:cNvPicPr>
                <a:picLocks noChangeAspect="1"/>
              </p:cNvPicPr>
              <p:nvPr/>
            </p:nvPicPr>
            <p:blipFill>
              <a:blip r:embed="rId15"/>
              <a:stretch>
                <a:fillRect/>
              </a:stretch>
            </p:blipFill>
            <p:spPr>
              <a:xfrm>
                <a:off x="2819400" y="2819400"/>
                <a:ext cx="1260000" cy="1260000"/>
              </a:xfrm>
              <a:prstGeom prst="rect">
                <a:avLst/>
              </a:prstGeom>
            </p:spPr>
          </p:pic>
          <p:pic>
            <p:nvPicPr>
              <p:cNvPr id="107" name="Picture 106"/>
              <p:cNvPicPr>
                <a:picLocks noChangeAspect="1"/>
              </p:cNvPicPr>
              <p:nvPr/>
            </p:nvPicPr>
            <p:blipFill>
              <a:blip r:embed="rId16"/>
              <a:stretch>
                <a:fillRect/>
              </a:stretch>
            </p:blipFill>
            <p:spPr>
              <a:xfrm>
                <a:off x="1600200" y="4495800"/>
                <a:ext cx="1260000" cy="1260000"/>
              </a:xfrm>
              <a:prstGeom prst="rect">
                <a:avLst/>
              </a:prstGeom>
            </p:spPr>
          </p:pic>
          <p:pic>
            <p:nvPicPr>
              <p:cNvPr id="108" name="Picture 107"/>
              <p:cNvPicPr>
                <a:picLocks noChangeAspect="1"/>
              </p:cNvPicPr>
              <p:nvPr/>
            </p:nvPicPr>
            <p:blipFill>
              <a:blip r:embed="rId17"/>
              <a:stretch>
                <a:fillRect/>
              </a:stretch>
            </p:blipFill>
            <p:spPr>
              <a:xfrm>
                <a:off x="5105400" y="2590800"/>
                <a:ext cx="1260000" cy="1260000"/>
              </a:xfrm>
              <a:prstGeom prst="rect">
                <a:avLst/>
              </a:prstGeom>
            </p:spPr>
          </p:pic>
          <p:pic>
            <p:nvPicPr>
              <p:cNvPr id="109" name="Picture 108"/>
              <p:cNvPicPr>
                <a:picLocks noChangeAspect="1"/>
              </p:cNvPicPr>
              <p:nvPr/>
            </p:nvPicPr>
            <p:blipFill>
              <a:blip r:embed="rId18"/>
              <a:stretch>
                <a:fillRect/>
              </a:stretch>
            </p:blipFill>
            <p:spPr>
              <a:xfrm>
                <a:off x="6858000" y="3810000"/>
                <a:ext cx="1260000" cy="1260000"/>
              </a:xfrm>
              <a:prstGeom prst="rect">
                <a:avLst/>
              </a:prstGeom>
            </p:spPr>
          </p:pic>
          <p:cxnSp>
            <p:nvCxnSpPr>
              <p:cNvPr id="110" name="Straight Connector 109"/>
              <p:cNvCxnSpPr/>
              <p:nvPr/>
            </p:nvCxnSpPr>
            <p:spPr>
              <a:xfrm flipH="1">
                <a:off x="7488000" y="2971800"/>
                <a:ext cx="132000" cy="8382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6365400" y="2743200"/>
                <a:ext cx="645000" cy="4776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5486400" y="4648200"/>
                <a:ext cx="1295401" cy="3429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2057401" y="2971800"/>
                <a:ext cx="685801" cy="304801"/>
              </a:xfrm>
              <a:prstGeom prst="line">
                <a:avLst/>
              </a:prstGeom>
              <a:ln w="38100" cmpd="sng">
                <a:solidFill>
                  <a:srgbClr val="00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4953002" y="3772693"/>
                <a:ext cx="277064" cy="570707"/>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3810000" y="4038600"/>
                <a:ext cx="457201" cy="5334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2514600" y="4038600"/>
                <a:ext cx="457200" cy="4572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447800" y="3352800"/>
                <a:ext cx="533400" cy="11430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248400" y="3733800"/>
                <a:ext cx="685800" cy="3048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6934200" y="1676400"/>
                <a:ext cx="1371600" cy="12954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20" name="Oval 119"/>
              <p:cNvSpPr/>
              <p:nvPr/>
            </p:nvSpPr>
            <p:spPr>
              <a:xfrm>
                <a:off x="6781800" y="3810000"/>
                <a:ext cx="1371600" cy="12954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21" name="Oval 120"/>
              <p:cNvSpPr/>
              <p:nvPr/>
            </p:nvSpPr>
            <p:spPr>
              <a:xfrm>
                <a:off x="5029200" y="2667000"/>
                <a:ext cx="1371600" cy="12954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22" name="Oval 121"/>
              <p:cNvSpPr/>
              <p:nvPr/>
            </p:nvSpPr>
            <p:spPr>
              <a:xfrm>
                <a:off x="712536" y="2044032"/>
                <a:ext cx="1371600" cy="1295400"/>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23" name="Oval 122"/>
              <p:cNvSpPr/>
              <p:nvPr/>
            </p:nvSpPr>
            <p:spPr>
              <a:xfrm>
                <a:off x="1524000" y="4495800"/>
                <a:ext cx="1371600" cy="1295400"/>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24" name="Oval 123"/>
              <p:cNvSpPr/>
              <p:nvPr/>
            </p:nvSpPr>
            <p:spPr>
              <a:xfrm>
                <a:off x="2779296" y="2842128"/>
                <a:ext cx="1371600" cy="1295400"/>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25" name="Oval 124"/>
              <p:cNvSpPr/>
              <p:nvPr/>
            </p:nvSpPr>
            <p:spPr>
              <a:xfrm>
                <a:off x="4114800" y="4343400"/>
                <a:ext cx="1371600" cy="1295400"/>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sp>
          <p:nvSpPr>
            <p:cNvPr id="92" name="矩形 21"/>
            <p:cNvSpPr/>
            <p:nvPr/>
          </p:nvSpPr>
          <p:spPr>
            <a:xfrm>
              <a:off x="2895600" y="4664844"/>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FF0000"/>
                  </a:solidFill>
                </a:rPr>
                <a:t>0.3</a:t>
              </a:r>
              <a:endParaRPr lang="zh-CN" altLang="en-US" sz="1200" dirty="0">
                <a:solidFill>
                  <a:srgbClr val="FF0000"/>
                </a:solidFill>
              </a:endParaRPr>
            </a:p>
          </p:txBody>
        </p:sp>
        <p:sp>
          <p:nvSpPr>
            <p:cNvPr id="93" name="矩形 21"/>
            <p:cNvSpPr/>
            <p:nvPr/>
          </p:nvSpPr>
          <p:spPr>
            <a:xfrm>
              <a:off x="2590800" y="5297890"/>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FF0000"/>
                  </a:solidFill>
                </a:rPr>
                <a:t>0.2</a:t>
              </a:r>
              <a:endParaRPr lang="zh-CN" altLang="en-US" sz="1200" dirty="0">
                <a:solidFill>
                  <a:srgbClr val="FF0000"/>
                </a:solidFill>
              </a:endParaRPr>
            </a:p>
          </p:txBody>
        </p:sp>
        <p:sp>
          <p:nvSpPr>
            <p:cNvPr id="94" name="矩形 21"/>
            <p:cNvSpPr/>
            <p:nvPr/>
          </p:nvSpPr>
          <p:spPr>
            <a:xfrm>
              <a:off x="3200400" y="5649583"/>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FF0000"/>
                  </a:solidFill>
                </a:rPr>
                <a:t>0.5</a:t>
              </a:r>
              <a:endParaRPr lang="zh-CN" altLang="en-US" sz="1200" dirty="0">
                <a:solidFill>
                  <a:srgbClr val="FF0000"/>
                </a:solidFill>
              </a:endParaRPr>
            </a:p>
          </p:txBody>
        </p:sp>
        <p:sp>
          <p:nvSpPr>
            <p:cNvPr id="95" name="矩形 21"/>
            <p:cNvSpPr/>
            <p:nvPr/>
          </p:nvSpPr>
          <p:spPr>
            <a:xfrm>
              <a:off x="3733800" y="5368229"/>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FF0000"/>
                  </a:solidFill>
                </a:rPr>
                <a:t>0.4</a:t>
              </a:r>
              <a:endParaRPr lang="zh-CN" altLang="en-US" sz="1200" dirty="0">
                <a:solidFill>
                  <a:srgbClr val="FF0000"/>
                </a:solidFill>
              </a:endParaRPr>
            </a:p>
          </p:txBody>
        </p:sp>
        <p:sp>
          <p:nvSpPr>
            <p:cNvPr id="96" name="矩形 21"/>
            <p:cNvSpPr/>
            <p:nvPr/>
          </p:nvSpPr>
          <p:spPr>
            <a:xfrm>
              <a:off x="4800600" y="4664844"/>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FF0000"/>
                  </a:solidFill>
                </a:rPr>
                <a:t>0.7</a:t>
              </a:r>
              <a:endParaRPr lang="zh-CN" altLang="en-US" sz="1200" dirty="0">
                <a:solidFill>
                  <a:srgbClr val="FF0000"/>
                </a:solidFill>
              </a:endParaRPr>
            </a:p>
          </p:txBody>
        </p:sp>
        <p:sp>
          <p:nvSpPr>
            <p:cNvPr id="97" name="矩形 21"/>
            <p:cNvSpPr/>
            <p:nvPr/>
          </p:nvSpPr>
          <p:spPr>
            <a:xfrm>
              <a:off x="5562600" y="5157213"/>
              <a:ext cx="6858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FF0000"/>
                  </a:solidFill>
                </a:rPr>
                <a:t>0.74</a:t>
              </a:r>
              <a:endParaRPr lang="zh-CN" altLang="en-US" sz="1200" dirty="0">
                <a:solidFill>
                  <a:srgbClr val="FF0000"/>
                </a:solidFill>
              </a:endParaRPr>
            </a:p>
          </p:txBody>
        </p:sp>
        <p:sp>
          <p:nvSpPr>
            <p:cNvPr id="98" name="矩形 21"/>
            <p:cNvSpPr/>
            <p:nvPr/>
          </p:nvSpPr>
          <p:spPr>
            <a:xfrm>
              <a:off x="5029200" y="5227552"/>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FF0000"/>
                  </a:solidFill>
                </a:rPr>
                <a:t>0.1</a:t>
              </a:r>
              <a:endParaRPr lang="zh-CN" altLang="en-US" sz="1200" dirty="0">
                <a:solidFill>
                  <a:srgbClr val="FF0000"/>
                </a:solidFill>
              </a:endParaRPr>
            </a:p>
          </p:txBody>
        </p:sp>
        <p:sp>
          <p:nvSpPr>
            <p:cNvPr id="99" name="矩形 21"/>
            <p:cNvSpPr/>
            <p:nvPr/>
          </p:nvSpPr>
          <p:spPr>
            <a:xfrm>
              <a:off x="4800600" y="5930936"/>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FF0000"/>
                  </a:solidFill>
                </a:rPr>
                <a:t>0.1</a:t>
              </a:r>
              <a:endParaRPr lang="zh-CN" altLang="en-US" sz="1200" dirty="0">
                <a:solidFill>
                  <a:srgbClr val="FF0000"/>
                </a:solidFill>
              </a:endParaRPr>
            </a:p>
          </p:txBody>
        </p:sp>
        <p:sp>
          <p:nvSpPr>
            <p:cNvPr id="100" name="矩形 21"/>
            <p:cNvSpPr/>
            <p:nvPr/>
          </p:nvSpPr>
          <p:spPr>
            <a:xfrm>
              <a:off x="4343400" y="5508906"/>
              <a:ext cx="7620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FF0000"/>
                  </a:solidFill>
                </a:rPr>
                <a:t>0.05</a:t>
              </a:r>
              <a:endParaRPr lang="zh-CN" altLang="en-US" sz="1200" dirty="0">
                <a:solidFill>
                  <a:srgbClr val="FF0000"/>
                </a:solidFill>
              </a:endParaRPr>
            </a:p>
          </p:txBody>
        </p:sp>
        <p:sp>
          <p:nvSpPr>
            <p:cNvPr id="101" name="Rectangle 100"/>
            <p:cNvSpPr/>
            <p:nvPr/>
          </p:nvSpPr>
          <p:spPr>
            <a:xfrm>
              <a:off x="1595862" y="4369801"/>
              <a:ext cx="1216990" cy="244127"/>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Politics</a:t>
              </a:r>
            </a:p>
          </p:txBody>
        </p:sp>
        <p:sp>
          <p:nvSpPr>
            <p:cNvPr id="102" name="Rectangle 101"/>
            <p:cNvSpPr/>
            <p:nvPr/>
          </p:nvSpPr>
          <p:spPr>
            <a:xfrm>
              <a:off x="1600200" y="4367921"/>
              <a:ext cx="4870938" cy="215742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pSp>
      <p:sp>
        <p:nvSpPr>
          <p:cNvPr id="126" name="Rectangle 125"/>
          <p:cNvSpPr/>
          <p:nvPr/>
        </p:nvSpPr>
        <p:spPr>
          <a:xfrm>
            <a:off x="82550" y="609600"/>
            <a:ext cx="9575800" cy="707886"/>
          </a:xfrm>
          <a:prstGeom prst="rect">
            <a:avLst/>
          </a:prstGeom>
        </p:spPr>
        <p:txBody>
          <a:bodyPr wrap="square">
            <a:spAutoFit/>
          </a:bodyPr>
          <a:lstStyle/>
          <a:p>
            <a:pPr marL="342900" indent="-342900" algn="just">
              <a:buFont typeface="Arial" charset="0"/>
              <a:buChar char="•"/>
            </a:pPr>
            <a:r>
              <a:rPr lang="en-US" sz="2000" dirty="0" smtClean="0">
                <a:latin typeface="Times New Roman" charset="0"/>
                <a:ea typeface="Times New Roman" charset="0"/>
                <a:cs typeface="Times New Roman" charset="0"/>
              </a:rPr>
              <a:t>“Social influence is a prevalent</a:t>
            </a:r>
            <a:r>
              <a:rPr lang="en-US" sz="2000" dirty="0">
                <a:latin typeface="Times New Roman" charset="0"/>
                <a:ea typeface="Times New Roman" charset="0"/>
                <a:cs typeface="Times New Roman" charset="0"/>
              </a:rPr>
              <a:t>, complex and subtle force that governs the </a:t>
            </a:r>
            <a:r>
              <a:rPr lang="en-US" sz="2000" dirty="0" err="1">
                <a:latin typeface="Times New Roman" charset="0"/>
                <a:ea typeface="Times New Roman" charset="0"/>
                <a:cs typeface="Times New Roman" charset="0"/>
              </a:rPr>
              <a:t>dynamicsof</a:t>
            </a:r>
            <a:r>
              <a:rPr lang="en-US" sz="2000" dirty="0">
                <a:latin typeface="Times New Roman" charset="0"/>
                <a:ea typeface="Times New Roman" charset="0"/>
                <a:cs typeface="Times New Roman" charset="0"/>
              </a:rPr>
              <a:t> all social networks.” </a:t>
            </a:r>
            <a:endParaRPr lang="en-US" sz="2000" dirty="0" smtClean="0">
              <a:latin typeface="Times New Roman" charset="0"/>
              <a:ea typeface="Times New Roman" charset="0"/>
              <a:cs typeface="Times New Roman" charset="0"/>
            </a:endParaRPr>
          </a:p>
        </p:txBody>
      </p:sp>
      <p:sp>
        <p:nvSpPr>
          <p:cNvPr id="127" name="Rectangle 126"/>
          <p:cNvSpPr/>
          <p:nvPr/>
        </p:nvSpPr>
        <p:spPr>
          <a:xfrm>
            <a:off x="247650" y="1447800"/>
            <a:ext cx="9493250" cy="523220"/>
          </a:xfrm>
          <a:prstGeom prst="rect">
            <a:avLst/>
          </a:prstGeom>
        </p:spPr>
        <p:txBody>
          <a:bodyPr wrap="square">
            <a:spAutoFit/>
          </a:bodyPr>
          <a:lstStyle/>
          <a:p>
            <a:r>
              <a:rPr lang="en-US" sz="1400" dirty="0" err="1">
                <a:latin typeface="Times New Roman" charset="0"/>
                <a:ea typeface="Times New Roman" charset="0"/>
                <a:cs typeface="Times New Roman" charset="0"/>
              </a:rPr>
              <a:t>Jie</a:t>
            </a:r>
            <a:r>
              <a:rPr lang="en-US" sz="1400" dirty="0">
                <a:latin typeface="Times New Roman" charset="0"/>
                <a:ea typeface="Times New Roman" charset="0"/>
                <a:cs typeface="Times New Roman" charset="0"/>
              </a:rPr>
              <a:t> Tang, </a:t>
            </a:r>
            <a:r>
              <a:rPr lang="en-US" sz="1400" dirty="0" err="1">
                <a:latin typeface="Times New Roman" charset="0"/>
                <a:ea typeface="Times New Roman" charset="0"/>
                <a:cs typeface="Times New Roman" charset="0"/>
              </a:rPr>
              <a:t>Jimeng</a:t>
            </a:r>
            <a:r>
              <a:rPr lang="en-US" sz="1400" dirty="0">
                <a:latin typeface="Times New Roman" charset="0"/>
                <a:ea typeface="Times New Roman" charset="0"/>
                <a:cs typeface="Times New Roman" charset="0"/>
              </a:rPr>
              <a:t> Sun, Chi Wang, and </a:t>
            </a:r>
            <a:r>
              <a:rPr lang="en-US" sz="1400" dirty="0" err="1">
                <a:latin typeface="Times New Roman" charset="0"/>
                <a:ea typeface="Times New Roman" charset="0"/>
                <a:cs typeface="Times New Roman" charset="0"/>
              </a:rPr>
              <a:t>Zi</a:t>
            </a:r>
            <a:r>
              <a:rPr lang="en-US" sz="1400" dirty="0">
                <a:latin typeface="Times New Roman" charset="0"/>
                <a:ea typeface="Times New Roman" charset="0"/>
                <a:cs typeface="Times New Roman" charset="0"/>
              </a:rPr>
              <a:t> Yang. Social Influence Analysis in Large-scale Networks. In </a:t>
            </a:r>
            <a:r>
              <a:rPr lang="en-US" sz="1400" dirty="0" smtClean="0">
                <a:latin typeface="Times New Roman" charset="0"/>
                <a:ea typeface="Times New Roman" charset="0"/>
                <a:cs typeface="Times New Roman" charset="0"/>
              </a:rPr>
              <a:t>KDD'09, </a:t>
            </a:r>
            <a:r>
              <a:rPr lang="en-US" sz="1400" dirty="0">
                <a:latin typeface="Times New Roman" charset="0"/>
                <a:ea typeface="Times New Roman" charset="0"/>
                <a:cs typeface="Times New Roman" charset="0"/>
              </a:rPr>
              <a:t>pages 807-816</a:t>
            </a:r>
            <a:r>
              <a:rPr lang="en-US" sz="1400" dirty="0" smtClean="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Top cited paper in KDD’09</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Cited by </a:t>
            </a:r>
            <a:r>
              <a:rPr lang="en-US" altLang="zh-CN" sz="1400" dirty="0" smtClean="0">
                <a:latin typeface="Times New Roman" charset="0"/>
                <a:ea typeface="Times New Roman" charset="0"/>
                <a:cs typeface="Times New Roman" charset="0"/>
              </a:rPr>
              <a:t>624 </a:t>
            </a:r>
            <a:r>
              <a:rPr lang="en-US" sz="1400" dirty="0" smtClean="0">
                <a:latin typeface="Times New Roman" charset="0"/>
                <a:ea typeface="Times New Roman" charset="0"/>
                <a:cs typeface="Times New Roman" charset="0"/>
              </a:rPr>
              <a:t>(as of April 2017)</a:t>
            </a:r>
            <a:endParaRPr lang="en-US" sz="1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489562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7"/>
          <a:stretch>
            <a:fillRect/>
          </a:stretch>
        </p:blipFill>
        <p:spPr>
          <a:xfrm>
            <a:off x="495300" y="5334001"/>
            <a:ext cx="1485900" cy="610603"/>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8"/>
          <a:stretch>
            <a:fillRect/>
          </a:stretch>
        </p:blipFill>
        <p:spPr>
          <a:xfrm>
            <a:off x="6769101" y="1295400"/>
            <a:ext cx="1651000" cy="725714"/>
          </a:xfrm>
          <a:prstGeom prst="rect">
            <a:avLst/>
          </a:prstGeom>
          <a:noFill/>
          <a:ln w="25400">
            <a:solidFill>
              <a:srgbClr val="115CB3"/>
            </a:solidFill>
          </a:ln>
        </p:spPr>
      </p:pic>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57" name="Picture 56"/>
          <p:cNvPicPr>
            <a:picLocks noChangeAspect="1"/>
          </p:cNvPicPr>
          <p:nvPr/>
        </p:nvPicPr>
        <p:blipFill>
          <a:blip r:embed="rId10"/>
          <a:stretch>
            <a:fillRect/>
          </a:stretch>
        </p:blipFill>
        <p:spPr>
          <a:xfrm>
            <a:off x="577850" y="2667000"/>
            <a:ext cx="990600" cy="960120"/>
          </a:xfrm>
          <a:prstGeom prst="rect">
            <a:avLst/>
          </a:prstGeom>
          <a:ln w="25400">
            <a:solidFill>
              <a:srgbClr val="C00000"/>
            </a:solidFill>
          </a:ln>
        </p:spPr>
      </p:pic>
      <p:pic>
        <p:nvPicPr>
          <p:cNvPr id="66" name="Picture 65"/>
          <p:cNvPicPr>
            <a:picLocks noChangeAspect="1"/>
          </p:cNvPicPr>
          <p:nvPr/>
        </p:nvPicPr>
        <p:blipFill>
          <a:blip r:embed="rId11"/>
          <a:stretch>
            <a:fillRect/>
          </a:stretch>
        </p:blipFill>
        <p:spPr>
          <a:xfrm>
            <a:off x="1898650" y="2286000"/>
            <a:ext cx="1073150" cy="645958"/>
          </a:xfrm>
          <a:prstGeom prst="rect">
            <a:avLst/>
          </a:prstGeom>
          <a:ln w="25400">
            <a:solidFill>
              <a:srgbClr val="C00000"/>
            </a:solidFill>
          </a:ln>
        </p:spPr>
      </p:pic>
      <p:sp>
        <p:nvSpPr>
          <p:cNvPr id="65" name="Rectangle 64"/>
          <p:cNvSpPr/>
          <p:nvPr/>
        </p:nvSpPr>
        <p:spPr>
          <a:xfrm>
            <a:off x="82550" y="0"/>
            <a:ext cx="9757410" cy="21336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8" name="Rectangle 67"/>
          <p:cNvSpPr/>
          <p:nvPr/>
        </p:nvSpPr>
        <p:spPr>
          <a:xfrm>
            <a:off x="148590" y="7239000"/>
            <a:ext cx="9757410" cy="25146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15CB3"/>
                </a:solidFill>
              </a:rPr>
              <a:t>The Late 20</a:t>
            </a:r>
            <a:r>
              <a:rPr lang="en-US" sz="2800" baseline="30000" dirty="0">
                <a:solidFill>
                  <a:srgbClr val="115CB3"/>
                </a:solidFill>
              </a:rPr>
              <a:t>th</a:t>
            </a:r>
            <a:r>
              <a:rPr lang="en-US" sz="2800" dirty="0">
                <a:solidFill>
                  <a:srgbClr val="115CB3"/>
                </a:solidFill>
              </a:rPr>
              <a:t> Century:</a:t>
            </a:r>
            <a:r>
              <a:rPr lang="en-US" sz="2800" dirty="0"/>
              <a:t> </a:t>
            </a:r>
          </a:p>
          <a:p>
            <a:pPr algn="ctr"/>
            <a:r>
              <a:rPr lang="en-US" sz="2800" dirty="0">
                <a:solidFill>
                  <a:srgbClr val="115CB3"/>
                </a:solidFill>
              </a:rPr>
              <a:t>Computer Science</a:t>
            </a:r>
            <a:r>
              <a:rPr lang="zh-CN" altLang="en-US" sz="2800" dirty="0">
                <a:solidFill>
                  <a:srgbClr val="115CB3"/>
                </a:solidFill>
              </a:rPr>
              <a:t> </a:t>
            </a:r>
            <a:r>
              <a:rPr lang="en-US" altLang="zh-CN" sz="2800" dirty="0">
                <a:solidFill>
                  <a:srgbClr val="115CB3"/>
                </a:solidFill>
              </a:rPr>
              <a:t>&amp;</a:t>
            </a:r>
            <a:r>
              <a:rPr lang="zh-CN" altLang="en-US" sz="2800" dirty="0">
                <a:solidFill>
                  <a:srgbClr val="115CB3"/>
                </a:solidFill>
              </a:rPr>
              <a:t> </a:t>
            </a:r>
            <a:r>
              <a:rPr lang="en-US" sz="2800" dirty="0">
                <a:solidFill>
                  <a:srgbClr val="115CB3"/>
                </a:solidFill>
              </a:rPr>
              <a:t>Physics</a:t>
            </a:r>
            <a:r>
              <a:rPr lang="zh-CN" altLang="en-US" sz="2800" dirty="0">
                <a:solidFill>
                  <a:srgbClr val="115CB3"/>
                </a:solidFill>
              </a:rPr>
              <a:t> </a:t>
            </a:r>
            <a:r>
              <a:rPr lang="en-US" altLang="zh-CN" sz="2800" dirty="0">
                <a:solidFill>
                  <a:srgbClr val="115CB3"/>
                </a:solidFill>
              </a:rPr>
              <a:t>&amp;</a:t>
            </a:r>
            <a:r>
              <a:rPr lang="zh-CN" altLang="en-US" sz="2800" dirty="0">
                <a:solidFill>
                  <a:srgbClr val="115CB3"/>
                </a:solidFill>
              </a:rPr>
              <a:t> </a:t>
            </a:r>
            <a:r>
              <a:rPr lang="en-US" sz="2800" dirty="0" smtClean="0">
                <a:solidFill>
                  <a:srgbClr val="115CB3"/>
                </a:solidFill>
              </a:rPr>
              <a:t>Mathematics</a:t>
            </a:r>
            <a:endParaRPr lang="zh-CN" altLang="en-US" sz="2800" dirty="0" smtClean="0">
              <a:solidFill>
                <a:srgbClr val="115CB3"/>
              </a:solidFill>
            </a:endParaRPr>
          </a:p>
          <a:p>
            <a:pPr algn="ctr"/>
            <a:endParaRPr lang="zh-CN" altLang="en-US" sz="2800" dirty="0">
              <a:solidFill>
                <a:srgbClr val="115CB3"/>
              </a:solidFill>
            </a:endParaRPr>
          </a:p>
          <a:p>
            <a:pPr algn="ctr"/>
            <a:r>
              <a:rPr lang="en-US" altLang="zh-CN" sz="2800" dirty="0">
                <a:solidFill>
                  <a:srgbClr val="C00000"/>
                </a:solidFill>
              </a:rPr>
              <a:t>The</a:t>
            </a:r>
            <a:r>
              <a:rPr lang="zh-CN" altLang="en-US" sz="2800" dirty="0">
                <a:solidFill>
                  <a:srgbClr val="C00000"/>
                </a:solidFill>
              </a:rPr>
              <a:t> </a:t>
            </a:r>
            <a:r>
              <a:rPr lang="en-US" altLang="zh-CN" sz="2800" dirty="0">
                <a:solidFill>
                  <a:srgbClr val="C00000"/>
                </a:solidFill>
              </a:rPr>
              <a:t>20</a:t>
            </a:r>
            <a:r>
              <a:rPr lang="en-US" altLang="zh-CN" sz="2800" baseline="30000" dirty="0">
                <a:solidFill>
                  <a:srgbClr val="C00000"/>
                </a:solidFill>
              </a:rPr>
              <a:t>th</a:t>
            </a:r>
            <a:r>
              <a:rPr lang="zh-CN" altLang="en-US" sz="2800" dirty="0">
                <a:solidFill>
                  <a:srgbClr val="C00000"/>
                </a:solidFill>
              </a:rPr>
              <a:t> </a:t>
            </a:r>
            <a:r>
              <a:rPr lang="en-US" altLang="zh-CN" sz="2800" dirty="0">
                <a:solidFill>
                  <a:srgbClr val="C00000"/>
                </a:solidFill>
              </a:rPr>
              <a:t>Century:</a:t>
            </a:r>
            <a:r>
              <a:rPr lang="zh-CN" altLang="en-US" sz="2800" dirty="0">
                <a:solidFill>
                  <a:srgbClr val="C00000"/>
                </a:solidFill>
              </a:rPr>
              <a:t> </a:t>
            </a:r>
            <a:r>
              <a:rPr lang="en-US" altLang="zh-CN" sz="2800" dirty="0">
                <a:solidFill>
                  <a:srgbClr val="C00000"/>
                </a:solidFill>
              </a:rPr>
              <a:t>Sociology</a:t>
            </a:r>
            <a:r>
              <a:rPr lang="zh-CN" altLang="en-US" sz="2800" dirty="0">
                <a:solidFill>
                  <a:srgbClr val="C00000"/>
                </a:solidFill>
              </a:rPr>
              <a:t> </a:t>
            </a:r>
            <a:r>
              <a:rPr lang="en-US" altLang="zh-CN" sz="2800" dirty="0">
                <a:solidFill>
                  <a:srgbClr val="C00000"/>
                </a:solidFill>
              </a:rPr>
              <a:t>&amp;</a:t>
            </a:r>
            <a:r>
              <a:rPr lang="zh-CN" altLang="en-US" sz="2800" dirty="0">
                <a:solidFill>
                  <a:srgbClr val="C00000"/>
                </a:solidFill>
              </a:rPr>
              <a:t> </a:t>
            </a:r>
            <a:r>
              <a:rPr lang="en-US" altLang="zh-CN" sz="2800" dirty="0" smtClean="0">
                <a:solidFill>
                  <a:srgbClr val="C00000"/>
                </a:solidFill>
              </a:rPr>
              <a:t>Anthropology</a:t>
            </a:r>
            <a:endParaRPr lang="en-US" sz="2800" dirty="0">
              <a:solidFill>
                <a:srgbClr val="C00000"/>
              </a:solidFill>
            </a:endParaRPr>
          </a:p>
        </p:txBody>
      </p:sp>
      <p:sp>
        <p:nvSpPr>
          <p:cNvPr id="78" name="TextBox 77"/>
          <p:cNvSpPr txBox="1"/>
          <p:nvPr/>
        </p:nvSpPr>
        <p:spPr>
          <a:xfrm>
            <a:off x="0" y="370582"/>
            <a:ext cx="9906000" cy="1077218"/>
          </a:xfrm>
          <a:prstGeom prst="rect">
            <a:avLst/>
          </a:prstGeom>
          <a:noFill/>
        </p:spPr>
        <p:txBody>
          <a:bodyPr wrap="square" rtlCol="0">
            <a:spAutoFit/>
          </a:bodyPr>
          <a:lstStyle/>
          <a:p>
            <a:pPr algn="ctr"/>
            <a:r>
              <a:rPr lang="en-US" sz="3200" b="1" dirty="0">
                <a:solidFill>
                  <a:srgbClr val="C00000"/>
                </a:solidFill>
              </a:rPr>
              <a:t>The Early 21</a:t>
            </a:r>
            <a:r>
              <a:rPr lang="en-US" sz="3200" b="1" baseline="30000" dirty="0">
                <a:solidFill>
                  <a:srgbClr val="C00000"/>
                </a:solidFill>
              </a:rPr>
              <a:t>st</a:t>
            </a:r>
            <a:r>
              <a:rPr lang="en-US" sz="3200" b="1" dirty="0">
                <a:solidFill>
                  <a:srgbClr val="C00000"/>
                </a:solidFill>
              </a:rPr>
              <a:t> Century</a:t>
            </a:r>
          </a:p>
          <a:p>
            <a:pPr algn="ctr"/>
            <a:r>
              <a:rPr lang="en-US" sz="3200" b="1" dirty="0">
                <a:solidFill>
                  <a:srgbClr val="C00000"/>
                </a:solidFill>
              </a:rPr>
              <a:t>More Computer </a:t>
            </a:r>
            <a:r>
              <a:rPr lang="en-US" sz="3200" b="1" dirty="0" smtClean="0">
                <a:solidFill>
                  <a:srgbClr val="C00000"/>
                </a:solidFill>
              </a:rPr>
              <a:t>&amp; </a:t>
            </a:r>
            <a:r>
              <a:rPr lang="en-US" sz="3200" b="1" dirty="0">
                <a:solidFill>
                  <a:srgbClr val="C00000"/>
                </a:solidFill>
              </a:rPr>
              <a:t>Data Scientists</a:t>
            </a:r>
          </a:p>
        </p:txBody>
      </p:sp>
      <p:pic>
        <p:nvPicPr>
          <p:cNvPr id="79" name="Picture 78"/>
          <p:cNvPicPr>
            <a:picLocks noChangeAspect="1"/>
          </p:cNvPicPr>
          <p:nvPr/>
        </p:nvPicPr>
        <p:blipFill>
          <a:blip r:embed="rId12"/>
          <a:stretch>
            <a:fillRect/>
          </a:stretch>
        </p:blipFill>
        <p:spPr>
          <a:xfrm>
            <a:off x="1403350" y="6096000"/>
            <a:ext cx="1651000" cy="585788"/>
          </a:xfrm>
          <a:prstGeom prst="rect">
            <a:avLst/>
          </a:prstGeom>
          <a:ln w="25400">
            <a:solidFill>
              <a:srgbClr val="C00000"/>
            </a:solidFill>
          </a:ln>
        </p:spPr>
      </p:pic>
      <p:sp>
        <p:nvSpPr>
          <p:cNvPr id="63" name="Rectangle 62"/>
          <p:cNvSpPr/>
          <p:nvPr/>
        </p:nvSpPr>
        <p:spPr>
          <a:xfrm>
            <a:off x="5118101" y="2834177"/>
            <a:ext cx="5118100" cy="29751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7" name="Oval 66"/>
          <p:cNvSpPr>
            <a:spLocks noChangeAspect="1"/>
          </p:cNvSpPr>
          <p:nvPr/>
        </p:nvSpPr>
        <p:spPr>
          <a:xfrm>
            <a:off x="4870450" y="28862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3" name="Oval 72"/>
          <p:cNvSpPr>
            <a:spLocks noChangeAspect="1"/>
          </p:cNvSpPr>
          <p:nvPr/>
        </p:nvSpPr>
        <p:spPr>
          <a:xfrm>
            <a:off x="4870450" y="331265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a:spLocks noChangeAspect="1"/>
          </p:cNvSpPr>
          <p:nvPr/>
        </p:nvSpPr>
        <p:spPr>
          <a:xfrm>
            <a:off x="4870450" y="36576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a:spLocks noChangeAspect="1"/>
          </p:cNvSpPr>
          <p:nvPr/>
        </p:nvSpPr>
        <p:spPr>
          <a:xfrm>
            <a:off x="4870450" y="2540358"/>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6" name="TextBox 75"/>
          <p:cNvSpPr txBox="1"/>
          <p:nvPr/>
        </p:nvSpPr>
        <p:spPr>
          <a:xfrm>
            <a:off x="4044950" y="3556716"/>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77" name="TextBox 76"/>
          <p:cNvSpPr txBox="1"/>
          <p:nvPr/>
        </p:nvSpPr>
        <p:spPr>
          <a:xfrm>
            <a:off x="4044950" y="2492589"/>
            <a:ext cx="1565148" cy="348813"/>
          </a:xfrm>
          <a:prstGeom prst="rect">
            <a:avLst/>
          </a:prstGeom>
          <a:noFill/>
        </p:spPr>
        <p:txBody>
          <a:bodyPr wrap="square" rtlCol="0">
            <a:spAutoFit/>
          </a:bodyPr>
          <a:lstStyle/>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80" name="Rectangle 79"/>
          <p:cNvSpPr/>
          <p:nvPr/>
        </p:nvSpPr>
        <p:spPr>
          <a:xfrm>
            <a:off x="5118101" y="3547646"/>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81" name="TextBox 80"/>
          <p:cNvSpPr txBox="1"/>
          <p:nvPr/>
        </p:nvSpPr>
        <p:spPr>
          <a:xfrm>
            <a:off x="4044951" y="32120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82" name="TextBox 81"/>
          <p:cNvSpPr txBox="1"/>
          <p:nvPr/>
        </p:nvSpPr>
        <p:spPr>
          <a:xfrm>
            <a:off x="4044951" y="2779552"/>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83" name="Rectangle 82"/>
          <p:cNvSpPr/>
          <p:nvPr/>
        </p:nvSpPr>
        <p:spPr>
          <a:xfrm>
            <a:off x="5118102" y="2455088"/>
            <a:ext cx="4787899"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r>
              <a:rPr lang="zh-CN" altLang="en-US" sz="14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4" name="Oval 83"/>
          <p:cNvSpPr>
            <a:spLocks noChangeAspect="1"/>
          </p:cNvSpPr>
          <p:nvPr/>
        </p:nvSpPr>
        <p:spPr>
          <a:xfrm>
            <a:off x="4870450" y="22098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85" name="TextBox 84"/>
          <p:cNvSpPr txBox="1"/>
          <p:nvPr/>
        </p:nvSpPr>
        <p:spPr>
          <a:xfrm>
            <a:off x="4041648" y="2156406"/>
            <a:ext cx="1565148" cy="348813"/>
          </a:xfrm>
          <a:prstGeom prst="rect">
            <a:avLst/>
          </a:prstGeom>
          <a:noFill/>
        </p:spPr>
        <p:txBody>
          <a:bodyPr wrap="square" rtlCol="0">
            <a:spAutoFit/>
          </a:bodyPr>
          <a:lstStyle/>
          <a:p>
            <a:pPr>
              <a:lnSpc>
                <a:spcPct val="80000"/>
              </a:lnSpc>
            </a:pPr>
            <a:r>
              <a:rPr lang="en-US" dirty="0" smtClean="0">
                <a:solidFill>
                  <a:srgbClr val="C00000"/>
                </a:solidFill>
                <a:latin typeface="Times New Roman" charset="0"/>
                <a:ea typeface="Times New Roman" charset="0"/>
                <a:cs typeface="Times New Roman" charset="0"/>
              </a:rPr>
              <a:t>2009</a:t>
            </a:r>
            <a:endParaRPr lang="en-US" dirty="0">
              <a:solidFill>
                <a:srgbClr val="C00000"/>
              </a:solidFill>
              <a:latin typeface="Times New Roman" charset="0"/>
              <a:ea typeface="Times New Roman" charset="0"/>
              <a:cs typeface="Times New Roman" charset="0"/>
            </a:endParaRPr>
          </a:p>
        </p:txBody>
      </p:sp>
      <p:sp>
        <p:nvSpPr>
          <p:cNvPr id="86" name="Rectangle 85"/>
          <p:cNvSpPr/>
          <p:nvPr/>
        </p:nvSpPr>
        <p:spPr>
          <a:xfrm>
            <a:off x="5118101" y="2124530"/>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Social Influence Analysis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[Tang, Sun]</a:t>
            </a:r>
            <a:endParaRPr lang="en-US" sz="1600" dirty="0">
              <a:solidFill>
                <a:srgbClr val="C00000"/>
              </a:solidFill>
              <a:latin typeface="Times New Roman" charset="0"/>
              <a:ea typeface="Times New Roman" charset="0"/>
              <a:cs typeface="Times New Roman" charset="0"/>
            </a:endParaRPr>
          </a:p>
        </p:txBody>
      </p:sp>
      <p:sp>
        <p:nvSpPr>
          <p:cNvPr id="87" name="Rectangle 86"/>
          <p:cNvSpPr/>
          <p:nvPr/>
        </p:nvSpPr>
        <p:spPr>
          <a:xfrm>
            <a:off x="5118101" y="3138978"/>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a:t>
            </a:r>
            <a:r>
              <a:rPr lang="en-US" sz="1600" dirty="0" smtClean="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0003643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438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044950" y="2283870"/>
            <a:ext cx="1565148" cy="595035"/>
          </a:xfrm>
          <a:prstGeom prst="rect">
            <a:avLst/>
          </a:prstGeom>
          <a:noFill/>
        </p:spPr>
        <p:txBody>
          <a:bodyPr wrap="square" rtlCol="0">
            <a:spAutoFit/>
          </a:bodyPr>
          <a:lstStyle/>
          <a:p>
            <a:pPr>
              <a:lnSpc>
                <a:spcPct val="80000"/>
              </a:lnSpc>
            </a:pPr>
            <a:r>
              <a:rPr lang="en-US" altLang="zh-CN" dirty="0" smtClean="0">
                <a:solidFill>
                  <a:srgbClr val="C00000"/>
                </a:solidFill>
                <a:latin typeface="Times New Roman" charset="0"/>
                <a:ea typeface="Times New Roman" charset="0"/>
                <a:cs typeface="Times New Roman" charset="0"/>
              </a:rPr>
              <a:t>2009-</a:t>
            </a:r>
          </a:p>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200651" y="2209801"/>
            <a:ext cx="4495340"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7"/>
          <a:stretch>
            <a:fillRect/>
          </a:stretch>
        </p:blipFill>
        <p:spPr>
          <a:xfrm>
            <a:off x="495300" y="5334001"/>
            <a:ext cx="1485900" cy="610603"/>
          </a:xfrm>
          <a:prstGeom prst="rect">
            <a:avLst/>
          </a:prstGeom>
          <a:ln w="25400">
            <a:solidFill>
              <a:srgbClr val="C00000"/>
            </a:solidFill>
          </a:ln>
        </p:spPr>
      </p:pic>
      <p:pic>
        <p:nvPicPr>
          <p:cNvPr id="63" name="Picture 62"/>
          <p:cNvPicPr>
            <a:picLocks noChangeAspect="1"/>
          </p:cNvPicPr>
          <p:nvPr/>
        </p:nvPicPr>
        <p:blipFill>
          <a:blip r:embed="rId8"/>
          <a:stretch>
            <a:fillRect/>
          </a:stretch>
        </p:blipFill>
        <p:spPr>
          <a:xfrm>
            <a:off x="1403350" y="6096000"/>
            <a:ext cx="1651000" cy="585788"/>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altLang="zh-CN" dirty="0" smtClean="0"/>
              <a:t>Computational</a:t>
            </a:r>
            <a:r>
              <a:rPr lang="zh-CN" altLang="en-US" dirty="0" smtClean="0"/>
              <a:t> </a:t>
            </a:r>
            <a:r>
              <a:rPr lang="en-US" altLang="zh-CN" dirty="0" smtClean="0"/>
              <a:t>Social</a:t>
            </a:r>
            <a:r>
              <a:rPr lang="zh-CN" altLang="en-US" dirty="0" smtClean="0"/>
              <a:t> </a:t>
            </a:r>
            <a:r>
              <a:rPr lang="en-US" altLang="zh-CN" dirty="0" smtClean="0"/>
              <a:t>Science</a:t>
            </a:r>
            <a:endParaRPr lang="en-US" dirty="0"/>
          </a:p>
        </p:txBody>
      </p:sp>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6769101" y="1295400"/>
            <a:ext cx="1651000" cy="725714"/>
          </a:xfrm>
          <a:prstGeom prst="rect">
            <a:avLst/>
          </a:prstGeom>
          <a:noFill/>
          <a:ln w="25400">
            <a:solidFill>
              <a:srgbClr val="115CB3"/>
            </a:solidFill>
          </a:ln>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57" name="Picture 56"/>
          <p:cNvPicPr>
            <a:picLocks noChangeAspect="1"/>
          </p:cNvPicPr>
          <p:nvPr/>
        </p:nvPicPr>
        <p:blipFill>
          <a:blip r:embed="rId11"/>
          <a:stretch>
            <a:fillRect/>
          </a:stretch>
        </p:blipFill>
        <p:spPr>
          <a:xfrm>
            <a:off x="577850" y="2667000"/>
            <a:ext cx="990600" cy="960120"/>
          </a:xfrm>
          <a:prstGeom prst="rect">
            <a:avLst/>
          </a:prstGeom>
          <a:ln w="25400">
            <a:solidFill>
              <a:srgbClr val="C00000"/>
            </a:solidFill>
          </a:ln>
        </p:spPr>
      </p:pic>
      <p:pic>
        <p:nvPicPr>
          <p:cNvPr id="66" name="Picture 65"/>
          <p:cNvPicPr>
            <a:picLocks noChangeAspect="1"/>
          </p:cNvPicPr>
          <p:nvPr/>
        </p:nvPicPr>
        <p:blipFill>
          <a:blip r:embed="rId12"/>
          <a:stretch>
            <a:fillRect/>
          </a:stretch>
        </p:blipFill>
        <p:spPr>
          <a:xfrm>
            <a:off x="1898650" y="2286000"/>
            <a:ext cx="1073150" cy="645958"/>
          </a:xfrm>
          <a:prstGeom prst="rect">
            <a:avLst/>
          </a:prstGeom>
          <a:ln w="25400">
            <a:solidFill>
              <a:srgbClr val="C00000"/>
            </a:solidFill>
          </a:ln>
        </p:spPr>
      </p:pic>
      <p:sp>
        <p:nvSpPr>
          <p:cNvPr id="65" name="Rectangle 64"/>
          <p:cNvSpPr/>
          <p:nvPr/>
        </p:nvSpPr>
        <p:spPr>
          <a:xfrm>
            <a:off x="5200650" y="4941332"/>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67" name="Rectangle 66"/>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68" name="Rectangle 67"/>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sp>
        <p:nvSpPr>
          <p:cNvPr id="73" name="Oval 72"/>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6" name="Oval 75"/>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77" name="Rectangle 76"/>
          <p:cNvSpPr/>
          <p:nvPr/>
        </p:nvSpPr>
        <p:spPr>
          <a:xfrm>
            <a:off x="577850" y="4201406"/>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78" name="Oval 77"/>
          <p:cNvSpPr>
            <a:spLocks noChangeAspect="1"/>
          </p:cNvSpPr>
          <p:nvPr/>
        </p:nvSpPr>
        <p:spPr>
          <a:xfrm>
            <a:off x="4870450" y="5038626"/>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79" name="Oval 78"/>
          <p:cNvSpPr>
            <a:spLocks noChangeAspect="1"/>
          </p:cNvSpPr>
          <p:nvPr/>
        </p:nvSpPr>
        <p:spPr>
          <a:xfrm>
            <a:off x="4870450" y="2438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80" name="TextBox 79"/>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81" name="TextBox 80"/>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82" name="TextBox 81"/>
          <p:cNvSpPr txBox="1"/>
          <p:nvPr/>
        </p:nvSpPr>
        <p:spPr>
          <a:xfrm>
            <a:off x="4044950" y="2283870"/>
            <a:ext cx="1565148" cy="595035"/>
          </a:xfrm>
          <a:prstGeom prst="rect">
            <a:avLst/>
          </a:prstGeom>
          <a:noFill/>
        </p:spPr>
        <p:txBody>
          <a:bodyPr wrap="square" rtlCol="0">
            <a:spAutoFit/>
          </a:bodyPr>
          <a:lstStyle/>
          <a:p>
            <a:pPr>
              <a:lnSpc>
                <a:spcPct val="80000"/>
              </a:lnSpc>
            </a:pPr>
            <a:r>
              <a:rPr lang="en-US" altLang="zh-CN" dirty="0">
                <a:solidFill>
                  <a:srgbClr val="C00000"/>
                </a:solidFill>
                <a:latin typeface="Times New Roman" charset="0"/>
                <a:ea typeface="Times New Roman" charset="0"/>
                <a:cs typeface="Times New Roman" charset="0"/>
              </a:rPr>
              <a:t>2009-</a:t>
            </a:r>
          </a:p>
          <a:p>
            <a:pPr>
              <a:lnSpc>
                <a:spcPct val="80000"/>
              </a:lnSpc>
            </a:pPr>
            <a:r>
              <a:rPr lang="en-US" dirty="0">
                <a:solidFill>
                  <a:srgbClr val="C00000"/>
                </a:solidFill>
                <a:latin typeface="Times New Roman" charset="0"/>
                <a:ea typeface="Times New Roman" charset="0"/>
                <a:cs typeface="Times New Roman" charset="0"/>
              </a:rPr>
              <a:t>2007</a:t>
            </a:r>
          </a:p>
        </p:txBody>
      </p:sp>
      <p:sp>
        <p:nvSpPr>
          <p:cNvPr id="83" name="Oval 82"/>
          <p:cNvSpPr>
            <a:spLocks noChangeAspect="1"/>
          </p:cNvSpPr>
          <p:nvPr/>
        </p:nvSpPr>
        <p:spPr>
          <a:xfrm>
            <a:off x="4870450" y="429463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84" name="Rectangle 83"/>
          <p:cNvSpPr/>
          <p:nvPr/>
        </p:nvSpPr>
        <p:spPr>
          <a:xfrm>
            <a:off x="577850" y="4495800"/>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85" name="TextBox 84"/>
          <p:cNvSpPr txBox="1"/>
          <p:nvPr/>
        </p:nvSpPr>
        <p:spPr>
          <a:xfrm>
            <a:off x="5121403" y="4499372"/>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86" name="Oval 85"/>
          <p:cNvSpPr>
            <a:spLocks noChangeAspect="1"/>
          </p:cNvSpPr>
          <p:nvPr/>
        </p:nvSpPr>
        <p:spPr>
          <a:xfrm>
            <a:off x="4870450" y="4618244"/>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87" name="Rectangle 86"/>
          <p:cNvSpPr/>
          <p:nvPr/>
        </p:nvSpPr>
        <p:spPr>
          <a:xfrm>
            <a:off x="5200650" y="5203460"/>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88" name="TextBox 87"/>
          <p:cNvSpPr txBox="1"/>
          <p:nvPr/>
        </p:nvSpPr>
        <p:spPr>
          <a:xfrm>
            <a:off x="4041648" y="5203460"/>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093732"/>
            <a:ext cx="1386605" cy="685800"/>
          </a:xfrm>
          <a:prstGeom prst="rect">
            <a:avLst/>
          </a:prstGeom>
          <a:solidFill>
            <a:schemeClr val="bg1"/>
          </a:solidFill>
          <a:ln w="25400">
            <a:solidFill>
              <a:srgbClr val="C00000"/>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91" name="Picture 9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93" name="Oval 92"/>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94" name="TextBox 93"/>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95" name="TextBox 94"/>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96" name="Oval 95"/>
          <p:cNvSpPr>
            <a:spLocks noChangeAspect="1"/>
          </p:cNvSpPr>
          <p:nvPr/>
        </p:nvSpPr>
        <p:spPr>
          <a:xfrm>
            <a:off x="4870450" y="53223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97" name="TextBox 96"/>
          <p:cNvSpPr txBox="1"/>
          <p:nvPr/>
        </p:nvSpPr>
        <p:spPr>
          <a:xfrm>
            <a:off x="4041648" y="4953000"/>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98" name="Oval 97"/>
          <p:cNvSpPr>
            <a:spLocks noChangeAspect="1"/>
          </p:cNvSpPr>
          <p:nvPr/>
        </p:nvSpPr>
        <p:spPr>
          <a:xfrm>
            <a:off x="4870450" y="57033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99" name="Rectangle 98"/>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100" name="TextBox 99"/>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101" name="Rectangle 100"/>
          <p:cNvSpPr/>
          <p:nvPr/>
        </p:nvSpPr>
        <p:spPr>
          <a:xfrm>
            <a:off x="5200651" y="2209801"/>
            <a:ext cx="4495340"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02" name="TextBox 101"/>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103" name="TextBox 102"/>
          <p:cNvSpPr txBox="1"/>
          <p:nvPr/>
        </p:nvSpPr>
        <p:spPr>
          <a:xfrm>
            <a:off x="5118100" y="4191000"/>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104" name="Picture 103"/>
          <p:cNvPicPr>
            <a:picLocks noChangeAspect="1"/>
          </p:cNvPicPr>
          <p:nvPr/>
        </p:nvPicPr>
        <p:blipFill>
          <a:blip r:embed="rId7"/>
          <a:stretch>
            <a:fillRect/>
          </a:stretch>
        </p:blipFill>
        <p:spPr>
          <a:xfrm>
            <a:off x="495300" y="5169933"/>
            <a:ext cx="1485900" cy="610603"/>
          </a:xfrm>
          <a:prstGeom prst="rect">
            <a:avLst/>
          </a:prstGeom>
          <a:ln w="25400">
            <a:solidFill>
              <a:srgbClr val="C00000"/>
            </a:solidFill>
          </a:ln>
        </p:spPr>
      </p:pic>
      <p:pic>
        <p:nvPicPr>
          <p:cNvPr id="105" name="Picture 1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106" name="Picture 105"/>
          <p:cNvPicPr>
            <a:picLocks noChangeAspect="1"/>
          </p:cNvPicPr>
          <p:nvPr/>
        </p:nvPicPr>
        <p:blipFill>
          <a:blip r:embed="rId11"/>
          <a:stretch>
            <a:fillRect/>
          </a:stretch>
        </p:blipFill>
        <p:spPr>
          <a:xfrm>
            <a:off x="577850" y="2667000"/>
            <a:ext cx="990600" cy="960120"/>
          </a:xfrm>
          <a:prstGeom prst="rect">
            <a:avLst/>
          </a:prstGeom>
          <a:ln w="25400">
            <a:solidFill>
              <a:srgbClr val="C00000"/>
            </a:solidFill>
          </a:ln>
        </p:spPr>
      </p:pic>
      <p:pic>
        <p:nvPicPr>
          <p:cNvPr id="107" name="Picture 106"/>
          <p:cNvPicPr>
            <a:picLocks noChangeAspect="1"/>
          </p:cNvPicPr>
          <p:nvPr/>
        </p:nvPicPr>
        <p:blipFill>
          <a:blip r:embed="rId12"/>
          <a:stretch>
            <a:fillRect/>
          </a:stretch>
        </p:blipFill>
        <p:spPr>
          <a:xfrm>
            <a:off x="1898650" y="2286000"/>
            <a:ext cx="1073150" cy="645958"/>
          </a:xfrm>
          <a:prstGeom prst="rect">
            <a:avLst/>
          </a:prstGeom>
          <a:ln w="25400">
            <a:solidFill>
              <a:srgbClr val="C00000"/>
            </a:solidFill>
          </a:ln>
        </p:spPr>
      </p:pic>
      <p:sp>
        <p:nvSpPr>
          <p:cNvPr id="108" name="Rectangle 107"/>
          <p:cNvSpPr/>
          <p:nvPr/>
        </p:nvSpPr>
        <p:spPr>
          <a:xfrm>
            <a:off x="82550" y="2209800"/>
            <a:ext cx="9757410" cy="45720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109" name="Rectangle 108"/>
          <p:cNvSpPr/>
          <p:nvPr/>
        </p:nvSpPr>
        <p:spPr>
          <a:xfrm>
            <a:off x="247650" y="6172200"/>
            <a:ext cx="9493250" cy="553998"/>
          </a:xfrm>
          <a:prstGeom prst="rect">
            <a:avLst/>
          </a:prstGeom>
        </p:spPr>
        <p:txBody>
          <a:bodyPr wrap="square">
            <a:spAutoFit/>
          </a:bodyPr>
          <a:lstStyle/>
          <a:p>
            <a:pPr marL="342900" indent="-342900">
              <a:buFont typeface="+mj-lt"/>
              <a:buAutoNum type="arabicPeriod"/>
            </a:pPr>
            <a:r>
              <a:rPr lang="en-US" sz="1600" b="1" dirty="0" smtClean="0">
                <a:solidFill>
                  <a:srgbClr val="115CB3"/>
                </a:solidFill>
                <a:latin typeface="Times New Roman" charset="0"/>
                <a:ea typeface="Times New Roman" charset="0"/>
                <a:cs typeface="Times New Roman" charset="0"/>
              </a:rPr>
              <a:t>David </a:t>
            </a:r>
            <a:r>
              <a:rPr lang="en-US" sz="1600" b="1" dirty="0" err="1" smtClean="0">
                <a:solidFill>
                  <a:srgbClr val="115CB3"/>
                </a:solidFill>
                <a:latin typeface="Times New Roman" charset="0"/>
                <a:ea typeface="Times New Roman" charset="0"/>
                <a:cs typeface="Times New Roman" charset="0"/>
              </a:rPr>
              <a:t>Lazer</a:t>
            </a:r>
            <a:r>
              <a:rPr lang="en-US" sz="1600" b="1" dirty="0" smtClean="0">
                <a:solidFill>
                  <a:srgbClr val="115CB3"/>
                </a:solidFill>
                <a:latin typeface="Times New Roman" charset="0"/>
                <a:ea typeface="Times New Roman" charset="0"/>
                <a:cs typeface="Times New Roman" charset="0"/>
              </a:rPr>
              <a:t> et al. Computational Social Science. </a:t>
            </a:r>
            <a:r>
              <a:rPr lang="en-US" sz="1600" b="1" i="1" dirty="0" smtClean="0">
                <a:solidFill>
                  <a:srgbClr val="115CB3"/>
                </a:solidFill>
                <a:latin typeface="Times New Roman" charset="0"/>
                <a:ea typeface="Times New Roman" charset="0"/>
                <a:cs typeface="Times New Roman" charset="0"/>
              </a:rPr>
              <a:t>Science</a:t>
            </a:r>
            <a:r>
              <a:rPr lang="en-US" sz="1600" b="1" dirty="0" smtClean="0">
                <a:solidFill>
                  <a:srgbClr val="115CB3"/>
                </a:solidFill>
                <a:latin typeface="Times New Roman" charset="0"/>
                <a:ea typeface="Times New Roman" charset="0"/>
                <a:cs typeface="Times New Roman" charset="0"/>
              </a:rPr>
              <a:t> 2009. </a:t>
            </a:r>
            <a:endParaRPr lang="zh-CN" altLang="en-US" sz="1600" b="1" dirty="0" smtClean="0">
              <a:solidFill>
                <a:srgbClr val="115CB3"/>
              </a:solidFill>
              <a:latin typeface="Times New Roman" charset="0"/>
              <a:ea typeface="Times New Roman" charset="0"/>
              <a:cs typeface="Times New Roman" charset="0"/>
            </a:endParaRPr>
          </a:p>
          <a:p>
            <a:pPr marL="342900" indent="-342900">
              <a:buFont typeface="+mj-lt"/>
              <a:buAutoNum type="arabicPeriod"/>
            </a:pPr>
            <a:r>
              <a:rPr lang="en-US" altLang="zh-CN" sz="1400" dirty="0" smtClean="0">
                <a:latin typeface="Times New Roman" charset="0"/>
                <a:ea typeface="Times New Roman" charset="0"/>
                <a:cs typeface="Times New Roman" charset="0"/>
              </a:rPr>
              <a:t>James Giles. Computational Social Science: Making the Links. </a:t>
            </a:r>
            <a:r>
              <a:rPr lang="en-US" altLang="zh-CN" sz="1400" b="1" dirty="0" smtClean="0">
                <a:latin typeface="Times New Roman" charset="0"/>
                <a:ea typeface="Times New Roman" charset="0"/>
                <a:cs typeface="Times New Roman" charset="0"/>
              </a:rPr>
              <a:t>Nature</a:t>
            </a:r>
            <a:r>
              <a:rPr lang="en-US" altLang="zh-CN" sz="1400" dirty="0" smtClean="0">
                <a:latin typeface="Times New Roman" charset="0"/>
                <a:ea typeface="Times New Roman" charset="0"/>
                <a:cs typeface="Times New Roman" charset="0"/>
              </a:rPr>
              <a:t> 2012. </a:t>
            </a:r>
            <a:endParaRPr lang="en-US" sz="1400" dirty="0">
              <a:latin typeface="Times New Roman" charset="0"/>
              <a:ea typeface="Times New Roman" charset="0"/>
              <a:cs typeface="Times New Roman" charset="0"/>
            </a:endParaRPr>
          </a:p>
        </p:txBody>
      </p:sp>
      <p:sp>
        <p:nvSpPr>
          <p:cNvPr id="110" name="Rectangle 109"/>
          <p:cNvSpPr/>
          <p:nvPr/>
        </p:nvSpPr>
        <p:spPr>
          <a:xfrm>
            <a:off x="330200" y="2362201"/>
            <a:ext cx="9410700" cy="769441"/>
          </a:xfrm>
          <a:prstGeom prst="rect">
            <a:avLst/>
          </a:prstGeom>
        </p:spPr>
        <p:txBody>
          <a:bodyPr wrap="square">
            <a:spAutoFit/>
          </a:bodyPr>
          <a:lstStyle/>
          <a:p>
            <a:r>
              <a:rPr lang="en-US" sz="2200" dirty="0" smtClean="0">
                <a:solidFill>
                  <a:srgbClr val="333333"/>
                </a:solidFill>
                <a:latin typeface="Times New Roman" charset="0"/>
                <a:ea typeface="Times New Roman" charset="0"/>
                <a:cs typeface="Times New Roman" charset="0"/>
              </a:rPr>
              <a:t>“A </a:t>
            </a:r>
            <a:r>
              <a:rPr lang="en-US" sz="2200" dirty="0">
                <a:solidFill>
                  <a:srgbClr val="333333"/>
                </a:solidFill>
                <a:latin typeface="Times New Roman" charset="0"/>
                <a:ea typeface="Times New Roman" charset="0"/>
                <a:cs typeface="Times New Roman" charset="0"/>
              </a:rPr>
              <a:t>field is emerging that leverages the capacity to collect and analyze </a:t>
            </a:r>
            <a:r>
              <a:rPr lang="en-US" sz="2200" b="1" dirty="0">
                <a:solidFill>
                  <a:srgbClr val="333333"/>
                </a:solidFill>
                <a:latin typeface="Times New Roman" charset="0"/>
                <a:ea typeface="Times New Roman" charset="0"/>
                <a:cs typeface="Times New Roman" charset="0"/>
              </a:rPr>
              <a:t>data at a scale </a:t>
            </a:r>
            <a:r>
              <a:rPr lang="en-US" sz="2200" dirty="0">
                <a:solidFill>
                  <a:srgbClr val="333333"/>
                </a:solidFill>
                <a:latin typeface="Times New Roman" charset="0"/>
                <a:ea typeface="Times New Roman" charset="0"/>
                <a:cs typeface="Times New Roman" charset="0"/>
              </a:rPr>
              <a:t>that may reveal patterns of individual and group behaviors</a:t>
            </a:r>
            <a:r>
              <a:rPr lang="en-US" sz="2200" dirty="0" smtClean="0">
                <a:solidFill>
                  <a:srgbClr val="333333"/>
                </a:solidFill>
                <a:latin typeface="Times New Roman" charset="0"/>
                <a:ea typeface="Times New Roman" charset="0"/>
                <a:cs typeface="Times New Roman" charset="0"/>
              </a:rPr>
              <a:t>.”</a:t>
            </a:r>
            <a:endParaRPr lang="en-US" sz="2200" dirty="0">
              <a:latin typeface="Times New Roman" charset="0"/>
              <a:ea typeface="Times New Roman" charset="0"/>
              <a:cs typeface="Times New Roman" charset="0"/>
            </a:endParaRPr>
          </a:p>
        </p:txBody>
      </p:sp>
      <p:sp>
        <p:nvSpPr>
          <p:cNvPr id="111" name="TextBox 110"/>
          <p:cNvSpPr txBox="1"/>
          <p:nvPr/>
        </p:nvSpPr>
        <p:spPr>
          <a:xfrm>
            <a:off x="412750" y="3200400"/>
            <a:ext cx="9163050" cy="1015663"/>
          </a:xfrm>
          <a:prstGeom prst="rect">
            <a:avLst/>
          </a:prstGeom>
          <a:noFill/>
        </p:spPr>
        <p:txBody>
          <a:bodyPr wrap="square" rtlCol="0">
            <a:spAutoFit/>
          </a:bodyPr>
          <a:lstStyle/>
          <a:p>
            <a:r>
              <a:rPr lang="en-US" i="1" dirty="0" smtClean="0">
                <a:latin typeface="Times New Roman" charset="0"/>
                <a:ea typeface="Times New Roman" charset="0"/>
                <a:cs typeface="Times New Roman" charset="0"/>
              </a:rPr>
              <a:t>David </a:t>
            </a:r>
            <a:r>
              <a:rPr lang="en-US" i="1" dirty="0" err="1" smtClean="0">
                <a:latin typeface="Times New Roman" charset="0"/>
                <a:ea typeface="Times New Roman" charset="0"/>
                <a:cs typeface="Times New Roman" charset="0"/>
              </a:rPr>
              <a:t>Lazer</a:t>
            </a:r>
            <a:r>
              <a:rPr lang="en-US" i="1" dirty="0" smtClean="0">
                <a:latin typeface="Times New Roman" charset="0"/>
                <a:ea typeface="Times New Roman" charset="0"/>
                <a:cs typeface="Times New Roman" charset="0"/>
              </a:rPr>
              <a:t>, Alex </a:t>
            </a:r>
            <a:r>
              <a:rPr lang="en-US" i="1" dirty="0" err="1" smtClean="0">
                <a:latin typeface="Times New Roman" charset="0"/>
                <a:ea typeface="Times New Roman" charset="0"/>
                <a:cs typeface="Times New Roman" charset="0"/>
              </a:rPr>
              <a:t>Pentland</a:t>
            </a:r>
            <a:r>
              <a:rPr lang="en-US" i="1" dirty="0" smtClean="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Lada</a:t>
            </a:r>
            <a:r>
              <a:rPr lang="en-US" i="1" dirty="0" smtClean="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Adamic</a:t>
            </a:r>
            <a:r>
              <a:rPr lang="en-US" i="1" dirty="0" smtClean="0">
                <a:latin typeface="Times New Roman" charset="0"/>
                <a:ea typeface="Times New Roman" charset="0"/>
                <a:cs typeface="Times New Roman" charset="0"/>
              </a:rPr>
              <a:t>, Sinan Aral,</a:t>
            </a:r>
            <a:r>
              <a:rPr lang="en-US" dirty="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Alber</a:t>
            </a:r>
            <a:r>
              <a:rPr lang="en-US" i="1" dirty="0" smtClean="0">
                <a:latin typeface="Times New Roman" charset="0"/>
                <a:ea typeface="Times New Roman" charset="0"/>
                <a:cs typeface="Times New Roman" charset="0"/>
              </a:rPr>
              <a:t>-Laszlo </a:t>
            </a:r>
            <a:r>
              <a:rPr lang="en-US" i="1" dirty="0" err="1" smtClean="0">
                <a:latin typeface="Times New Roman" charset="0"/>
                <a:ea typeface="Times New Roman" charset="0"/>
                <a:cs typeface="Times New Roman" charset="0"/>
              </a:rPr>
              <a:t>Barabasi</a:t>
            </a:r>
            <a:r>
              <a:rPr lang="en-US" i="1" dirty="0" smtClean="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et al. from </a:t>
            </a:r>
            <a:r>
              <a:rPr lang="en-US" i="1" dirty="0" smtClean="0">
                <a:latin typeface="Times New Roman" charset="0"/>
                <a:ea typeface="Times New Roman" charset="0"/>
                <a:cs typeface="Times New Roman" charset="0"/>
              </a:rPr>
              <a:t>Departments of Sociology, Computer Science, Physics, Business, Government</a:t>
            </a:r>
            <a:r>
              <a:rPr lang="en-US" dirty="0" smtClean="0">
                <a:latin typeface="Times New Roman" charset="0"/>
                <a:ea typeface="Times New Roman" charset="0"/>
                <a:cs typeface="Times New Roman" charset="0"/>
              </a:rPr>
              <a:t>, etc. at </a:t>
            </a:r>
            <a:r>
              <a:rPr lang="en-US" i="1" dirty="0" smtClean="0">
                <a:latin typeface="Times New Roman" charset="0"/>
                <a:ea typeface="Times New Roman" charset="0"/>
                <a:cs typeface="Times New Roman" charset="0"/>
              </a:rPr>
              <a:t>Harvard, MIT, Northeastern, Northwestern, Columbia, Cornell, etc. </a:t>
            </a:r>
          </a:p>
        </p:txBody>
      </p:sp>
      <p:sp>
        <p:nvSpPr>
          <p:cNvPr id="112" name="Oval 111"/>
          <p:cNvSpPr/>
          <p:nvPr/>
        </p:nvSpPr>
        <p:spPr>
          <a:xfrm>
            <a:off x="660400" y="4419600"/>
            <a:ext cx="5118100" cy="1371600"/>
          </a:xfrm>
          <a:prstGeom prst="ellipse">
            <a:avLst/>
          </a:prstGeom>
          <a:solidFill>
            <a:srgbClr val="00B0F0"/>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Times New Roman" charset="0"/>
                <a:ea typeface="Times New Roman" charset="0"/>
                <a:cs typeface="Times New Roman" charset="0"/>
              </a:rPr>
              <a:t>Computational </a:t>
            </a:r>
            <a:r>
              <a:rPr lang="en-US" sz="2000" b="1" dirty="0" smtClean="0">
                <a:solidFill>
                  <a:schemeClr val="bg1"/>
                </a:solidFill>
                <a:latin typeface="Times New Roman" charset="0"/>
                <a:ea typeface="Times New Roman" charset="0"/>
                <a:cs typeface="Times New Roman" charset="0"/>
              </a:rPr>
              <a:t>Models</a:t>
            </a:r>
          </a:p>
          <a:p>
            <a:r>
              <a:rPr lang="en-US" sz="2000" b="1" dirty="0" smtClean="0">
                <a:solidFill>
                  <a:schemeClr val="bg1"/>
                </a:solidFill>
                <a:latin typeface="Times New Roman" charset="0"/>
                <a:ea typeface="Times New Roman" charset="0"/>
                <a:cs typeface="Times New Roman" charset="0"/>
              </a:rPr>
              <a:t>Big </a:t>
            </a:r>
            <a:r>
              <a:rPr lang="en-US" sz="2000" b="1" dirty="0">
                <a:solidFill>
                  <a:schemeClr val="bg1"/>
                </a:solidFill>
                <a:latin typeface="Times New Roman" charset="0"/>
                <a:ea typeface="Times New Roman" charset="0"/>
                <a:cs typeface="Times New Roman" charset="0"/>
              </a:rPr>
              <a:t>Data Algorithms</a:t>
            </a:r>
          </a:p>
        </p:txBody>
      </p:sp>
      <p:sp>
        <p:nvSpPr>
          <p:cNvPr id="113" name="Oval 112"/>
          <p:cNvSpPr/>
          <p:nvPr/>
        </p:nvSpPr>
        <p:spPr>
          <a:xfrm>
            <a:off x="4375150" y="4407932"/>
            <a:ext cx="5118100" cy="1371600"/>
          </a:xfrm>
          <a:prstGeom prst="ellipse">
            <a:avLst/>
          </a:prstGeom>
          <a:solidFill>
            <a:srgbClr val="00B0F0"/>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smtClean="0">
                <a:solidFill>
                  <a:schemeClr val="bg1"/>
                </a:solidFill>
                <a:latin typeface="Times New Roman" charset="0"/>
                <a:ea typeface="Times New Roman" charset="0"/>
                <a:cs typeface="Times New Roman" charset="0"/>
              </a:rPr>
              <a:t>Sociology, Physics, </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Psychology,</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Business,</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Management,</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et</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al.</a:t>
            </a:r>
            <a:endParaRPr lang="en-US" sz="2000" b="1" dirty="0">
              <a:solidFill>
                <a:schemeClr val="bg1"/>
              </a:solidFill>
              <a:latin typeface="Times New Roman" charset="0"/>
              <a:ea typeface="Times New Roman" charset="0"/>
              <a:cs typeface="Times New Roman" charset="0"/>
            </a:endParaRPr>
          </a:p>
        </p:txBody>
      </p:sp>
      <p:sp>
        <p:nvSpPr>
          <p:cNvPr id="114" name="Oval 113"/>
          <p:cNvSpPr/>
          <p:nvPr/>
        </p:nvSpPr>
        <p:spPr>
          <a:xfrm>
            <a:off x="660400" y="4419600"/>
            <a:ext cx="5118100" cy="1371600"/>
          </a:xfrm>
          <a:prstGeom prst="ellipse">
            <a:avLst/>
          </a:prstGeom>
          <a:no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rgbClr val="115CB3"/>
              </a:solidFill>
              <a:latin typeface="Times New Roman" charset="0"/>
              <a:ea typeface="Times New Roman" charset="0"/>
              <a:cs typeface="Times New Roman" charset="0"/>
            </a:endParaRPr>
          </a:p>
        </p:txBody>
      </p:sp>
      <p:sp>
        <p:nvSpPr>
          <p:cNvPr id="115" name="TextBox 114"/>
          <p:cNvSpPr txBox="1"/>
          <p:nvPr/>
        </p:nvSpPr>
        <p:spPr>
          <a:xfrm rot="20268653">
            <a:off x="4044270" y="4869489"/>
            <a:ext cx="2228850" cy="400110"/>
          </a:xfrm>
          <a:prstGeom prst="rect">
            <a:avLst/>
          </a:prstGeom>
          <a:solidFill>
            <a:schemeClr val="accent3">
              <a:lumMod val="95000"/>
            </a:schemeClr>
          </a:solidFill>
          <a:ln w="22225" cmpd="thickThin">
            <a:solidFill>
              <a:srgbClr val="C00000"/>
            </a:solidFill>
          </a:ln>
        </p:spPr>
        <p:txBody>
          <a:bodyPr wrap="square" rtlCol="0">
            <a:spAutoFit/>
          </a:bodyPr>
          <a:lstStyle/>
          <a:p>
            <a:r>
              <a:rPr lang="en-US" altLang="zh-CN" sz="2000" b="1" dirty="0" smtClean="0">
                <a:solidFill>
                  <a:srgbClr val="C00000"/>
                </a:solidFill>
                <a:latin typeface="Times New Roman" charset="0"/>
                <a:ea typeface="Times New Roman" charset="0"/>
                <a:cs typeface="Times New Roman" charset="0"/>
              </a:rPr>
              <a:t>Interdisciplinary</a:t>
            </a:r>
            <a:r>
              <a:rPr lang="zh-CN" altLang="en-US" sz="2000" b="1" dirty="0" smtClean="0">
                <a:solidFill>
                  <a:srgbClr val="C00000"/>
                </a:solidFill>
                <a:latin typeface="Times New Roman" charset="0"/>
                <a:ea typeface="Times New Roman" charset="0"/>
                <a:cs typeface="Times New Roman" charset="0"/>
              </a:rPr>
              <a:t> </a:t>
            </a:r>
            <a:endParaRPr lang="en-US" sz="2000" b="1"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8512289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249"/>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animBg="1"/>
      <p:bldP spid="113" grpId="0" animBg="1"/>
      <p:bldP spid="114" grpId="0" animBg="1"/>
      <p:bldP spid="1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Asch’s Experiment</a:t>
            </a:r>
            <a:endParaRPr kumimoji="1" lang="zh-CN" altLang="en-US" dirty="0"/>
          </a:p>
        </p:txBody>
      </p:sp>
      <p:pic>
        <p:nvPicPr>
          <p:cNvPr id="7" name="内容占位符 6"/>
          <p:cNvPicPr>
            <a:picLocks noGrp="1" noChangeAspect="1"/>
          </p:cNvPicPr>
          <p:nvPr>
            <p:ph idx="1"/>
          </p:nvPr>
        </p:nvPicPr>
        <p:blipFill rotWithShape="1">
          <a:blip r:embed="rId3"/>
          <a:srcRect l="-20169" r="-20169"/>
          <a:stretch/>
        </p:blipFill>
        <p:spPr>
          <a:xfrm>
            <a:off x="412750" y="1447800"/>
            <a:ext cx="4953000" cy="2849542"/>
          </a:xfrm>
        </p:spPr>
      </p:pic>
      <p:sp>
        <p:nvSpPr>
          <p:cNvPr id="8" name="矩形 7"/>
          <p:cNvSpPr/>
          <p:nvPr/>
        </p:nvSpPr>
        <p:spPr>
          <a:xfrm>
            <a:off x="990600" y="4495853"/>
            <a:ext cx="7924800" cy="2277547"/>
          </a:xfrm>
          <a:prstGeom prst="rect">
            <a:avLst/>
          </a:prstGeom>
        </p:spPr>
        <p:txBody>
          <a:bodyPr wrap="square">
            <a:spAutoFit/>
          </a:bodyPr>
          <a:lstStyle/>
          <a:p>
            <a:r>
              <a:rPr lang="en-US" altLang="zh-CN" sz="2400" b="1" dirty="0">
                <a:solidFill>
                  <a:srgbClr val="800000"/>
                </a:solidFill>
              </a:rPr>
              <a:t>W</a:t>
            </a:r>
            <a:r>
              <a:rPr lang="en-US" altLang="zh-CN" sz="2400" b="1" dirty="0" smtClean="0">
                <a:solidFill>
                  <a:srgbClr val="800000"/>
                </a:solidFill>
              </a:rPr>
              <a:t>hich </a:t>
            </a:r>
            <a:r>
              <a:rPr lang="en-US" altLang="zh-CN" sz="2400" b="1" dirty="0">
                <a:solidFill>
                  <a:srgbClr val="800000"/>
                </a:solidFill>
              </a:rPr>
              <a:t>line matches the first line, A, B, or C? </a:t>
            </a:r>
            <a:endParaRPr lang="en-US" altLang="zh-CN" sz="2400" b="1" dirty="0" smtClean="0">
              <a:solidFill>
                <a:srgbClr val="800000"/>
              </a:solidFill>
            </a:endParaRPr>
          </a:p>
          <a:p>
            <a:endParaRPr lang="en-US" altLang="zh-CN" dirty="0"/>
          </a:p>
          <a:p>
            <a:r>
              <a:rPr lang="en-US" altLang="zh-CN" sz="2800" b="1" dirty="0" smtClean="0">
                <a:solidFill>
                  <a:srgbClr val="800000"/>
                </a:solidFill>
              </a:rPr>
              <a:t>74</a:t>
            </a:r>
            <a:r>
              <a:rPr lang="en-US" altLang="zh-CN" sz="2800" b="1" dirty="0">
                <a:solidFill>
                  <a:srgbClr val="800000"/>
                </a:solidFill>
              </a:rPr>
              <a:t>%</a:t>
            </a:r>
            <a:r>
              <a:rPr lang="en-US" altLang="zh-CN" sz="2800" b="1" dirty="0"/>
              <a:t> </a:t>
            </a:r>
            <a:r>
              <a:rPr lang="en-US" altLang="zh-CN" dirty="0"/>
              <a:t>of the participants </a:t>
            </a:r>
            <a:r>
              <a:rPr lang="en-US" altLang="zh-CN" dirty="0" smtClean="0"/>
              <a:t>followed </a:t>
            </a:r>
            <a:r>
              <a:rPr lang="en-US" altLang="zh-CN" dirty="0"/>
              <a:t>the majority </a:t>
            </a:r>
            <a:r>
              <a:rPr lang="en-US" altLang="zh-CN" dirty="0" smtClean="0"/>
              <a:t>judgment on at least one trial, </a:t>
            </a:r>
            <a:r>
              <a:rPr lang="en-US" altLang="zh-CN" dirty="0"/>
              <a:t>even when the majority was wrong</a:t>
            </a:r>
            <a:r>
              <a:rPr lang="en-US" altLang="zh-CN" dirty="0" smtClean="0"/>
              <a:t>.</a:t>
            </a:r>
          </a:p>
          <a:p>
            <a:pPr marL="285750" indent="-285750">
              <a:buFont typeface="Arial"/>
              <a:buChar char="•"/>
            </a:pPr>
            <a:endParaRPr lang="en-US" altLang="zh-CN" dirty="0" smtClean="0"/>
          </a:p>
          <a:p>
            <a:endParaRPr lang="en-US" altLang="zh-CN" dirty="0"/>
          </a:p>
          <a:p>
            <a:endParaRPr lang="en-US" altLang="zh-CN" dirty="0" smtClean="0"/>
          </a:p>
        </p:txBody>
      </p:sp>
      <p:pic>
        <p:nvPicPr>
          <p:cNvPr id="6" name="Picture 5" descr="groupthink.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200" y="1143000"/>
            <a:ext cx="3962400" cy="3196742"/>
          </a:xfrm>
          <a:prstGeom prst="rect">
            <a:avLst/>
          </a:prstGeom>
        </p:spPr>
      </p:pic>
    </p:spTree>
    <p:extLst>
      <p:ext uri="{BB962C8B-B14F-4D97-AF65-F5344CB8AC3E}">
        <p14:creationId xmlns:p14="http://schemas.microsoft.com/office/powerpoint/2010/main" val="16179793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a:t>
            </a:r>
            <a:r>
              <a:rPr lang="en-US" dirty="0"/>
              <a:t>Influence </a:t>
            </a:r>
            <a:r>
              <a:rPr lang="en-US" altLang="zh-CN" dirty="0" smtClean="0"/>
              <a:t>in</a:t>
            </a:r>
            <a:r>
              <a:rPr lang="zh-CN" altLang="en-US" dirty="0" smtClean="0"/>
              <a:t> </a:t>
            </a:r>
            <a:r>
              <a:rPr lang="en-US" altLang="zh-CN" dirty="0" smtClean="0"/>
              <a:t>Facebook</a:t>
            </a:r>
            <a:endParaRPr lang="en-US" dirty="0"/>
          </a:p>
        </p:txBody>
      </p:sp>
      <p:sp>
        <p:nvSpPr>
          <p:cNvPr id="3" name="Content Placeholder 2"/>
          <p:cNvSpPr>
            <a:spLocks noGrp="1"/>
          </p:cNvSpPr>
          <p:nvPr>
            <p:ph idx="1"/>
          </p:nvPr>
        </p:nvSpPr>
        <p:spPr/>
        <p:txBody>
          <a:bodyPr/>
          <a:lstStyle/>
          <a:p>
            <a:r>
              <a:rPr lang="en-US" sz="2800" dirty="0" smtClean="0">
                <a:solidFill>
                  <a:srgbClr val="800000"/>
                </a:solidFill>
              </a:rPr>
              <a:t>Case: </a:t>
            </a:r>
            <a:r>
              <a:rPr lang="en-US" sz="2400" dirty="0" smtClean="0"/>
              <a:t>Social influence and political mobilization</a:t>
            </a:r>
            <a:r>
              <a:rPr lang="en-US" sz="2400" baseline="30000" dirty="0" smtClean="0"/>
              <a:t>[1]</a:t>
            </a:r>
          </a:p>
          <a:p>
            <a:pPr lvl="1"/>
            <a:r>
              <a:rPr lang="en-US" sz="2400" dirty="0"/>
              <a:t>Will online political </a:t>
            </a:r>
            <a:r>
              <a:rPr lang="en-US" sz="2400" dirty="0" smtClean="0"/>
              <a:t>mobilization really work?</a:t>
            </a:r>
          </a:p>
        </p:txBody>
      </p:sp>
      <p:sp>
        <p:nvSpPr>
          <p:cNvPr id="4"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a:latin typeface="+mn-lt"/>
                <a:ea typeface="+mn-ea"/>
              </a:rPr>
              <a:t>[1] </a:t>
            </a:r>
            <a:r>
              <a:rPr lang="en-US" altLang="zh-CN" sz="1400" kern="0" dirty="0" smtClean="0">
                <a:latin typeface="+mn-lt"/>
                <a:ea typeface="+mn-ea"/>
              </a:rPr>
              <a:t>R. </a:t>
            </a:r>
            <a:r>
              <a:rPr lang="en-US" altLang="zh-CN" sz="1400" kern="0" dirty="0">
                <a:latin typeface="+mn-lt"/>
                <a:ea typeface="+mn-ea"/>
              </a:rPr>
              <a:t>M. </a:t>
            </a:r>
            <a:r>
              <a:rPr lang="en-US" altLang="zh-CN" sz="1400" kern="0" dirty="0" smtClean="0">
                <a:latin typeface="+mn-lt"/>
                <a:ea typeface="+mn-ea"/>
              </a:rPr>
              <a:t>Bond, C. </a:t>
            </a:r>
            <a:r>
              <a:rPr lang="en-US" altLang="zh-CN" sz="1400" kern="0" dirty="0">
                <a:latin typeface="+mn-lt"/>
                <a:ea typeface="+mn-ea"/>
              </a:rPr>
              <a:t>J. </a:t>
            </a:r>
            <a:r>
              <a:rPr lang="en-US" altLang="zh-CN" sz="1400" kern="0" dirty="0" err="1" smtClean="0">
                <a:latin typeface="+mn-lt"/>
                <a:ea typeface="+mn-ea"/>
              </a:rPr>
              <a:t>Fariss</a:t>
            </a:r>
            <a:r>
              <a:rPr lang="en-US" altLang="zh-CN" sz="1400" kern="0" dirty="0" smtClean="0">
                <a:latin typeface="+mn-lt"/>
                <a:ea typeface="+mn-ea"/>
              </a:rPr>
              <a:t>, J. </a:t>
            </a:r>
            <a:r>
              <a:rPr lang="en-US" altLang="zh-CN" sz="1400" kern="0" dirty="0">
                <a:latin typeface="+mn-lt"/>
                <a:ea typeface="+mn-ea"/>
              </a:rPr>
              <a:t>J. </a:t>
            </a:r>
            <a:r>
              <a:rPr lang="en-US" altLang="zh-CN" sz="1400" kern="0" dirty="0" smtClean="0">
                <a:latin typeface="+mn-lt"/>
                <a:ea typeface="+mn-ea"/>
              </a:rPr>
              <a:t>Jones, A. D</a:t>
            </a:r>
            <a:r>
              <a:rPr lang="en-US" altLang="zh-CN" sz="1400" kern="0" dirty="0">
                <a:latin typeface="+mn-lt"/>
                <a:ea typeface="+mn-ea"/>
              </a:rPr>
              <a:t>. I. </a:t>
            </a:r>
            <a:r>
              <a:rPr lang="en-US" altLang="zh-CN" sz="1400" kern="0" dirty="0" smtClean="0">
                <a:latin typeface="+mn-lt"/>
                <a:ea typeface="+mn-ea"/>
              </a:rPr>
              <a:t>Kramer, C. Marlow, J. </a:t>
            </a:r>
            <a:r>
              <a:rPr lang="en-US" altLang="zh-CN" sz="1400" kern="0" dirty="0">
                <a:latin typeface="+mn-lt"/>
                <a:ea typeface="+mn-ea"/>
              </a:rPr>
              <a:t>E. </a:t>
            </a:r>
            <a:r>
              <a:rPr lang="en-US" altLang="zh-CN" sz="1400" kern="0" dirty="0" smtClean="0">
                <a:latin typeface="+mn-lt"/>
                <a:ea typeface="+mn-ea"/>
              </a:rPr>
              <a:t>Settle and J. </a:t>
            </a:r>
            <a:r>
              <a:rPr lang="en-US" altLang="zh-CN" sz="1400" kern="0" dirty="0">
                <a:latin typeface="+mn-lt"/>
                <a:ea typeface="+mn-ea"/>
              </a:rPr>
              <a:t>H. </a:t>
            </a:r>
            <a:r>
              <a:rPr lang="en-US" altLang="zh-CN" sz="1400" kern="0" dirty="0" smtClean="0">
                <a:latin typeface="+mn-lt"/>
                <a:ea typeface="+mn-ea"/>
              </a:rPr>
              <a:t>Fowler. A </a:t>
            </a:r>
            <a:r>
              <a:rPr lang="en-US" altLang="zh-CN" sz="1400" kern="0" dirty="0">
                <a:latin typeface="+mn-lt"/>
                <a:ea typeface="+mn-ea"/>
              </a:rPr>
              <a:t>61-million-person experiment in social </a:t>
            </a:r>
            <a:r>
              <a:rPr lang="en-US" altLang="zh-CN" sz="1400" kern="0" dirty="0" smtClean="0">
                <a:latin typeface="+mn-lt"/>
                <a:ea typeface="+mn-ea"/>
              </a:rPr>
              <a:t>influence and </a:t>
            </a:r>
            <a:r>
              <a:rPr lang="en-US" altLang="zh-CN" sz="1400" kern="0" dirty="0">
                <a:latin typeface="+mn-lt"/>
                <a:ea typeface="+mn-ea"/>
              </a:rPr>
              <a:t>political </a:t>
            </a:r>
            <a:r>
              <a:rPr lang="en-US" altLang="zh-CN" sz="1400" kern="0" dirty="0" smtClean="0">
                <a:latin typeface="+mn-lt"/>
                <a:ea typeface="+mn-ea"/>
              </a:rPr>
              <a:t>mobilization. Nature, 489:295-298, 2012.</a:t>
            </a:r>
            <a:endParaRPr kumimoji="0" lang="zh-CN" altLang="en-US" sz="140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8" name="Picture 7" descr="Screen Shot 2012-12-31 at 10.24.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850" y="2558836"/>
            <a:ext cx="3962400" cy="3308564"/>
          </a:xfrm>
          <a:prstGeom prst="rect">
            <a:avLst/>
          </a:prstGeom>
        </p:spPr>
      </p:pic>
      <p:sp>
        <p:nvSpPr>
          <p:cNvPr id="9" name="Rectangle 8"/>
          <p:cNvSpPr/>
          <p:nvPr/>
        </p:nvSpPr>
        <p:spPr>
          <a:xfrm>
            <a:off x="412750" y="2558836"/>
            <a:ext cx="5118100" cy="3276600"/>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108000" tIns="187200" rtlCol="0" anchor="t"/>
          <a:lstStyle/>
          <a:p>
            <a:r>
              <a:rPr lang="en-US" sz="2000" b="1" dirty="0" smtClean="0">
                <a:solidFill>
                  <a:srgbClr val="800000"/>
                </a:solidFill>
              </a:rPr>
              <a:t>A controlled trial </a:t>
            </a:r>
            <a:r>
              <a:rPr lang="en-US" dirty="0" smtClean="0">
                <a:solidFill>
                  <a:srgbClr val="0000CC"/>
                </a:solidFill>
              </a:rPr>
              <a:t>(with 61M users on FB)</a:t>
            </a:r>
            <a:endParaRPr lang="en-US" sz="2000" dirty="0" smtClean="0">
              <a:solidFill>
                <a:srgbClr val="0000CC"/>
              </a:solidFill>
            </a:endParaRPr>
          </a:p>
          <a:p>
            <a:pPr marL="285750" indent="-285750">
              <a:spcBef>
                <a:spcPts val="1200"/>
              </a:spcBef>
              <a:buFontTx/>
              <a:buChar char="-"/>
            </a:pPr>
            <a:r>
              <a:rPr lang="en-US" dirty="0" smtClean="0">
                <a:solidFill>
                  <a:srgbClr val="0000CC"/>
                </a:solidFill>
              </a:rPr>
              <a:t>Social </a:t>
            </a:r>
            <a:r>
              <a:rPr lang="en-US" dirty="0" err="1" smtClean="0">
                <a:solidFill>
                  <a:srgbClr val="0000CC"/>
                </a:solidFill>
              </a:rPr>
              <a:t>msg</a:t>
            </a:r>
            <a:r>
              <a:rPr lang="en-US" dirty="0" smtClean="0">
                <a:solidFill>
                  <a:srgbClr val="0000CC"/>
                </a:solidFill>
              </a:rPr>
              <a:t> group: </a:t>
            </a:r>
            <a:r>
              <a:rPr lang="en-US" dirty="0" smtClean="0">
                <a:solidFill>
                  <a:schemeClr val="tx1"/>
                </a:solidFill>
              </a:rPr>
              <a:t>was shown with </a:t>
            </a:r>
            <a:r>
              <a:rPr lang="en-US" dirty="0" err="1" smtClean="0">
                <a:solidFill>
                  <a:schemeClr val="tx1"/>
                </a:solidFill>
              </a:rPr>
              <a:t>msg</a:t>
            </a:r>
            <a:r>
              <a:rPr lang="en-US" dirty="0" smtClean="0">
                <a:solidFill>
                  <a:schemeClr val="tx1"/>
                </a:solidFill>
              </a:rPr>
              <a:t> that indicates one’s friends who have made the votes.</a:t>
            </a:r>
          </a:p>
          <a:p>
            <a:pPr marL="285750" indent="-285750">
              <a:spcBef>
                <a:spcPts val="1200"/>
              </a:spcBef>
              <a:buFontTx/>
              <a:buChar char="-"/>
            </a:pPr>
            <a:r>
              <a:rPr lang="en-US" dirty="0" smtClean="0">
                <a:solidFill>
                  <a:srgbClr val="0000CC"/>
                </a:solidFill>
              </a:rPr>
              <a:t>Informational </a:t>
            </a:r>
            <a:r>
              <a:rPr lang="en-US" dirty="0" err="1" smtClean="0">
                <a:solidFill>
                  <a:srgbClr val="0000CC"/>
                </a:solidFill>
              </a:rPr>
              <a:t>msg</a:t>
            </a:r>
            <a:r>
              <a:rPr lang="en-US" dirty="0" smtClean="0">
                <a:solidFill>
                  <a:srgbClr val="0000CC"/>
                </a:solidFill>
              </a:rPr>
              <a:t> group: </a:t>
            </a:r>
            <a:r>
              <a:rPr lang="en-US" dirty="0" smtClean="0">
                <a:solidFill>
                  <a:srgbClr val="000000"/>
                </a:solidFill>
              </a:rPr>
              <a:t>was shown with </a:t>
            </a:r>
            <a:r>
              <a:rPr lang="en-US" dirty="0" err="1" smtClean="0">
                <a:solidFill>
                  <a:srgbClr val="000000"/>
                </a:solidFill>
              </a:rPr>
              <a:t>msg</a:t>
            </a:r>
            <a:r>
              <a:rPr lang="en-US" dirty="0" smtClean="0">
                <a:solidFill>
                  <a:srgbClr val="000000"/>
                </a:solidFill>
              </a:rPr>
              <a:t> that indicates how many other.</a:t>
            </a:r>
          </a:p>
          <a:p>
            <a:pPr marL="285750" indent="-285750">
              <a:spcBef>
                <a:spcPts val="1200"/>
              </a:spcBef>
              <a:buFontTx/>
              <a:buChar char="-"/>
            </a:pPr>
            <a:r>
              <a:rPr lang="en-US" dirty="0" smtClean="0">
                <a:solidFill>
                  <a:srgbClr val="0000CC"/>
                </a:solidFill>
              </a:rPr>
              <a:t>Control group: </a:t>
            </a:r>
            <a:r>
              <a:rPr lang="en-US" dirty="0" smtClean="0">
                <a:solidFill>
                  <a:srgbClr val="000000"/>
                </a:solidFill>
              </a:rPr>
              <a:t>did not receive any msg.</a:t>
            </a:r>
          </a:p>
          <a:p>
            <a:pPr marL="285750" indent="-285750">
              <a:buFontTx/>
              <a:buChar char="-"/>
            </a:pPr>
            <a:endParaRPr lang="en-US" dirty="0" smtClean="0">
              <a:solidFill>
                <a:srgbClr val="0000CC"/>
              </a:solidFill>
            </a:endParaRPr>
          </a:p>
          <a:p>
            <a:endParaRPr lang="en-US" dirty="0">
              <a:solidFill>
                <a:srgbClr val="0000CC"/>
              </a:solidFill>
            </a:endParaRPr>
          </a:p>
        </p:txBody>
      </p:sp>
      <p:sp>
        <p:nvSpPr>
          <p:cNvPr id="12" name="Rectangle 11"/>
          <p:cNvSpPr/>
          <p:nvPr/>
        </p:nvSpPr>
        <p:spPr>
          <a:xfrm>
            <a:off x="5715000" y="5410200"/>
            <a:ext cx="3657600" cy="381000"/>
          </a:xfrm>
          <a:prstGeom prst="rect">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733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a:t>
            </a:r>
            <a:r>
              <a:rPr lang="en-US" dirty="0"/>
              <a:t>Influence </a:t>
            </a:r>
            <a:r>
              <a:rPr lang="en-US" altLang="zh-CN" dirty="0" smtClean="0"/>
              <a:t>in</a:t>
            </a:r>
            <a:r>
              <a:rPr lang="zh-CN" altLang="en-US" dirty="0" smtClean="0"/>
              <a:t> </a:t>
            </a:r>
            <a:r>
              <a:rPr lang="en-US" altLang="zh-CN" dirty="0" smtClean="0"/>
              <a:t>Facebook</a:t>
            </a:r>
            <a:endParaRPr lang="en-US" dirty="0"/>
          </a:p>
        </p:txBody>
      </p:sp>
      <p:pic>
        <p:nvPicPr>
          <p:cNvPr id="4" name="Picture 3" descr="Screen Shot 2012-12-31 at 10.24.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700" y="2133608"/>
            <a:ext cx="4210050" cy="3617907"/>
          </a:xfrm>
          <a:prstGeom prst="rect">
            <a:avLst/>
          </a:prstGeom>
        </p:spPr>
      </p:pic>
      <p:sp>
        <p:nvSpPr>
          <p:cNvPr id="6" name="Rectangle 5"/>
          <p:cNvSpPr/>
          <p:nvPr/>
        </p:nvSpPr>
        <p:spPr>
          <a:xfrm>
            <a:off x="495300" y="1295400"/>
            <a:ext cx="3714750" cy="1981200"/>
          </a:xfrm>
          <a:prstGeom prst="rect">
            <a:avLst/>
          </a:prstGeom>
          <a:solidFill>
            <a:srgbClr val="FFFFFF"/>
          </a:solidFill>
          <a:ln>
            <a:solidFill>
              <a:srgbClr val="0000C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Social </a:t>
            </a:r>
            <a:r>
              <a:rPr lang="en-US" sz="2000" dirty="0" err="1" smtClean="0">
                <a:solidFill>
                  <a:srgbClr val="000000"/>
                </a:solidFill>
              </a:rPr>
              <a:t>msg</a:t>
            </a:r>
            <a:r>
              <a:rPr lang="en-US" sz="2000" dirty="0" smtClean="0">
                <a:solidFill>
                  <a:srgbClr val="000000"/>
                </a:solidFill>
              </a:rPr>
              <a:t> group </a:t>
            </a:r>
            <a:r>
              <a:rPr lang="en-US" sz="2000" dirty="0" err="1" smtClean="0">
                <a:solidFill>
                  <a:srgbClr val="0000CC"/>
                </a:solidFill>
              </a:rPr>
              <a:t>v.s</a:t>
            </a:r>
            <a:r>
              <a:rPr lang="en-US" sz="2000" dirty="0" smtClean="0">
                <a:solidFill>
                  <a:srgbClr val="0000CC"/>
                </a:solidFill>
              </a:rPr>
              <a:t>.</a:t>
            </a:r>
            <a:r>
              <a:rPr lang="en-US" sz="2000" dirty="0" smtClean="0">
                <a:solidFill>
                  <a:srgbClr val="000000"/>
                </a:solidFill>
              </a:rPr>
              <a:t> </a:t>
            </a:r>
            <a:br>
              <a:rPr lang="en-US" sz="2000" dirty="0" smtClean="0">
                <a:solidFill>
                  <a:srgbClr val="000000"/>
                </a:solidFill>
              </a:rPr>
            </a:br>
            <a:r>
              <a:rPr lang="en-US" sz="2000" dirty="0" smtClean="0">
                <a:solidFill>
                  <a:srgbClr val="000000"/>
                </a:solidFill>
              </a:rPr>
              <a:t>Info </a:t>
            </a:r>
            <a:r>
              <a:rPr lang="en-US" sz="2000" dirty="0" err="1" smtClean="0">
                <a:solidFill>
                  <a:srgbClr val="000000"/>
                </a:solidFill>
              </a:rPr>
              <a:t>msg</a:t>
            </a:r>
            <a:r>
              <a:rPr lang="en-US" sz="2000" dirty="0" smtClean="0">
                <a:solidFill>
                  <a:srgbClr val="000000"/>
                </a:solidFill>
              </a:rPr>
              <a:t> group</a:t>
            </a:r>
          </a:p>
          <a:p>
            <a:pPr algn="ctr"/>
            <a:endParaRPr lang="en-US" dirty="0">
              <a:solidFill>
                <a:srgbClr val="000000"/>
              </a:solidFill>
            </a:endParaRPr>
          </a:p>
          <a:p>
            <a:pPr algn="ctr"/>
            <a:r>
              <a:rPr lang="en-US" b="1" dirty="0" smtClean="0">
                <a:solidFill>
                  <a:srgbClr val="000000"/>
                </a:solidFill>
              </a:rPr>
              <a:t>Result: </a:t>
            </a:r>
            <a:r>
              <a:rPr lang="en-US" dirty="0" smtClean="0">
                <a:solidFill>
                  <a:srgbClr val="000000"/>
                </a:solidFill>
              </a:rPr>
              <a:t>The former were 2.08% (</a:t>
            </a:r>
            <a:r>
              <a:rPr lang="en-US" i="1" dirty="0" smtClean="0">
                <a:solidFill>
                  <a:srgbClr val="000000"/>
                </a:solidFill>
              </a:rPr>
              <a:t>t</a:t>
            </a:r>
            <a:r>
              <a:rPr lang="en-US" dirty="0" smtClean="0">
                <a:solidFill>
                  <a:srgbClr val="000000"/>
                </a:solidFill>
              </a:rPr>
              <a:t>-test, </a:t>
            </a:r>
            <a:r>
              <a:rPr lang="en-US" i="1" dirty="0" smtClean="0">
                <a:solidFill>
                  <a:srgbClr val="000000"/>
                </a:solidFill>
              </a:rPr>
              <a:t>P</a:t>
            </a:r>
            <a:r>
              <a:rPr lang="en-US" dirty="0" smtClean="0">
                <a:solidFill>
                  <a:srgbClr val="000000"/>
                </a:solidFill>
              </a:rPr>
              <a:t>&lt;0.01) more likely to click on the “I Voted” button</a:t>
            </a:r>
            <a:endParaRPr lang="en-US" dirty="0">
              <a:solidFill>
                <a:srgbClr val="000000"/>
              </a:solidFill>
            </a:endParaRPr>
          </a:p>
        </p:txBody>
      </p:sp>
      <p:cxnSp>
        <p:nvCxnSpPr>
          <p:cNvPr id="8" name="Straight Arrow Connector 7"/>
          <p:cNvCxnSpPr>
            <a:stCxn id="6" idx="3"/>
          </p:cNvCxnSpPr>
          <p:nvPr/>
        </p:nvCxnSpPr>
        <p:spPr>
          <a:xfrm>
            <a:off x="4210050" y="2286000"/>
            <a:ext cx="1320800" cy="30480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95300" y="3962400"/>
            <a:ext cx="3714750" cy="2209800"/>
          </a:xfrm>
          <a:prstGeom prst="rect">
            <a:avLst/>
          </a:prstGeom>
          <a:solidFill>
            <a:srgbClr val="FFFFFF"/>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Social </a:t>
            </a:r>
            <a:r>
              <a:rPr lang="en-US" sz="2000" dirty="0" err="1" smtClean="0">
                <a:solidFill>
                  <a:srgbClr val="000000"/>
                </a:solidFill>
              </a:rPr>
              <a:t>msg</a:t>
            </a:r>
            <a:r>
              <a:rPr lang="en-US" sz="2000" dirty="0" smtClean="0">
                <a:solidFill>
                  <a:srgbClr val="000000"/>
                </a:solidFill>
              </a:rPr>
              <a:t> group </a:t>
            </a:r>
            <a:r>
              <a:rPr lang="en-US" sz="2000" dirty="0" err="1" smtClean="0">
                <a:solidFill>
                  <a:srgbClr val="800000"/>
                </a:solidFill>
              </a:rPr>
              <a:t>v.s</a:t>
            </a:r>
            <a:r>
              <a:rPr lang="en-US" sz="2000" dirty="0" smtClean="0">
                <a:solidFill>
                  <a:srgbClr val="800000"/>
                </a:solidFill>
              </a:rPr>
              <a:t>.</a:t>
            </a:r>
            <a:r>
              <a:rPr lang="en-US" sz="2000" dirty="0" smtClean="0">
                <a:solidFill>
                  <a:srgbClr val="000000"/>
                </a:solidFill>
              </a:rPr>
              <a:t> </a:t>
            </a:r>
            <a:br>
              <a:rPr lang="en-US" sz="2000" dirty="0" smtClean="0">
                <a:solidFill>
                  <a:srgbClr val="000000"/>
                </a:solidFill>
              </a:rPr>
            </a:br>
            <a:r>
              <a:rPr lang="en-US" sz="2000" dirty="0" smtClean="0">
                <a:solidFill>
                  <a:srgbClr val="000000"/>
                </a:solidFill>
              </a:rPr>
              <a:t>Control group</a:t>
            </a:r>
          </a:p>
          <a:p>
            <a:pPr algn="ctr"/>
            <a:endParaRPr lang="en-US" dirty="0" smtClean="0">
              <a:solidFill>
                <a:srgbClr val="000000"/>
              </a:solidFill>
            </a:endParaRPr>
          </a:p>
          <a:p>
            <a:pPr algn="ctr"/>
            <a:r>
              <a:rPr lang="en-US" b="1" dirty="0" smtClean="0">
                <a:solidFill>
                  <a:srgbClr val="000000"/>
                </a:solidFill>
              </a:rPr>
              <a:t>Result:</a:t>
            </a:r>
            <a:r>
              <a:rPr lang="en-US" dirty="0" smtClean="0">
                <a:solidFill>
                  <a:srgbClr val="000000"/>
                </a:solidFill>
              </a:rPr>
              <a:t> The former were 0.39% (</a:t>
            </a:r>
            <a:r>
              <a:rPr lang="en-US" i="1" dirty="0" smtClean="0">
                <a:solidFill>
                  <a:srgbClr val="000000"/>
                </a:solidFill>
              </a:rPr>
              <a:t>t</a:t>
            </a:r>
            <a:r>
              <a:rPr lang="en-US" dirty="0" smtClean="0">
                <a:solidFill>
                  <a:srgbClr val="000000"/>
                </a:solidFill>
              </a:rPr>
              <a:t>-test, </a:t>
            </a:r>
            <a:r>
              <a:rPr lang="en-US" i="1" dirty="0" smtClean="0">
                <a:solidFill>
                  <a:srgbClr val="000000"/>
                </a:solidFill>
              </a:rPr>
              <a:t>P</a:t>
            </a:r>
            <a:r>
              <a:rPr lang="en-US" dirty="0" smtClean="0">
                <a:solidFill>
                  <a:srgbClr val="000000"/>
                </a:solidFill>
              </a:rPr>
              <a:t>=0.02) more likely to </a:t>
            </a:r>
            <a:r>
              <a:rPr lang="en-US" b="1" dirty="0" smtClean="0">
                <a:solidFill>
                  <a:srgbClr val="000000"/>
                </a:solidFill>
              </a:rPr>
              <a:t>actually vote </a:t>
            </a:r>
            <a:r>
              <a:rPr lang="en-US" dirty="0" smtClean="0">
                <a:solidFill>
                  <a:srgbClr val="000000"/>
                </a:solidFill>
              </a:rPr>
              <a:t>(via examination of public voting records)</a:t>
            </a:r>
            <a:endParaRPr lang="en-US" dirty="0">
              <a:solidFill>
                <a:srgbClr val="000000"/>
              </a:solidFill>
            </a:endParaRPr>
          </a:p>
        </p:txBody>
      </p:sp>
      <p:cxnSp>
        <p:nvCxnSpPr>
          <p:cNvPr id="12" name="Straight Arrow Connector 11"/>
          <p:cNvCxnSpPr>
            <a:stCxn id="11" idx="3"/>
          </p:cNvCxnSpPr>
          <p:nvPr/>
        </p:nvCxnSpPr>
        <p:spPr>
          <a:xfrm flipV="1">
            <a:off x="4210050" y="4876800"/>
            <a:ext cx="3467100" cy="190500"/>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40"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a:latin typeface="+mn-lt"/>
                <a:ea typeface="+mn-ea"/>
              </a:rPr>
              <a:t>[1] </a:t>
            </a:r>
            <a:r>
              <a:rPr lang="en-US" altLang="zh-CN" sz="1400" kern="0" dirty="0" smtClean="0">
                <a:latin typeface="+mn-lt"/>
                <a:ea typeface="+mn-ea"/>
              </a:rPr>
              <a:t>R. </a:t>
            </a:r>
            <a:r>
              <a:rPr lang="en-US" altLang="zh-CN" sz="1400" kern="0" dirty="0">
                <a:latin typeface="+mn-lt"/>
                <a:ea typeface="+mn-ea"/>
              </a:rPr>
              <a:t>M. </a:t>
            </a:r>
            <a:r>
              <a:rPr lang="en-US" altLang="zh-CN" sz="1400" kern="0" dirty="0" smtClean="0">
                <a:latin typeface="+mn-lt"/>
                <a:ea typeface="+mn-ea"/>
              </a:rPr>
              <a:t>Bond, C. </a:t>
            </a:r>
            <a:r>
              <a:rPr lang="en-US" altLang="zh-CN" sz="1400" kern="0" dirty="0">
                <a:latin typeface="+mn-lt"/>
                <a:ea typeface="+mn-ea"/>
              </a:rPr>
              <a:t>J. </a:t>
            </a:r>
            <a:r>
              <a:rPr lang="en-US" altLang="zh-CN" sz="1400" kern="0" dirty="0" err="1" smtClean="0">
                <a:latin typeface="+mn-lt"/>
                <a:ea typeface="+mn-ea"/>
              </a:rPr>
              <a:t>Fariss</a:t>
            </a:r>
            <a:r>
              <a:rPr lang="en-US" altLang="zh-CN" sz="1400" kern="0" dirty="0" smtClean="0">
                <a:latin typeface="+mn-lt"/>
                <a:ea typeface="+mn-ea"/>
              </a:rPr>
              <a:t>, J. </a:t>
            </a:r>
            <a:r>
              <a:rPr lang="en-US" altLang="zh-CN" sz="1400" kern="0" dirty="0">
                <a:latin typeface="+mn-lt"/>
                <a:ea typeface="+mn-ea"/>
              </a:rPr>
              <a:t>J. </a:t>
            </a:r>
            <a:r>
              <a:rPr lang="en-US" altLang="zh-CN" sz="1400" kern="0" dirty="0" smtClean="0">
                <a:latin typeface="+mn-lt"/>
                <a:ea typeface="+mn-ea"/>
              </a:rPr>
              <a:t>Jones, A. D</a:t>
            </a:r>
            <a:r>
              <a:rPr lang="en-US" altLang="zh-CN" sz="1400" kern="0" dirty="0">
                <a:latin typeface="+mn-lt"/>
                <a:ea typeface="+mn-ea"/>
              </a:rPr>
              <a:t>. I. </a:t>
            </a:r>
            <a:r>
              <a:rPr lang="en-US" altLang="zh-CN" sz="1400" kern="0" dirty="0" smtClean="0">
                <a:latin typeface="+mn-lt"/>
                <a:ea typeface="+mn-ea"/>
              </a:rPr>
              <a:t>Kramer, C. Marlow, J. </a:t>
            </a:r>
            <a:r>
              <a:rPr lang="en-US" altLang="zh-CN" sz="1400" kern="0" dirty="0">
                <a:latin typeface="+mn-lt"/>
                <a:ea typeface="+mn-ea"/>
              </a:rPr>
              <a:t>E. </a:t>
            </a:r>
            <a:r>
              <a:rPr lang="en-US" altLang="zh-CN" sz="1400" kern="0" dirty="0" smtClean="0">
                <a:latin typeface="+mn-lt"/>
                <a:ea typeface="+mn-ea"/>
              </a:rPr>
              <a:t>Settle and J. </a:t>
            </a:r>
            <a:r>
              <a:rPr lang="en-US" altLang="zh-CN" sz="1400" kern="0" dirty="0">
                <a:latin typeface="+mn-lt"/>
                <a:ea typeface="+mn-ea"/>
              </a:rPr>
              <a:t>H. </a:t>
            </a:r>
            <a:r>
              <a:rPr lang="en-US" altLang="zh-CN" sz="1400" kern="0" dirty="0" smtClean="0">
                <a:latin typeface="+mn-lt"/>
                <a:ea typeface="+mn-ea"/>
              </a:rPr>
              <a:t>Fowler. A </a:t>
            </a:r>
            <a:r>
              <a:rPr lang="en-US" altLang="zh-CN" sz="1400" kern="0" dirty="0">
                <a:latin typeface="+mn-lt"/>
                <a:ea typeface="+mn-ea"/>
              </a:rPr>
              <a:t>61-million-person experiment in social </a:t>
            </a:r>
            <a:r>
              <a:rPr lang="en-US" altLang="zh-CN" sz="1400" kern="0" dirty="0" smtClean="0">
                <a:latin typeface="+mn-lt"/>
                <a:ea typeface="+mn-ea"/>
              </a:rPr>
              <a:t>influence and </a:t>
            </a:r>
            <a:r>
              <a:rPr lang="en-US" altLang="zh-CN" sz="1400" kern="0" dirty="0">
                <a:latin typeface="+mn-lt"/>
                <a:ea typeface="+mn-ea"/>
              </a:rPr>
              <a:t>political </a:t>
            </a:r>
            <a:r>
              <a:rPr lang="en-US" altLang="zh-CN" sz="1400" kern="0" dirty="0" smtClean="0">
                <a:latin typeface="+mn-lt"/>
                <a:ea typeface="+mn-ea"/>
              </a:rPr>
              <a:t>mobilization. Nature, 489:295-298, 2012.</a:t>
            </a:r>
            <a:endParaRPr kumimoji="0" lang="zh-CN" altLang="en-US" sz="1400" i="0" u="none" strike="noStrike" kern="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58645844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2000" y="2895600"/>
            <a:ext cx="8420100" cy="1470025"/>
          </a:xfrm>
        </p:spPr>
        <p:txBody>
          <a:bodyPr/>
          <a:lstStyle/>
          <a:p>
            <a:r>
              <a:rPr lang="en-US" dirty="0" smtClean="0">
                <a:latin typeface="Arial"/>
                <a:ea typeface="黑体"/>
                <a:cs typeface="Arial"/>
              </a:rPr>
              <a:t>Part </a:t>
            </a:r>
            <a:r>
              <a:rPr lang="en-US" altLang="zh-CN" dirty="0" smtClean="0">
                <a:latin typeface="Arial"/>
                <a:ea typeface="黑体"/>
                <a:cs typeface="Arial"/>
              </a:rPr>
              <a:t>II</a:t>
            </a:r>
            <a:r>
              <a:rPr lang="en-US" dirty="0" smtClean="0">
                <a:latin typeface="Arial"/>
                <a:ea typeface="黑体"/>
                <a:cs typeface="Arial"/>
              </a:rPr>
              <a:t>: </a:t>
            </a:r>
            <a:r>
              <a:rPr lang="en-US" altLang="zh-CN" dirty="0" smtClean="0">
                <a:latin typeface="Arial"/>
                <a:ea typeface="黑体"/>
                <a:cs typeface="Arial"/>
              </a:rPr>
              <a:t>Particular</a:t>
            </a:r>
            <a:r>
              <a:rPr lang="zh-CN" altLang="en-US" dirty="0" smtClean="0">
                <a:latin typeface="Arial"/>
                <a:ea typeface="黑体"/>
                <a:cs typeface="Arial"/>
              </a:rPr>
              <a:t> </a:t>
            </a:r>
            <a:r>
              <a:rPr lang="en-US" altLang="zh-CN" dirty="0" smtClean="0">
                <a:latin typeface="Arial"/>
                <a:ea typeface="黑体"/>
                <a:cs typeface="Arial"/>
              </a:rPr>
              <a:t>Research</a:t>
            </a:r>
            <a:endParaRPr lang="en-US" dirty="0">
              <a:latin typeface="Arial"/>
              <a:ea typeface="黑体"/>
              <a:cs typeface="Arial"/>
            </a:endParaRPr>
          </a:p>
        </p:txBody>
      </p:sp>
    </p:spTree>
    <p:extLst>
      <p:ext uri="{BB962C8B-B14F-4D97-AF65-F5344CB8AC3E}">
        <p14:creationId xmlns:p14="http://schemas.microsoft.com/office/powerpoint/2010/main" val="10225494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3" cstate="print"/>
          <a:stretch>
            <a:fillRect/>
          </a:stretch>
        </p:blipFill>
        <p:spPr>
          <a:xfrm>
            <a:off x="1028564" y="2702919"/>
            <a:ext cx="654632" cy="709185"/>
          </a:xfrm>
          <a:prstGeom prst="rect">
            <a:avLst/>
          </a:prstGeom>
        </p:spPr>
      </p:pic>
      <p:sp>
        <p:nvSpPr>
          <p:cNvPr id="5" name="右箭头 16"/>
          <p:cNvSpPr/>
          <p:nvPr/>
        </p:nvSpPr>
        <p:spPr>
          <a:xfrm>
            <a:off x="2108684"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Misc-Buddy-Blue-icon.png"/>
          <p:cNvPicPr>
            <a:picLocks noChangeAspect="1"/>
          </p:cNvPicPr>
          <p:nvPr/>
        </p:nvPicPr>
        <p:blipFill>
          <a:blip r:embed="rId3"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3"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 name="右箭头 16"/>
          <p:cNvSpPr/>
          <p:nvPr/>
        </p:nvSpPr>
        <p:spPr>
          <a:xfrm>
            <a:off x="5637076"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Misc-Buddy-Blue-icon.png"/>
          <p:cNvPicPr>
            <a:picLocks noChangeAspect="1"/>
          </p:cNvPicPr>
          <p:nvPr/>
        </p:nvPicPr>
        <p:blipFill>
          <a:blip r:embed="rId3"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3"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3"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3"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3"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3"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tie</a:t>
            </a:r>
            <a:endParaRPr kumimoji="1" lang="zh-CN" altLang="en-US" sz="1800" dirty="0">
              <a:solidFill>
                <a:schemeClr val="tx1"/>
              </a:solidFill>
            </a:endParaRPr>
          </a:p>
        </p:txBody>
      </p:sp>
      <p:sp>
        <p:nvSpPr>
          <p:cNvPr id="43" name="矩形 42"/>
          <p:cNvSpPr/>
          <p:nvPr/>
        </p:nvSpPr>
        <p:spPr>
          <a:xfrm>
            <a:off x="6465168" y="273892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Social role</a:t>
            </a:r>
            <a:endParaRPr kumimoji="1" lang="zh-CN" altLang="en-US" sz="1800" dirty="0">
              <a:solidFill>
                <a:schemeClr val="tx1"/>
              </a:solidFill>
            </a:endParaRPr>
          </a:p>
        </p:txBody>
      </p:sp>
      <p:sp>
        <p:nvSpPr>
          <p:cNvPr id="44" name="矩形 43"/>
          <p:cNvSpPr/>
          <p:nvPr/>
        </p:nvSpPr>
        <p:spPr>
          <a:xfrm>
            <a:off x="704527"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User-level</a:t>
            </a:r>
            <a:endParaRPr kumimoji="1" lang="zh-CN" altLang="en-US" sz="2400" dirty="0">
              <a:solidFill>
                <a:srgbClr val="FF0000"/>
              </a:solidFill>
            </a:endParaRPr>
          </a:p>
        </p:txBody>
      </p:sp>
      <p:sp>
        <p:nvSpPr>
          <p:cNvPr id="45" name="矩形 44"/>
          <p:cNvSpPr/>
          <p:nvPr/>
        </p:nvSpPr>
        <p:spPr>
          <a:xfrm>
            <a:off x="3603869"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Tie-level</a:t>
            </a:r>
            <a:endParaRPr kumimoji="1" lang="zh-CN" altLang="en-US" sz="2400" dirty="0">
              <a:solidFill>
                <a:srgbClr val="FF0000"/>
              </a:solidFill>
            </a:endParaRPr>
          </a:p>
        </p:txBody>
      </p:sp>
      <p:sp>
        <p:nvSpPr>
          <p:cNvPr id="46" name="矩形 45"/>
          <p:cNvSpPr/>
          <p:nvPr/>
        </p:nvSpPr>
        <p:spPr>
          <a:xfrm>
            <a:off x="6969224" y="1268760"/>
            <a:ext cx="2448272"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Network</a:t>
            </a:r>
            <a:r>
              <a:rPr kumimoji="1" lang="zh-CN" altLang="en-US" sz="2400" dirty="0" smtClean="0">
                <a:solidFill>
                  <a:srgbClr val="FF0000"/>
                </a:solidFill>
              </a:rPr>
              <a:t> </a:t>
            </a:r>
            <a:r>
              <a:rPr kumimoji="1" lang="en-US" altLang="zh-CN" sz="2400" dirty="0" smtClean="0">
                <a:solidFill>
                  <a:srgbClr val="FF0000"/>
                </a:solidFill>
              </a:rPr>
              <a:t>Dynamics</a:t>
            </a:r>
            <a:endParaRPr kumimoji="1" lang="zh-CN" altLang="en-US" sz="2400" dirty="0">
              <a:solidFill>
                <a:srgbClr val="FF0000"/>
              </a:solidFill>
            </a:endParaRPr>
          </a:p>
        </p:txBody>
      </p:sp>
      <p:sp>
        <p:nvSpPr>
          <p:cNvPr id="36" name="矩形 35"/>
          <p:cNvSpPr/>
          <p:nvPr/>
        </p:nvSpPr>
        <p:spPr>
          <a:xfrm>
            <a:off x="838200" y="4077072"/>
            <a:ext cx="181054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a:t>
            </a:r>
            <a:r>
              <a:rPr kumimoji="1" lang="zh-CN" altLang="en-US" sz="1800" dirty="0" smtClean="0">
                <a:solidFill>
                  <a:schemeClr val="tx1"/>
                </a:solidFill>
              </a:rPr>
              <a:t> </a:t>
            </a:r>
            <a:r>
              <a:rPr kumimoji="1" lang="en-US" altLang="zh-CN" dirty="0">
                <a:solidFill>
                  <a:schemeClr val="tx1"/>
                </a:solidFill>
              </a:rPr>
              <a:t>D</a:t>
            </a:r>
            <a:r>
              <a:rPr kumimoji="1" lang="en-US" altLang="zh-CN" sz="1800" dirty="0" smtClean="0">
                <a:solidFill>
                  <a:schemeClr val="tx1"/>
                </a:solidFill>
              </a:rPr>
              <a:t>emographics</a:t>
            </a:r>
          </a:p>
          <a:p>
            <a:r>
              <a:rPr kumimoji="1" lang="en-US" altLang="zh-CN" sz="1800" dirty="0" smtClean="0">
                <a:solidFill>
                  <a:schemeClr val="tx1"/>
                </a:solidFill>
              </a:rPr>
              <a:t>-</a:t>
            </a:r>
            <a:r>
              <a:rPr kumimoji="1" lang="zh-CN" altLang="en-US" sz="1800" dirty="0" smtClean="0">
                <a:solidFill>
                  <a:schemeClr val="tx1"/>
                </a:solidFill>
              </a:rPr>
              <a:t> </a:t>
            </a:r>
            <a:r>
              <a:rPr kumimoji="1" lang="en-US" altLang="zh-CN" sz="1800" dirty="0" smtClean="0">
                <a:solidFill>
                  <a:schemeClr val="tx1"/>
                </a:solidFill>
              </a:rPr>
              <a:t>Emotion</a:t>
            </a:r>
            <a:endParaRPr kumimoji="1" lang="en-US" altLang="zh-CN" sz="1800" dirty="0">
              <a:solidFill>
                <a:schemeClr val="tx1"/>
              </a:solidFill>
            </a:endParaRPr>
          </a:p>
        </p:txBody>
      </p:sp>
      <p:cxnSp>
        <p:nvCxnSpPr>
          <p:cNvPr id="47" name="Straight Connector 13"/>
          <p:cNvCxnSpPr/>
          <p:nvPr/>
        </p:nvCxnSpPr>
        <p:spPr>
          <a:xfrm>
            <a:off x="560512" y="5147084"/>
            <a:ext cx="8748972"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ight Arrow 16"/>
          <p:cNvSpPr/>
          <p:nvPr/>
        </p:nvSpPr>
        <p:spPr>
          <a:xfrm rot="16200000" flipH="1">
            <a:off x="4649434" y="4483478"/>
            <a:ext cx="324036" cy="1219200"/>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21"/>
          <p:cNvSpPr/>
          <p:nvPr/>
        </p:nvSpPr>
        <p:spPr>
          <a:xfrm>
            <a:off x="2072680" y="5435116"/>
            <a:ext cx="5508612" cy="8382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2000" dirty="0">
              <a:solidFill>
                <a:srgbClr val="800000"/>
              </a:solidFill>
            </a:endParaRPr>
          </a:p>
        </p:txBody>
      </p:sp>
      <p:sp>
        <p:nvSpPr>
          <p:cNvPr id="50" name="Rectangle 22"/>
          <p:cNvSpPr/>
          <p:nvPr/>
        </p:nvSpPr>
        <p:spPr>
          <a:xfrm>
            <a:off x="2900772" y="5589240"/>
            <a:ext cx="3744416" cy="533400"/>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rPr>
              <a:t>Application</a:t>
            </a:r>
            <a:r>
              <a:rPr lang="en-US" altLang="zh-CN" b="1" dirty="0">
                <a:solidFill>
                  <a:srgbClr val="000000"/>
                </a:solidFill>
              </a:rPr>
              <a:t>s</a:t>
            </a:r>
            <a:endParaRPr lang="en-US" b="1" dirty="0">
              <a:solidFill>
                <a:srgbClr val="000000"/>
              </a:solidFill>
            </a:endParaRPr>
          </a:p>
        </p:txBody>
      </p:sp>
      <p:sp>
        <p:nvSpPr>
          <p:cNvPr id="52" name="矩形 51"/>
          <p:cNvSpPr/>
          <p:nvPr/>
        </p:nvSpPr>
        <p:spPr>
          <a:xfrm>
            <a:off x="3764868" y="4077072"/>
            <a:ext cx="201622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Social Tie</a:t>
            </a:r>
          </a:p>
          <a:p>
            <a:r>
              <a:rPr kumimoji="1" lang="en-US" altLang="zh-CN" sz="1800" dirty="0" smtClean="0">
                <a:solidFill>
                  <a:schemeClr val="tx1"/>
                </a:solidFill>
              </a:rPr>
              <a:t>- </a:t>
            </a:r>
            <a:r>
              <a:rPr kumimoji="1" lang="en-US" altLang="zh-CN" dirty="0">
                <a:solidFill>
                  <a:srgbClr val="000000"/>
                </a:solidFill>
              </a:rPr>
              <a:t>Social</a:t>
            </a:r>
            <a:r>
              <a:rPr kumimoji="1" lang="zh-CN" altLang="en-US" dirty="0">
                <a:solidFill>
                  <a:srgbClr val="000000"/>
                </a:solidFill>
              </a:rPr>
              <a:t> </a:t>
            </a:r>
            <a:r>
              <a:rPr kumimoji="1" lang="en-US" altLang="zh-CN" dirty="0">
                <a:solidFill>
                  <a:srgbClr val="000000"/>
                </a:solidFill>
              </a:rPr>
              <a:t>Influence</a:t>
            </a:r>
            <a:endParaRPr kumimoji="1" lang="en-US" altLang="zh-CN" sz="1800" dirty="0" smtClean="0">
              <a:solidFill>
                <a:srgbClr val="000000"/>
              </a:solidFill>
            </a:endParaRPr>
          </a:p>
        </p:txBody>
      </p:sp>
      <p:sp>
        <p:nvSpPr>
          <p:cNvPr id="38" name="矩形 37"/>
          <p:cNvSpPr/>
          <p:nvPr/>
        </p:nvSpPr>
        <p:spPr>
          <a:xfrm>
            <a:off x="6789204" y="4077072"/>
            <a:ext cx="2448272"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a:t>
            </a:r>
            <a:r>
              <a:rPr kumimoji="1" lang="en-US" altLang="zh-CN" sz="1800" dirty="0" smtClean="0">
                <a:solidFill>
                  <a:srgbClr val="000000"/>
                </a:solidFill>
              </a:rPr>
              <a:t>Information</a:t>
            </a:r>
            <a:r>
              <a:rPr kumimoji="1" lang="zh-CN" altLang="en-US" sz="1800" dirty="0" smtClean="0">
                <a:solidFill>
                  <a:srgbClr val="000000"/>
                </a:solidFill>
              </a:rPr>
              <a:t> </a:t>
            </a:r>
            <a:r>
              <a:rPr kumimoji="1" lang="en-US" altLang="zh-CN" sz="1800" dirty="0" smtClean="0">
                <a:solidFill>
                  <a:srgbClr val="000000"/>
                </a:solidFill>
              </a:rPr>
              <a:t>Diffusion</a:t>
            </a:r>
          </a:p>
          <a:p>
            <a:r>
              <a:rPr kumimoji="1" lang="en-US" altLang="zh-CN" sz="1800" dirty="0" smtClean="0">
                <a:solidFill>
                  <a:srgbClr val="000000"/>
                </a:solidFill>
              </a:rPr>
              <a:t>- Emotion</a:t>
            </a:r>
            <a:r>
              <a:rPr kumimoji="1" lang="zh-CN" altLang="en-US" sz="1800" dirty="0" smtClean="0">
                <a:solidFill>
                  <a:srgbClr val="000000"/>
                </a:solidFill>
              </a:rPr>
              <a:t> </a:t>
            </a:r>
            <a:r>
              <a:rPr kumimoji="1" lang="en-US" altLang="zh-CN" sz="1800" dirty="0" smtClean="0">
                <a:solidFill>
                  <a:srgbClr val="000000"/>
                </a:solidFill>
              </a:rPr>
              <a:t>Contagion</a:t>
            </a:r>
          </a:p>
        </p:txBody>
      </p:sp>
    </p:spTree>
    <p:extLst>
      <p:ext uri="{BB962C8B-B14F-4D97-AF65-F5344CB8AC3E}">
        <p14:creationId xmlns:p14="http://schemas.microsoft.com/office/powerpoint/2010/main" val="84761461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3" cstate="print"/>
          <a:stretch>
            <a:fillRect/>
          </a:stretch>
        </p:blipFill>
        <p:spPr>
          <a:xfrm>
            <a:off x="1028564" y="2702919"/>
            <a:ext cx="654632" cy="709185"/>
          </a:xfrm>
          <a:prstGeom prst="rect">
            <a:avLst/>
          </a:prstGeom>
        </p:spPr>
      </p:pic>
      <p:sp>
        <p:nvSpPr>
          <p:cNvPr id="5" name="右箭头 16"/>
          <p:cNvSpPr/>
          <p:nvPr/>
        </p:nvSpPr>
        <p:spPr>
          <a:xfrm>
            <a:off x="2108684"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Misc-Buddy-Blue-icon.png"/>
          <p:cNvPicPr>
            <a:picLocks noChangeAspect="1"/>
          </p:cNvPicPr>
          <p:nvPr/>
        </p:nvPicPr>
        <p:blipFill>
          <a:blip r:embed="rId3"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3"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 name="右箭头 16"/>
          <p:cNvSpPr/>
          <p:nvPr/>
        </p:nvSpPr>
        <p:spPr>
          <a:xfrm>
            <a:off x="5637076"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Misc-Buddy-Blue-icon.png"/>
          <p:cNvPicPr>
            <a:picLocks noChangeAspect="1"/>
          </p:cNvPicPr>
          <p:nvPr/>
        </p:nvPicPr>
        <p:blipFill>
          <a:blip r:embed="rId3"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3"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3"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3"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3"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3"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tie</a:t>
            </a:r>
            <a:endParaRPr kumimoji="1" lang="zh-CN" altLang="en-US" sz="1800" dirty="0">
              <a:solidFill>
                <a:schemeClr val="tx1"/>
              </a:solidFill>
            </a:endParaRPr>
          </a:p>
        </p:txBody>
      </p:sp>
      <p:sp>
        <p:nvSpPr>
          <p:cNvPr id="43" name="矩形 42"/>
          <p:cNvSpPr/>
          <p:nvPr/>
        </p:nvSpPr>
        <p:spPr>
          <a:xfrm>
            <a:off x="6465168" y="273892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Social role</a:t>
            </a:r>
            <a:endParaRPr kumimoji="1" lang="zh-CN" altLang="en-US" sz="1800" dirty="0">
              <a:solidFill>
                <a:schemeClr val="tx1"/>
              </a:solidFill>
            </a:endParaRPr>
          </a:p>
        </p:txBody>
      </p:sp>
      <p:sp>
        <p:nvSpPr>
          <p:cNvPr id="44" name="矩形 43"/>
          <p:cNvSpPr/>
          <p:nvPr/>
        </p:nvSpPr>
        <p:spPr>
          <a:xfrm>
            <a:off x="704527"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User-level</a:t>
            </a:r>
            <a:endParaRPr kumimoji="1" lang="zh-CN" altLang="en-US" sz="2400" dirty="0">
              <a:solidFill>
                <a:srgbClr val="FF0000"/>
              </a:solidFill>
            </a:endParaRPr>
          </a:p>
        </p:txBody>
      </p:sp>
      <p:sp>
        <p:nvSpPr>
          <p:cNvPr id="45" name="矩形 44"/>
          <p:cNvSpPr/>
          <p:nvPr/>
        </p:nvSpPr>
        <p:spPr>
          <a:xfrm>
            <a:off x="3603869"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Tie-level</a:t>
            </a:r>
            <a:endParaRPr kumimoji="1" lang="zh-CN" altLang="en-US" sz="2400" dirty="0">
              <a:solidFill>
                <a:srgbClr val="FF0000"/>
              </a:solidFill>
            </a:endParaRPr>
          </a:p>
        </p:txBody>
      </p:sp>
      <p:sp>
        <p:nvSpPr>
          <p:cNvPr id="46" name="矩形 45"/>
          <p:cNvSpPr/>
          <p:nvPr/>
        </p:nvSpPr>
        <p:spPr>
          <a:xfrm>
            <a:off x="6969224" y="1268760"/>
            <a:ext cx="2448272"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Network</a:t>
            </a:r>
            <a:r>
              <a:rPr kumimoji="1" lang="zh-CN" altLang="en-US" sz="2400" dirty="0" smtClean="0">
                <a:solidFill>
                  <a:srgbClr val="FF0000"/>
                </a:solidFill>
              </a:rPr>
              <a:t> </a:t>
            </a:r>
            <a:r>
              <a:rPr kumimoji="1" lang="en-US" altLang="zh-CN" sz="2400" dirty="0" smtClean="0">
                <a:solidFill>
                  <a:srgbClr val="FF0000"/>
                </a:solidFill>
              </a:rPr>
              <a:t>Dynamics</a:t>
            </a:r>
            <a:endParaRPr kumimoji="1" lang="zh-CN" altLang="en-US" sz="2400" dirty="0">
              <a:solidFill>
                <a:srgbClr val="FF0000"/>
              </a:solidFill>
            </a:endParaRPr>
          </a:p>
        </p:txBody>
      </p:sp>
      <p:sp>
        <p:nvSpPr>
          <p:cNvPr id="36" name="矩形 35"/>
          <p:cNvSpPr/>
          <p:nvPr/>
        </p:nvSpPr>
        <p:spPr>
          <a:xfrm>
            <a:off x="838200" y="4077072"/>
            <a:ext cx="181054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a:t>
            </a:r>
            <a:r>
              <a:rPr kumimoji="1" lang="zh-CN" altLang="en-US" sz="1800" dirty="0" smtClean="0">
                <a:solidFill>
                  <a:schemeClr val="tx1"/>
                </a:solidFill>
              </a:rPr>
              <a:t> </a:t>
            </a:r>
            <a:r>
              <a:rPr kumimoji="1" lang="en-US" altLang="zh-CN" dirty="0">
                <a:solidFill>
                  <a:schemeClr val="tx1"/>
                </a:solidFill>
              </a:rPr>
              <a:t>D</a:t>
            </a:r>
            <a:r>
              <a:rPr kumimoji="1" lang="en-US" altLang="zh-CN" sz="1800" dirty="0" smtClean="0">
                <a:solidFill>
                  <a:schemeClr val="tx1"/>
                </a:solidFill>
              </a:rPr>
              <a:t>emographics</a:t>
            </a:r>
          </a:p>
          <a:p>
            <a:r>
              <a:rPr kumimoji="1" lang="en-US" altLang="zh-CN" sz="1800" dirty="0" smtClean="0">
                <a:solidFill>
                  <a:schemeClr val="tx1"/>
                </a:solidFill>
              </a:rPr>
              <a:t>-</a:t>
            </a:r>
            <a:r>
              <a:rPr kumimoji="1" lang="zh-CN" altLang="en-US" sz="1800" dirty="0" smtClean="0">
                <a:solidFill>
                  <a:schemeClr val="tx1"/>
                </a:solidFill>
              </a:rPr>
              <a:t> </a:t>
            </a:r>
            <a:r>
              <a:rPr kumimoji="1" lang="en-US" altLang="zh-CN" sz="1800" dirty="0" smtClean="0">
                <a:solidFill>
                  <a:schemeClr val="tx1"/>
                </a:solidFill>
              </a:rPr>
              <a:t>Emotion</a:t>
            </a:r>
            <a:endParaRPr kumimoji="1" lang="en-US" altLang="zh-CN" sz="1800" dirty="0">
              <a:solidFill>
                <a:schemeClr val="tx1"/>
              </a:solidFill>
            </a:endParaRPr>
          </a:p>
        </p:txBody>
      </p:sp>
      <p:cxnSp>
        <p:nvCxnSpPr>
          <p:cNvPr id="47" name="Straight Connector 13"/>
          <p:cNvCxnSpPr/>
          <p:nvPr/>
        </p:nvCxnSpPr>
        <p:spPr>
          <a:xfrm>
            <a:off x="560512" y="5147084"/>
            <a:ext cx="8748972"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ight Arrow 16"/>
          <p:cNvSpPr/>
          <p:nvPr/>
        </p:nvSpPr>
        <p:spPr>
          <a:xfrm rot="16200000" flipH="1">
            <a:off x="4649434" y="4483478"/>
            <a:ext cx="324036" cy="1219200"/>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21"/>
          <p:cNvSpPr/>
          <p:nvPr/>
        </p:nvSpPr>
        <p:spPr>
          <a:xfrm>
            <a:off x="2072680" y="5435116"/>
            <a:ext cx="5508612" cy="8382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2000" dirty="0">
              <a:solidFill>
                <a:srgbClr val="800000"/>
              </a:solidFill>
            </a:endParaRPr>
          </a:p>
        </p:txBody>
      </p:sp>
      <p:sp>
        <p:nvSpPr>
          <p:cNvPr id="50" name="Rectangle 22"/>
          <p:cNvSpPr/>
          <p:nvPr/>
        </p:nvSpPr>
        <p:spPr>
          <a:xfrm>
            <a:off x="2900772" y="5589240"/>
            <a:ext cx="3744416" cy="533400"/>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C00000"/>
                </a:solidFill>
              </a:rPr>
              <a:t>Application</a:t>
            </a:r>
            <a:r>
              <a:rPr lang="en-US" altLang="zh-CN" b="1" dirty="0">
                <a:solidFill>
                  <a:srgbClr val="C00000"/>
                </a:solidFill>
              </a:rPr>
              <a:t>s</a:t>
            </a:r>
            <a:endParaRPr lang="en-US" b="1" dirty="0">
              <a:solidFill>
                <a:srgbClr val="C00000"/>
              </a:solidFill>
            </a:endParaRPr>
          </a:p>
        </p:txBody>
      </p:sp>
      <p:sp>
        <p:nvSpPr>
          <p:cNvPr id="52" name="矩形 51"/>
          <p:cNvSpPr/>
          <p:nvPr/>
        </p:nvSpPr>
        <p:spPr>
          <a:xfrm>
            <a:off x="3764868" y="4077072"/>
            <a:ext cx="201622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Social Tie</a:t>
            </a:r>
          </a:p>
          <a:p>
            <a:r>
              <a:rPr kumimoji="1" lang="en-US" altLang="zh-CN" sz="1800" dirty="0" smtClean="0">
                <a:solidFill>
                  <a:schemeClr val="tx1"/>
                </a:solidFill>
              </a:rPr>
              <a:t>- </a:t>
            </a:r>
            <a:r>
              <a:rPr kumimoji="1" lang="en-US" altLang="zh-CN" dirty="0">
                <a:solidFill>
                  <a:srgbClr val="000000"/>
                </a:solidFill>
              </a:rPr>
              <a:t>Social</a:t>
            </a:r>
            <a:r>
              <a:rPr kumimoji="1" lang="zh-CN" altLang="en-US" dirty="0">
                <a:solidFill>
                  <a:srgbClr val="000000"/>
                </a:solidFill>
              </a:rPr>
              <a:t> </a:t>
            </a:r>
            <a:r>
              <a:rPr kumimoji="1" lang="en-US" altLang="zh-CN" dirty="0">
                <a:solidFill>
                  <a:srgbClr val="000000"/>
                </a:solidFill>
              </a:rPr>
              <a:t>Influence</a:t>
            </a:r>
            <a:endParaRPr kumimoji="1" lang="en-US" altLang="zh-CN" sz="1800" dirty="0" smtClean="0">
              <a:solidFill>
                <a:srgbClr val="000000"/>
              </a:solidFill>
            </a:endParaRPr>
          </a:p>
        </p:txBody>
      </p:sp>
      <p:sp>
        <p:nvSpPr>
          <p:cNvPr id="38" name="矩形 37"/>
          <p:cNvSpPr/>
          <p:nvPr/>
        </p:nvSpPr>
        <p:spPr>
          <a:xfrm>
            <a:off x="6789204" y="4077072"/>
            <a:ext cx="2448272"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a:t>
            </a:r>
            <a:r>
              <a:rPr kumimoji="1" lang="en-US" altLang="zh-CN" sz="1800" dirty="0" smtClean="0">
                <a:solidFill>
                  <a:srgbClr val="000000"/>
                </a:solidFill>
              </a:rPr>
              <a:t>Information</a:t>
            </a:r>
            <a:r>
              <a:rPr kumimoji="1" lang="zh-CN" altLang="en-US" sz="1800" dirty="0" smtClean="0">
                <a:solidFill>
                  <a:srgbClr val="000000"/>
                </a:solidFill>
              </a:rPr>
              <a:t> </a:t>
            </a:r>
            <a:r>
              <a:rPr kumimoji="1" lang="en-US" altLang="zh-CN" sz="1800" dirty="0" smtClean="0">
                <a:solidFill>
                  <a:srgbClr val="000000"/>
                </a:solidFill>
              </a:rPr>
              <a:t>Diffusion</a:t>
            </a:r>
          </a:p>
          <a:p>
            <a:r>
              <a:rPr kumimoji="1" lang="en-US" altLang="zh-CN" sz="1800" dirty="0" smtClean="0">
                <a:solidFill>
                  <a:srgbClr val="000000"/>
                </a:solidFill>
              </a:rPr>
              <a:t>- Emotion</a:t>
            </a:r>
            <a:r>
              <a:rPr kumimoji="1" lang="zh-CN" altLang="en-US" sz="1800" dirty="0" smtClean="0">
                <a:solidFill>
                  <a:srgbClr val="000000"/>
                </a:solidFill>
              </a:rPr>
              <a:t> </a:t>
            </a:r>
            <a:r>
              <a:rPr kumimoji="1" lang="en-US" altLang="zh-CN" sz="1800" dirty="0" smtClean="0">
                <a:solidFill>
                  <a:srgbClr val="000000"/>
                </a:solidFill>
              </a:rPr>
              <a:t>Contagion</a:t>
            </a:r>
          </a:p>
        </p:txBody>
      </p:sp>
    </p:spTree>
    <p:extLst>
      <p:ext uri="{BB962C8B-B14F-4D97-AF65-F5344CB8AC3E}">
        <p14:creationId xmlns:p14="http://schemas.microsoft.com/office/powerpoint/2010/main" val="204784798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400800"/>
            <a:ext cx="9906000" cy="457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smtClean="0"/>
              <a:t>Networked World</a:t>
            </a:r>
            <a:endParaRPr kumimoji="1" lang="zh-CN" altLang="en-US" dirty="0"/>
          </a:p>
        </p:txBody>
      </p:sp>
      <p:pic>
        <p:nvPicPr>
          <p:cNvPr id="6" name="图片 5" descr="static-graph.png"/>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762000" y="1345096"/>
            <a:ext cx="8305800" cy="5055704"/>
          </a:xfrm>
          <a:prstGeom prst="rect">
            <a:avLst/>
          </a:prstGeom>
        </p:spPr>
      </p:pic>
      <p:pic>
        <p:nvPicPr>
          <p:cNvPr id="7" name="Picture 2"/>
          <p:cNvPicPr>
            <a:picLocks noChangeAspect="1" noChangeArrowheads="1"/>
          </p:cNvPicPr>
          <p:nvPr/>
        </p:nvPicPr>
        <p:blipFill>
          <a:blip r:embed="rId4" cstate="print"/>
          <a:srcRect/>
          <a:stretch>
            <a:fillRect/>
          </a:stretch>
        </p:blipFill>
        <p:spPr bwMode="auto">
          <a:xfrm>
            <a:off x="1219201" y="1219200"/>
            <a:ext cx="1524000" cy="595086"/>
          </a:xfrm>
          <a:prstGeom prst="rect">
            <a:avLst/>
          </a:prstGeom>
          <a:noFill/>
          <a:ln w="9525">
            <a:noFill/>
            <a:miter lim="800000"/>
            <a:headEnd/>
            <a:tailEnd/>
          </a:ln>
        </p:spPr>
      </p:pic>
      <p:pic>
        <p:nvPicPr>
          <p:cNvPr id="8" name="Picture 11"/>
          <p:cNvPicPr>
            <a:picLocks noChangeAspect="1" noChangeArrowheads="1"/>
          </p:cNvPicPr>
          <p:nvPr/>
        </p:nvPicPr>
        <p:blipFill>
          <a:blip r:embed="rId5" cstate="print"/>
          <a:srcRect/>
          <a:stretch>
            <a:fillRect/>
          </a:stretch>
        </p:blipFill>
        <p:spPr bwMode="auto">
          <a:xfrm>
            <a:off x="6400802" y="1158490"/>
            <a:ext cx="838200" cy="838200"/>
          </a:xfrm>
          <a:prstGeom prst="rect">
            <a:avLst/>
          </a:prstGeom>
          <a:noFill/>
          <a:ln w="9525">
            <a:noFill/>
            <a:miter lim="800000"/>
            <a:headEnd/>
            <a:tailEnd/>
          </a:ln>
        </p:spPr>
      </p:pic>
      <p:pic>
        <p:nvPicPr>
          <p:cNvPr id="9" name="Picture 2"/>
          <p:cNvPicPr>
            <a:picLocks noChangeAspect="1" noChangeArrowheads="1"/>
          </p:cNvPicPr>
          <p:nvPr/>
        </p:nvPicPr>
        <p:blipFill>
          <a:blip r:embed="rId6" cstate="print"/>
          <a:srcRect/>
          <a:stretch>
            <a:fillRect/>
          </a:stretch>
        </p:blipFill>
        <p:spPr bwMode="auto">
          <a:xfrm>
            <a:off x="7162804" y="3354153"/>
            <a:ext cx="2053001" cy="685800"/>
          </a:xfrm>
          <a:prstGeom prst="rect">
            <a:avLst/>
          </a:prstGeom>
          <a:noFill/>
          <a:ln w="9525">
            <a:noFill/>
            <a:miter lim="800000"/>
            <a:headEnd/>
            <a:tailEnd/>
          </a:ln>
        </p:spPr>
      </p:pic>
      <p:pic>
        <p:nvPicPr>
          <p:cNvPr id="10" name="Picture 3"/>
          <p:cNvPicPr>
            <a:picLocks noChangeAspect="1" noChangeArrowheads="1"/>
          </p:cNvPicPr>
          <p:nvPr/>
        </p:nvPicPr>
        <p:blipFill>
          <a:blip r:embed="rId7" cstate="print"/>
          <a:srcRect/>
          <a:stretch>
            <a:fillRect/>
          </a:stretch>
        </p:blipFill>
        <p:spPr bwMode="auto">
          <a:xfrm>
            <a:off x="1066800" y="2863538"/>
            <a:ext cx="1371600" cy="721895"/>
          </a:xfrm>
          <a:prstGeom prst="rect">
            <a:avLst/>
          </a:prstGeom>
          <a:noFill/>
          <a:ln w="9525">
            <a:noFill/>
            <a:miter lim="800000"/>
            <a:headEnd/>
            <a:tailEnd/>
          </a:ln>
        </p:spPr>
      </p:pic>
      <p:sp>
        <p:nvSpPr>
          <p:cNvPr id="17" name="矩形 16"/>
          <p:cNvSpPr/>
          <p:nvPr/>
        </p:nvSpPr>
        <p:spPr>
          <a:xfrm>
            <a:off x="444500" y="1828800"/>
            <a:ext cx="3105150" cy="990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a:solidFill>
                  <a:srgbClr val="FF0000"/>
                </a:solidFill>
              </a:rPr>
              <a:t> </a:t>
            </a:r>
            <a:r>
              <a:rPr lang="en-US" altLang="zh-CN" sz="2000" b="1" dirty="0" smtClean="0">
                <a:solidFill>
                  <a:srgbClr val="FF0000"/>
                </a:solidFill>
              </a:rPr>
              <a:t>1.3 billion </a:t>
            </a:r>
            <a:r>
              <a:rPr lang="en-US" altLang="zh-CN" sz="2000" dirty="0">
                <a:solidFill>
                  <a:schemeClr val="tx1"/>
                </a:solidFill>
              </a:rPr>
              <a:t>users</a:t>
            </a:r>
          </a:p>
          <a:p>
            <a:pPr>
              <a:buFont typeface="Arial" pitchFamily="34" charset="0"/>
              <a:buChar char="•"/>
            </a:pPr>
            <a:r>
              <a:rPr lang="en-US" altLang="zh-CN" sz="2000" b="1" dirty="0" smtClean="0">
                <a:solidFill>
                  <a:srgbClr val="0000CC"/>
                </a:solidFill>
              </a:rPr>
              <a:t> 640 million</a:t>
            </a:r>
            <a:r>
              <a:rPr lang="en-US" altLang="zh-CN" sz="2000" dirty="0" smtClean="0">
                <a:solidFill>
                  <a:srgbClr val="0000CC"/>
                </a:solidFill>
              </a:rPr>
              <a:t> </a:t>
            </a:r>
            <a:r>
              <a:rPr lang="en-US" altLang="zh-CN" sz="2000" dirty="0" smtClean="0">
                <a:solidFill>
                  <a:schemeClr val="tx1"/>
                </a:solidFill>
              </a:rPr>
              <a:t>minutes/month</a:t>
            </a:r>
            <a:endParaRPr lang="en-US" altLang="zh-CN" sz="2000" dirty="0">
              <a:solidFill>
                <a:schemeClr val="tx1"/>
              </a:solidFill>
            </a:endParaRPr>
          </a:p>
        </p:txBody>
      </p:sp>
      <p:sp>
        <p:nvSpPr>
          <p:cNvPr id="21" name="矩形 20"/>
          <p:cNvSpPr/>
          <p:nvPr/>
        </p:nvSpPr>
        <p:spPr>
          <a:xfrm>
            <a:off x="6324600" y="4039956"/>
            <a:ext cx="3416300" cy="76064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248 million </a:t>
            </a:r>
            <a:r>
              <a:rPr lang="en-US" altLang="zh-CN" sz="2000" dirty="0" smtClean="0">
                <a:solidFill>
                  <a:schemeClr val="tx1"/>
                </a:solidFill>
              </a:rPr>
              <a:t>users  </a:t>
            </a:r>
          </a:p>
          <a:p>
            <a:pPr>
              <a:buFont typeface="Arial" pitchFamily="34" charset="0"/>
              <a:buChar char="•"/>
            </a:pPr>
            <a:r>
              <a:rPr lang="en-US" altLang="zh-CN" sz="2000" b="1" dirty="0">
                <a:solidFill>
                  <a:srgbClr val="0000CC"/>
                </a:solidFill>
              </a:rPr>
              <a:t> </a:t>
            </a:r>
            <a:r>
              <a:rPr lang="en-US" altLang="zh-CN" sz="2000" b="1" dirty="0" smtClean="0">
                <a:solidFill>
                  <a:srgbClr val="0000CC"/>
                </a:solidFill>
              </a:rPr>
              <a:t>influencing </a:t>
            </a:r>
            <a:r>
              <a:rPr lang="en-US" altLang="zh-CN" sz="2000" dirty="0" smtClean="0">
                <a:solidFill>
                  <a:srgbClr val="000000"/>
                </a:solidFill>
              </a:rPr>
              <a:t>our daily life</a:t>
            </a:r>
          </a:p>
        </p:txBody>
      </p:sp>
      <p:sp>
        <p:nvSpPr>
          <p:cNvPr id="22" name="矩形 21"/>
          <p:cNvSpPr/>
          <p:nvPr/>
        </p:nvSpPr>
        <p:spPr>
          <a:xfrm>
            <a:off x="5778501" y="2026420"/>
            <a:ext cx="3962399" cy="12501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800 million </a:t>
            </a:r>
            <a:r>
              <a:rPr lang="en-US" altLang="zh-CN" sz="2000" dirty="0" smtClean="0">
                <a:solidFill>
                  <a:srgbClr val="000000"/>
                </a:solidFill>
              </a:rPr>
              <a:t>QQ </a:t>
            </a:r>
            <a:r>
              <a:rPr lang="en-US" altLang="zh-CN" sz="2000" dirty="0" smtClean="0">
                <a:solidFill>
                  <a:schemeClr val="tx1"/>
                </a:solidFill>
              </a:rPr>
              <a:t>users  </a:t>
            </a:r>
          </a:p>
          <a:p>
            <a:pPr>
              <a:buFont typeface="Arial" pitchFamily="34" charset="0"/>
              <a:buChar char="•"/>
            </a:pPr>
            <a:r>
              <a:rPr lang="en-US" altLang="zh-CN" sz="2000" b="1" dirty="0">
                <a:solidFill>
                  <a:srgbClr val="0000CC"/>
                </a:solidFill>
              </a:rPr>
              <a:t> </a:t>
            </a:r>
            <a:r>
              <a:rPr lang="en-US" altLang="zh-CN" sz="2000" b="1" dirty="0" smtClean="0">
                <a:solidFill>
                  <a:srgbClr val="0000CC"/>
                </a:solidFill>
              </a:rPr>
              <a:t>549 million </a:t>
            </a:r>
            <a:r>
              <a:rPr lang="en-US" altLang="zh-CN" sz="2000" dirty="0" err="1" smtClean="0">
                <a:solidFill>
                  <a:srgbClr val="000000"/>
                </a:solidFill>
              </a:rPr>
              <a:t>Wechat</a:t>
            </a:r>
            <a:r>
              <a:rPr lang="en-US" altLang="zh-CN" sz="2000" dirty="0" smtClean="0">
                <a:solidFill>
                  <a:srgbClr val="000000"/>
                </a:solidFill>
              </a:rPr>
              <a:t> users</a:t>
            </a:r>
          </a:p>
          <a:p>
            <a:pPr marL="367200" lvl="1" indent="-162000">
              <a:buFont typeface="Lucida Grande"/>
              <a:buChar char="-"/>
            </a:pPr>
            <a:r>
              <a:rPr lang="en-US" altLang="zh-CN" dirty="0" smtClean="0">
                <a:solidFill>
                  <a:srgbClr val="000000"/>
                </a:solidFill>
              </a:rPr>
              <a:t> revenue-Q1 2015 =3.6B/2.4B</a:t>
            </a:r>
          </a:p>
        </p:txBody>
      </p:sp>
      <p:pic>
        <p:nvPicPr>
          <p:cNvPr id="24" name="图片 23" descr="Screen Shot 2013-11-14 at 4.01.2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3428" y="2133600"/>
            <a:ext cx="2466372" cy="3068400"/>
          </a:xfrm>
          <a:prstGeom prst="rect">
            <a:avLst/>
          </a:prstGeom>
        </p:spPr>
      </p:pic>
      <p:sp>
        <p:nvSpPr>
          <p:cNvPr id="25" name="椭圆 24"/>
          <p:cNvSpPr/>
          <p:nvPr/>
        </p:nvSpPr>
        <p:spPr>
          <a:xfrm>
            <a:off x="3581402" y="2154000"/>
            <a:ext cx="2438400" cy="3048000"/>
          </a:xfrm>
          <a:prstGeom prst="ellipse">
            <a:avLst/>
          </a:prstGeom>
          <a:noFill/>
          <a:ln w="19050" cmpd="sng">
            <a:solidFill>
              <a:srgbClr val="4F4F4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457200" y="3581400"/>
            <a:ext cx="2895601" cy="8382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640 million </a:t>
            </a:r>
            <a:r>
              <a:rPr lang="en-US" altLang="zh-CN" sz="2000" dirty="0" smtClean="0">
                <a:solidFill>
                  <a:schemeClr val="tx1"/>
                </a:solidFill>
              </a:rPr>
              <a:t>users  </a:t>
            </a:r>
          </a:p>
          <a:p>
            <a:pPr>
              <a:buFont typeface="Arial" pitchFamily="34" charset="0"/>
              <a:buChar char="•"/>
            </a:pPr>
            <a:r>
              <a:rPr lang="en-US" altLang="zh-CN" sz="2000" b="1" dirty="0">
                <a:solidFill>
                  <a:srgbClr val="0000CC"/>
                </a:solidFill>
              </a:rPr>
              <a:t> </a:t>
            </a:r>
            <a:r>
              <a:rPr lang="en-US" altLang="zh-CN" sz="2000" b="1" dirty="0" smtClean="0">
                <a:solidFill>
                  <a:srgbClr val="0000CC"/>
                </a:solidFill>
              </a:rPr>
              <a:t>9K </a:t>
            </a:r>
            <a:r>
              <a:rPr lang="en-US" altLang="zh-CN" sz="2000" dirty="0" smtClean="0">
                <a:solidFill>
                  <a:schemeClr val="tx1"/>
                </a:solidFill>
              </a:rPr>
              <a:t>tweets/second</a:t>
            </a:r>
          </a:p>
        </p:txBody>
      </p:sp>
      <p:pic>
        <p:nvPicPr>
          <p:cNvPr id="31" name="图片 30" descr="amazon.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71601" y="4723524"/>
            <a:ext cx="2057400" cy="508438"/>
          </a:xfrm>
          <a:prstGeom prst="rect">
            <a:avLst/>
          </a:prstGeom>
        </p:spPr>
      </p:pic>
      <p:pic>
        <p:nvPicPr>
          <p:cNvPr id="32" name="图片 31" descr="alibaba_group2-featur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38798" y="5106757"/>
            <a:ext cx="2286000" cy="477951"/>
          </a:xfrm>
          <a:prstGeom prst="rect">
            <a:avLst/>
          </a:prstGeom>
        </p:spPr>
      </p:pic>
      <p:pic>
        <p:nvPicPr>
          <p:cNvPr id="4" name="图片 3"/>
          <p:cNvPicPr>
            <a:picLocks noChangeAspect="1"/>
          </p:cNvPicPr>
          <p:nvPr/>
        </p:nvPicPr>
        <p:blipFill>
          <a:blip r:embed="rId11"/>
          <a:stretch>
            <a:fillRect/>
          </a:stretch>
        </p:blipFill>
        <p:spPr>
          <a:xfrm>
            <a:off x="7543802" y="1143000"/>
            <a:ext cx="838200" cy="838200"/>
          </a:xfrm>
          <a:prstGeom prst="rect">
            <a:avLst/>
          </a:prstGeom>
        </p:spPr>
      </p:pic>
      <p:sp>
        <p:nvSpPr>
          <p:cNvPr id="23" name="副标题 4"/>
          <p:cNvSpPr txBox="1">
            <a:spLocks/>
          </p:cNvSpPr>
          <p:nvPr/>
        </p:nvSpPr>
        <p:spPr bwMode="auto">
          <a:xfrm>
            <a:off x="0" y="6324600"/>
            <a:ext cx="35814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a:latin typeface="+mn-lt"/>
                <a:ea typeface="+mn-ea"/>
              </a:rPr>
              <a:t>[1] http://</a:t>
            </a:r>
            <a:r>
              <a:rPr lang="en-US" altLang="zh-CN" sz="1400" kern="0" dirty="0" err="1">
                <a:latin typeface="+mn-lt"/>
                <a:ea typeface="+mn-ea"/>
              </a:rPr>
              <a:t>www.statisticbrain.com</a:t>
            </a:r>
            <a:r>
              <a:rPr lang="en-US" altLang="zh-CN" sz="1400" kern="0" dirty="0">
                <a:latin typeface="+mn-lt"/>
                <a:ea typeface="+mn-ea"/>
              </a:rPr>
              <a:t>/</a:t>
            </a:r>
            <a:endParaRPr kumimoji="0" lang="zh-CN" altLang="en-US" sz="1400" i="0" u="none" strike="noStrike" kern="0" cap="none" spc="0" normalizeH="0" baseline="0" noProof="0" dirty="0" smtClean="0">
              <a:ln>
                <a:noFill/>
              </a:ln>
              <a:solidFill>
                <a:schemeClr val="tx1"/>
              </a:solidFill>
              <a:effectLst/>
              <a:uLnTx/>
              <a:uFillTx/>
              <a:latin typeface="+mn-lt"/>
              <a:ea typeface="+mn-ea"/>
              <a:cs typeface="+mn-cs"/>
            </a:endParaRPr>
          </a:p>
        </p:txBody>
      </p:sp>
      <p:sp>
        <p:nvSpPr>
          <p:cNvPr id="29" name="矩形 28"/>
          <p:cNvSpPr/>
          <p:nvPr/>
        </p:nvSpPr>
        <p:spPr>
          <a:xfrm>
            <a:off x="495300" y="5257800"/>
            <a:ext cx="3549650" cy="8382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244 million </a:t>
            </a:r>
            <a:r>
              <a:rPr lang="en-US" altLang="zh-CN" sz="2000" dirty="0" smtClean="0">
                <a:solidFill>
                  <a:srgbClr val="000000"/>
                </a:solidFill>
              </a:rPr>
              <a:t>active </a:t>
            </a:r>
            <a:r>
              <a:rPr lang="en-US" altLang="zh-CN" sz="2000" dirty="0" smtClean="0">
                <a:solidFill>
                  <a:schemeClr val="tx1"/>
                </a:solidFill>
              </a:rPr>
              <a:t>users</a:t>
            </a:r>
          </a:p>
          <a:p>
            <a:pPr>
              <a:buFont typeface="Arial" pitchFamily="34" charset="0"/>
              <a:buChar char="•"/>
            </a:pPr>
            <a:r>
              <a:rPr lang="en-US" altLang="zh-CN" sz="2000" b="1" dirty="0" smtClean="0">
                <a:solidFill>
                  <a:srgbClr val="0000CC"/>
                </a:solidFill>
              </a:rPr>
              <a:t> 14 billion</a:t>
            </a:r>
            <a:r>
              <a:rPr lang="en-US" altLang="zh-CN" sz="2000" b="1" dirty="0" smtClean="0">
                <a:solidFill>
                  <a:schemeClr val="tx1"/>
                </a:solidFill>
              </a:rPr>
              <a:t> </a:t>
            </a:r>
            <a:r>
              <a:rPr lang="en-US" altLang="zh-CN" sz="2000" dirty="0" smtClean="0">
                <a:solidFill>
                  <a:schemeClr val="tx1"/>
                </a:solidFill>
              </a:rPr>
              <a:t>items/year</a:t>
            </a:r>
          </a:p>
        </p:txBody>
      </p:sp>
      <p:sp>
        <p:nvSpPr>
          <p:cNvPr id="28" name="矩形 27"/>
          <p:cNvSpPr/>
          <p:nvPr/>
        </p:nvSpPr>
        <p:spPr>
          <a:xfrm>
            <a:off x="5257802" y="5584707"/>
            <a:ext cx="3429000" cy="81609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2000" dirty="0" smtClean="0">
                <a:solidFill>
                  <a:srgbClr val="FF0000"/>
                </a:solidFill>
              </a:rPr>
              <a:t> </a:t>
            </a:r>
            <a:r>
              <a:rPr lang="en-US" altLang="zh-CN" sz="2000" b="1" dirty="0" smtClean="0">
                <a:solidFill>
                  <a:srgbClr val="FF0000"/>
                </a:solidFill>
              </a:rPr>
              <a:t>350 million </a:t>
            </a:r>
            <a:r>
              <a:rPr lang="en-US" altLang="zh-CN" sz="2000" dirty="0" smtClean="0">
                <a:solidFill>
                  <a:schemeClr val="tx1"/>
                </a:solidFill>
              </a:rPr>
              <a:t>active</a:t>
            </a:r>
            <a:r>
              <a:rPr lang="zh-CN" altLang="en-US" sz="2000" dirty="0" smtClean="0">
                <a:solidFill>
                  <a:schemeClr val="tx1"/>
                </a:solidFill>
              </a:rPr>
              <a:t> </a:t>
            </a:r>
            <a:r>
              <a:rPr lang="en-US" altLang="zh-CN" sz="2000" dirty="0" smtClean="0">
                <a:solidFill>
                  <a:schemeClr val="tx1"/>
                </a:solidFill>
              </a:rPr>
              <a:t>users  </a:t>
            </a:r>
          </a:p>
          <a:p>
            <a:pPr>
              <a:buFont typeface="Arial" pitchFamily="34" charset="0"/>
              <a:buChar char="•"/>
            </a:pPr>
            <a:r>
              <a:rPr lang="en-US" altLang="zh-CN" sz="2000" b="1" dirty="0">
                <a:solidFill>
                  <a:srgbClr val="0000CC"/>
                </a:solidFill>
              </a:rPr>
              <a:t> </a:t>
            </a:r>
            <a:r>
              <a:rPr lang="en-US" altLang="zh-CN" sz="2000" b="1" dirty="0" smtClean="0">
                <a:solidFill>
                  <a:srgbClr val="0000CC"/>
                </a:solidFill>
              </a:rPr>
              <a:t>57 billion</a:t>
            </a:r>
            <a:r>
              <a:rPr lang="en-US" altLang="zh-CN" sz="2000" dirty="0" smtClean="0">
                <a:solidFill>
                  <a:srgbClr val="0000CC"/>
                </a:solidFill>
              </a:rPr>
              <a:t> </a:t>
            </a:r>
            <a:r>
              <a:rPr lang="en-US" altLang="zh-CN" sz="2000" dirty="0" smtClean="0">
                <a:solidFill>
                  <a:schemeClr val="tx1"/>
                </a:solidFill>
              </a:rPr>
              <a:t>on 11/11</a:t>
            </a:r>
          </a:p>
        </p:txBody>
      </p:sp>
    </p:spTree>
    <p:extLst>
      <p:ext uri="{BB962C8B-B14F-4D97-AF65-F5344CB8AC3E}">
        <p14:creationId xmlns:p14="http://schemas.microsoft.com/office/powerpoint/2010/main" val="198324030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38151"/>
            <a:ext cx="9906000" cy="731226"/>
          </a:xfrm>
        </p:spPr>
        <p:txBody>
          <a:bodyPr/>
          <a:lstStyle/>
          <a:p>
            <a:r>
              <a:rPr kumimoji="1" lang="en-US" altLang="zh-CN" dirty="0" smtClean="0"/>
              <a:t>Big Data Analytics in Game Data</a:t>
            </a:r>
            <a:endParaRPr kumimoji="1" lang="zh-CN" altLang="en-US" dirty="0"/>
          </a:p>
        </p:txBody>
      </p:sp>
      <p:sp>
        <p:nvSpPr>
          <p:cNvPr id="3" name="内容占位符 2"/>
          <p:cNvSpPr>
            <a:spLocks noGrp="1"/>
          </p:cNvSpPr>
          <p:nvPr>
            <p:ph idx="1"/>
          </p:nvPr>
        </p:nvSpPr>
        <p:spPr>
          <a:xfrm>
            <a:off x="350870" y="1368670"/>
            <a:ext cx="9139237" cy="4944207"/>
          </a:xfrm>
        </p:spPr>
        <p:txBody>
          <a:bodyPr/>
          <a:lstStyle/>
          <a:p>
            <a:r>
              <a:rPr lang="en-US" altLang="zh-CN" sz="2800" dirty="0"/>
              <a:t>Online gaming is one of the largest industries on the Internet</a:t>
            </a:r>
            <a:r>
              <a:rPr lang="en-US" altLang="zh-CN" sz="2800" dirty="0" smtClean="0"/>
              <a:t>…</a:t>
            </a:r>
          </a:p>
          <a:p>
            <a:r>
              <a:rPr lang="en-US" altLang="zh-CN" sz="2800" dirty="0"/>
              <a:t>Facebook</a:t>
            </a:r>
          </a:p>
          <a:p>
            <a:pPr lvl="1"/>
            <a:r>
              <a:rPr lang="en-US" altLang="zh-CN" sz="2400" dirty="0">
                <a:solidFill>
                  <a:srgbClr val="C00000"/>
                </a:solidFill>
              </a:rPr>
              <a:t>250 million </a:t>
            </a:r>
            <a:r>
              <a:rPr lang="en-US" altLang="zh-CN" sz="2400" dirty="0"/>
              <a:t>users play games monthly</a:t>
            </a:r>
          </a:p>
          <a:p>
            <a:pPr lvl="1"/>
            <a:r>
              <a:rPr lang="en-US" altLang="zh-CN" sz="2400" dirty="0">
                <a:solidFill>
                  <a:srgbClr val="C00000"/>
                </a:solidFill>
              </a:rPr>
              <a:t>200 games </a:t>
            </a:r>
            <a:r>
              <a:rPr lang="en-US" altLang="zh-CN" sz="2400" dirty="0"/>
              <a:t>with more than </a:t>
            </a:r>
            <a:r>
              <a:rPr lang="en-US" altLang="zh-CN" sz="2400" dirty="0">
                <a:solidFill>
                  <a:srgbClr val="C00000"/>
                </a:solidFill>
              </a:rPr>
              <a:t>1 million </a:t>
            </a:r>
            <a:r>
              <a:rPr lang="en-US" altLang="zh-CN" sz="2400" dirty="0"/>
              <a:t>active users </a:t>
            </a:r>
          </a:p>
          <a:p>
            <a:pPr lvl="1"/>
            <a:r>
              <a:rPr lang="en-US" altLang="zh-CN" sz="2400" dirty="0">
                <a:solidFill>
                  <a:srgbClr val="C00000"/>
                </a:solidFill>
              </a:rPr>
              <a:t>12%</a:t>
            </a:r>
            <a:r>
              <a:rPr lang="en-US" altLang="zh-CN" sz="2400" dirty="0"/>
              <a:t> of the company’s revenue is from </a:t>
            </a:r>
            <a:r>
              <a:rPr lang="en-US" altLang="zh-CN" sz="2400" dirty="0" smtClean="0"/>
              <a:t>games</a:t>
            </a:r>
            <a:endParaRPr lang="en-US" altLang="zh-CN" sz="2400" dirty="0"/>
          </a:p>
          <a:p>
            <a:r>
              <a:rPr lang="en-US" altLang="zh-CN" sz="2800" dirty="0" err="1" smtClean="0"/>
              <a:t>Tencent</a:t>
            </a:r>
            <a:r>
              <a:rPr lang="en-US" altLang="zh-CN" sz="2800" dirty="0" smtClean="0"/>
              <a:t> </a:t>
            </a:r>
            <a:r>
              <a:rPr lang="en-US" altLang="zh-CN" sz="2000" dirty="0"/>
              <a:t>(Market Cap: ~150B $)</a:t>
            </a:r>
            <a:endParaRPr lang="en-US" altLang="zh-CN" sz="2800" dirty="0"/>
          </a:p>
          <a:p>
            <a:pPr lvl="1"/>
            <a:r>
              <a:rPr lang="en-US" altLang="zh-CN" sz="2400" dirty="0"/>
              <a:t>More than </a:t>
            </a:r>
            <a:r>
              <a:rPr lang="en-US" altLang="zh-CN" sz="2400" dirty="0">
                <a:solidFill>
                  <a:srgbClr val="C00000"/>
                </a:solidFill>
              </a:rPr>
              <a:t>400 million </a:t>
            </a:r>
            <a:r>
              <a:rPr lang="en-US" altLang="zh-CN" sz="2400" dirty="0"/>
              <a:t>gaming users</a:t>
            </a:r>
          </a:p>
          <a:p>
            <a:pPr lvl="1"/>
            <a:r>
              <a:rPr lang="en-US" altLang="zh-CN" sz="2400" dirty="0">
                <a:solidFill>
                  <a:srgbClr val="C00000"/>
                </a:solidFill>
              </a:rPr>
              <a:t>50%</a:t>
            </a:r>
            <a:r>
              <a:rPr lang="en-US" altLang="zh-CN" sz="2400" dirty="0"/>
              <a:t> of </a:t>
            </a:r>
            <a:r>
              <a:rPr lang="en-US" altLang="zh-CN" sz="2400" dirty="0" err="1"/>
              <a:t>Tencent’s</a:t>
            </a:r>
            <a:r>
              <a:rPr lang="en-US" altLang="zh-CN" sz="2400" dirty="0"/>
              <a:t> overall revenue is </a:t>
            </a:r>
            <a:r>
              <a:rPr lang="en-US" altLang="zh-CN" sz="2400" dirty="0" smtClean="0"/>
              <a:t>from games</a:t>
            </a:r>
          </a:p>
          <a:p>
            <a:pPr marL="0" indent="0">
              <a:buNone/>
            </a:pPr>
            <a:endParaRPr lang="en-US" altLang="zh-CN" sz="2800" dirty="0"/>
          </a:p>
        </p:txBody>
      </p:sp>
      <p:sp>
        <p:nvSpPr>
          <p:cNvPr id="4" name="副标题 4"/>
          <p:cNvSpPr txBox="1">
            <a:spLocks/>
          </p:cNvSpPr>
          <p:nvPr/>
        </p:nvSpPr>
        <p:spPr bwMode="auto">
          <a:xfrm>
            <a:off x="0" y="6451230"/>
            <a:ext cx="9906000" cy="406770"/>
          </a:xfrm>
          <a:prstGeom prst="rect">
            <a:avLst/>
          </a:prstGeom>
          <a:solidFill>
            <a:schemeClr val="bg1"/>
          </a:solidFill>
          <a:ln w="9525">
            <a:solidFill>
              <a:schemeClr val="bg1"/>
            </a:solidFill>
            <a:miter lim="800000"/>
            <a:headEnd/>
            <a:tailEnd/>
          </a:ln>
        </p:spPr>
        <p:txBody>
          <a:bodyPr vert="horz" wrap="square" lIns="166154" tIns="42203" rIns="66462" bIns="42203" numCol="1" anchor="ctr" anchorCtr="0" compatLnSpc="1">
            <a:prstTxWarp prst="textNoShape">
              <a:avLst/>
            </a:prstTxWarp>
          </a:bodyPr>
          <a:lstStyle/>
          <a:p>
            <a:r>
              <a:rPr lang="en-US" altLang="zh-CN" sz="1200" dirty="0" smtClean="0"/>
              <a:t>[1] </a:t>
            </a:r>
            <a:r>
              <a:rPr lang="en-US" altLang="zh-CN" sz="1200" dirty="0" err="1" smtClean="0"/>
              <a:t>Zhanpeng</a:t>
            </a:r>
            <a:r>
              <a:rPr lang="en-US" altLang="zh-CN" sz="1200" dirty="0" smtClean="0"/>
              <a:t> </a:t>
            </a:r>
            <a:r>
              <a:rPr lang="en-US" altLang="zh-CN" sz="1200" dirty="0"/>
              <a:t>Fang, </a:t>
            </a:r>
            <a:r>
              <a:rPr lang="en-US" altLang="zh-CN" sz="1200" dirty="0" err="1"/>
              <a:t>Xinyu</a:t>
            </a:r>
            <a:r>
              <a:rPr lang="en-US" altLang="zh-CN" sz="1200" dirty="0"/>
              <a:t> Zhou, Jie Tang, Wei Shao, A.C.M. Fong, </a:t>
            </a:r>
            <a:r>
              <a:rPr lang="en-US" altLang="zh-CN" sz="1200" dirty="0" err="1"/>
              <a:t>Longjun</a:t>
            </a:r>
            <a:r>
              <a:rPr lang="en-US" altLang="zh-CN" sz="1200" dirty="0"/>
              <a:t> Sun, Ying Ding, Ling Zhou, and </a:t>
            </a:r>
            <a:r>
              <a:rPr lang="en-US" altLang="zh-CN" sz="1200" dirty="0" err="1"/>
              <a:t>Jarder</a:t>
            </a:r>
            <a:r>
              <a:rPr lang="en-US" altLang="zh-CN" sz="1200" dirty="0"/>
              <a:t> </a:t>
            </a:r>
            <a:r>
              <a:rPr lang="en-US" altLang="zh-CN" sz="1200" dirty="0" err="1"/>
              <a:t>Luo</a:t>
            </a:r>
            <a:r>
              <a:rPr lang="en-US" altLang="zh-CN" sz="1200" dirty="0"/>
              <a:t>. Modeling Paying Behavior in Online Social Networks. </a:t>
            </a:r>
            <a:r>
              <a:rPr lang="en-US" altLang="zh-CN" sz="1200" b="1" dirty="0" smtClean="0"/>
              <a:t>CIKM'14</a:t>
            </a:r>
            <a:r>
              <a:rPr lang="en-US" altLang="zh-CN" sz="1200" b="1" dirty="0"/>
              <a:t>.</a:t>
            </a:r>
          </a:p>
        </p:txBody>
      </p:sp>
    </p:spTree>
    <p:extLst>
      <p:ext uri="{BB962C8B-B14F-4D97-AF65-F5344CB8AC3E}">
        <p14:creationId xmlns:p14="http://schemas.microsoft.com/office/powerpoint/2010/main" val="107990946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Two games: DNF</a:t>
            </a:r>
            <a:endParaRPr lang="zh-CN" altLang="en-US" dirty="0"/>
          </a:p>
        </p:txBody>
      </p:sp>
      <p:sp>
        <p:nvSpPr>
          <p:cNvPr id="3" name="内容占位符 2"/>
          <p:cNvSpPr>
            <a:spLocks noGrp="1"/>
          </p:cNvSpPr>
          <p:nvPr>
            <p:ph idx="1"/>
          </p:nvPr>
        </p:nvSpPr>
        <p:spPr>
          <a:xfrm>
            <a:off x="29" y="1529863"/>
            <a:ext cx="6172193" cy="4470404"/>
          </a:xfrm>
        </p:spPr>
        <p:txBody>
          <a:bodyPr>
            <a:normAutofit lnSpcReduction="10000"/>
          </a:bodyPr>
          <a:lstStyle/>
          <a:p>
            <a:r>
              <a:rPr lang="en-US" altLang="zh-CN" dirty="0" smtClean="0"/>
              <a:t>Dungeon &amp; Fighter Online (DNF)</a:t>
            </a:r>
          </a:p>
          <a:p>
            <a:pPr lvl="1"/>
            <a:r>
              <a:rPr lang="en-US" altLang="zh-CN" dirty="0" smtClean="0"/>
              <a:t>A game of melee combat between users and large number of underpowered enemies</a:t>
            </a:r>
          </a:p>
          <a:p>
            <a:pPr lvl="1"/>
            <a:r>
              <a:rPr lang="en-US" altLang="zh-CN" dirty="0" smtClean="0">
                <a:solidFill>
                  <a:srgbClr val="800000"/>
                </a:solidFill>
              </a:rPr>
              <a:t>400+ million users, the 2</a:t>
            </a:r>
            <a:r>
              <a:rPr lang="en-US" altLang="zh-CN" i="1" baseline="30000" dirty="0" smtClean="0">
                <a:solidFill>
                  <a:srgbClr val="800000"/>
                </a:solidFill>
              </a:rPr>
              <a:t>nd</a:t>
            </a:r>
            <a:r>
              <a:rPr lang="en-US" altLang="zh-CN" i="1" baseline="-25000" dirty="0" smtClean="0">
                <a:solidFill>
                  <a:srgbClr val="800000"/>
                </a:solidFill>
              </a:rPr>
              <a:t> </a:t>
            </a:r>
            <a:r>
              <a:rPr lang="en-US" altLang="zh-CN" i="1" dirty="0" smtClean="0">
                <a:solidFill>
                  <a:srgbClr val="800000"/>
                </a:solidFill>
              </a:rPr>
              <a:t> </a:t>
            </a:r>
            <a:r>
              <a:rPr lang="en-US" altLang="zh-CN" dirty="0" smtClean="0">
                <a:solidFill>
                  <a:srgbClr val="800000"/>
                </a:solidFill>
              </a:rPr>
              <a:t>largest online game in China</a:t>
            </a:r>
            <a:endParaRPr lang="en-US" altLang="zh-CN" i="1" baseline="30000" dirty="0" smtClean="0">
              <a:solidFill>
                <a:srgbClr val="800000"/>
              </a:solidFill>
            </a:endParaRPr>
          </a:p>
          <a:p>
            <a:pPr lvl="1"/>
            <a:r>
              <a:rPr lang="en-US" altLang="zh-CN" dirty="0" smtClean="0"/>
              <a:t>Users in the game can fight against enemies by individuals or by groups</a:t>
            </a:r>
          </a:p>
        </p:txBody>
      </p:sp>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55456" y="4335622"/>
            <a:ext cx="3500120" cy="1676869"/>
          </a:xfrm>
          <a:prstGeom prst="rect">
            <a:avLst/>
          </a:prstGeom>
        </p:spPr>
      </p:pic>
      <p:pic>
        <p:nvPicPr>
          <p:cNvPr id="7" name="Picture 2" descr="http://b.hiphotos.baidu.com/baike/c0%3Dbaike150%2C5%2C5%2C150%2C50/sign=f913ccb809f79052fb124f6c6d9abcaf/9213b07eca806538d5601bb897dda144ac345982b3b7aaaf.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55459" y="1713096"/>
            <a:ext cx="2751667" cy="234461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3392718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Two games: </a:t>
            </a:r>
            <a:r>
              <a:rPr lang="en-US" altLang="zh-CN" dirty="0" smtClean="0"/>
              <a:t>QQ Speed</a:t>
            </a:r>
            <a:endParaRPr lang="zh-CN" altLang="en-US" dirty="0"/>
          </a:p>
        </p:txBody>
      </p:sp>
      <p:sp>
        <p:nvSpPr>
          <p:cNvPr id="3" name="内容占位符 2"/>
          <p:cNvSpPr>
            <a:spLocks noGrp="1"/>
          </p:cNvSpPr>
          <p:nvPr>
            <p:ph idx="1"/>
          </p:nvPr>
        </p:nvSpPr>
        <p:spPr>
          <a:xfrm>
            <a:off x="8" y="1529863"/>
            <a:ext cx="6420556" cy="4470404"/>
          </a:xfrm>
        </p:spPr>
        <p:txBody>
          <a:bodyPr>
            <a:normAutofit/>
          </a:bodyPr>
          <a:lstStyle/>
          <a:p>
            <a:r>
              <a:rPr lang="en-US" altLang="zh-CN" dirty="0" smtClean="0"/>
              <a:t>QQ Speed</a:t>
            </a:r>
          </a:p>
          <a:p>
            <a:pPr lvl="1"/>
            <a:r>
              <a:rPr lang="en-US" altLang="zh-CN" dirty="0" smtClean="0"/>
              <a:t>A racing game that users can partake in competitions to play against other users</a:t>
            </a:r>
          </a:p>
          <a:p>
            <a:pPr lvl="1"/>
            <a:r>
              <a:rPr lang="en-US" altLang="zh-CN" dirty="0" smtClean="0">
                <a:solidFill>
                  <a:srgbClr val="000090"/>
                </a:solidFill>
              </a:rPr>
              <a:t>200+ million users</a:t>
            </a:r>
          </a:p>
          <a:p>
            <a:pPr lvl="1"/>
            <a:r>
              <a:rPr lang="en-US" altLang="zh-CN" dirty="0" smtClean="0"/>
              <a:t>Users can race against other users by individuals  or forma a group to race together</a:t>
            </a:r>
          </a:p>
          <a:p>
            <a:pPr lvl="1"/>
            <a:r>
              <a:rPr lang="en-US" altLang="zh-CN" dirty="0" smtClean="0">
                <a:solidFill>
                  <a:srgbClr val="FF0000"/>
                </a:solidFill>
              </a:rPr>
              <a:t>Some users may pay…</a:t>
            </a:r>
          </a:p>
        </p:txBody>
      </p:sp>
      <p:pic>
        <p:nvPicPr>
          <p:cNvPr id="6" name="Picture 4" descr="http://g.hiphotos.baidu.com/baike/c0%3Dbaike80%2C5%2C5%2C80%2C26/sign=09a75e80c8fcc3cea0cdc161f32cbded/42166d224f4a20a40894ee6590529822730e0cf3d6caf8b6.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22345" y="1572358"/>
            <a:ext cx="2531533" cy="2157046"/>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图片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20557" y="3745047"/>
            <a:ext cx="3253081" cy="2078892"/>
          </a:xfrm>
          <a:prstGeom prst="rect">
            <a:avLst/>
          </a:prstGeom>
        </p:spPr>
      </p:pic>
    </p:spTree>
    <p:extLst>
      <p:ext uri="{BB962C8B-B14F-4D97-AF65-F5344CB8AC3E}">
        <p14:creationId xmlns:p14="http://schemas.microsoft.com/office/powerpoint/2010/main" val="90673646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Task</a:t>
            </a:r>
            <a:endParaRPr lang="zh-CN" altLang="en-US" dirty="0"/>
          </a:p>
        </p:txBody>
      </p:sp>
      <p:sp>
        <p:nvSpPr>
          <p:cNvPr id="3" name="内容占位符 2"/>
          <p:cNvSpPr>
            <a:spLocks noGrp="1"/>
          </p:cNvSpPr>
          <p:nvPr>
            <p:ph idx="1"/>
          </p:nvPr>
        </p:nvSpPr>
        <p:spPr/>
        <p:txBody>
          <a:bodyPr>
            <a:normAutofit/>
          </a:bodyPr>
          <a:lstStyle/>
          <a:p>
            <a:r>
              <a:rPr lang="en-US" altLang="zh-CN" dirty="0" smtClean="0"/>
              <a:t>Given behavior log data and paying logs of online game users, predict</a:t>
            </a:r>
          </a:p>
          <a:p>
            <a:endParaRPr lang="en-US" altLang="zh-CN" sz="3692" dirty="0"/>
          </a:p>
          <a:p>
            <a:r>
              <a:rPr lang="en-US" altLang="zh-CN" dirty="0" smtClean="0">
                <a:solidFill>
                  <a:srgbClr val="C00000"/>
                </a:solidFill>
                <a:ea typeface="华文行楷" pitchFamily="2" charset="-122"/>
                <a:cs typeface="Times New Roman" pitchFamily="18" charset="0"/>
                <a:sym typeface="Wingdings" pitchFamily="2" charset="2"/>
              </a:rPr>
              <a:t>Will social </a:t>
            </a:r>
            <a:r>
              <a:rPr lang="en-US" altLang="zh-CN" dirty="0">
                <a:solidFill>
                  <a:srgbClr val="C00000"/>
                </a:solidFill>
                <a:ea typeface="华文行楷" pitchFamily="2" charset="-122"/>
                <a:cs typeface="Times New Roman" pitchFamily="18" charset="0"/>
                <a:sym typeface="Wingdings" pitchFamily="2" charset="2"/>
              </a:rPr>
              <a:t>influence </a:t>
            </a:r>
            <a:r>
              <a:rPr lang="en-US" altLang="zh-CN" dirty="0" smtClean="0">
                <a:solidFill>
                  <a:srgbClr val="C00000"/>
                </a:solidFill>
                <a:ea typeface="华文行楷" pitchFamily="2" charset="-122"/>
                <a:cs typeface="Times New Roman" pitchFamily="18" charset="0"/>
                <a:sym typeface="Wingdings" pitchFamily="2" charset="2"/>
              </a:rPr>
              <a:t>play </a:t>
            </a:r>
            <a:r>
              <a:rPr lang="en-US" altLang="zh-CN" dirty="0">
                <a:solidFill>
                  <a:srgbClr val="C00000"/>
                </a:solidFill>
                <a:ea typeface="华文行楷" pitchFamily="2" charset="-122"/>
                <a:cs typeface="Times New Roman" pitchFamily="18" charset="0"/>
                <a:sym typeface="Wingdings" pitchFamily="2" charset="2"/>
              </a:rPr>
              <a:t>an important role in this task?</a:t>
            </a:r>
            <a:endParaRPr lang="zh-CN" altLang="en-US" dirty="0">
              <a:solidFill>
                <a:srgbClr val="C00000"/>
              </a:solidFill>
              <a:ea typeface="华文行楷" pitchFamily="2" charset="-122"/>
              <a:cs typeface="Times New Roman" pitchFamily="18" charset="0"/>
              <a:sym typeface="Wingdings" pitchFamily="2" charset="2"/>
            </a:endParaRPr>
          </a:p>
          <a:p>
            <a:endParaRPr lang="en-US" altLang="zh-CN" dirty="0"/>
          </a:p>
          <a:p>
            <a:pPr marL="422041" lvl="1" indent="0">
              <a:buNone/>
            </a:pPr>
            <a:r>
              <a:rPr lang="en-US" altLang="zh-CN" dirty="0"/>
              <a:t>	</a:t>
            </a:r>
            <a:r>
              <a:rPr lang="en-US" altLang="zh-CN" dirty="0" smtClean="0"/>
              <a:t>	</a:t>
            </a:r>
            <a:endParaRPr lang="zh-CN" altLang="en-US" dirty="0"/>
          </a:p>
        </p:txBody>
      </p:sp>
      <p:sp>
        <p:nvSpPr>
          <p:cNvPr id="4" name="Rectangle 6"/>
          <p:cNvSpPr>
            <a:spLocks noChangeArrowheads="1"/>
          </p:cNvSpPr>
          <p:nvPr/>
        </p:nvSpPr>
        <p:spPr bwMode="auto">
          <a:xfrm>
            <a:off x="2362200" y="2438157"/>
            <a:ext cx="5410200" cy="428106"/>
          </a:xfrm>
          <a:prstGeom prst="rect">
            <a:avLst/>
          </a:prstGeom>
          <a:noFill/>
          <a:ln w="38100" cmpd="dbl" algn="ctr">
            <a:solidFill>
              <a:srgbClr val="CC0066"/>
            </a:solidFill>
            <a:miter lim="800000"/>
            <a:headEnd/>
            <a:tailEnd type="none" w="lg"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lIns="83077" tIns="43200" rIns="83077" bIns="43200" anchor="ctr">
            <a:spAutoFit/>
          </a:bodyPr>
          <a:lstStyle/>
          <a:p>
            <a:pPr algn="ctr">
              <a:spcBef>
                <a:spcPct val="20000"/>
              </a:spcBef>
              <a:buFont typeface="Wingdings" pitchFamily="2" charset="2"/>
              <a:buNone/>
            </a:pPr>
            <a:r>
              <a:rPr lang="en-US" altLang="zh-CN" sz="2215" dirty="0">
                <a:solidFill>
                  <a:srgbClr val="7030A0"/>
                </a:solidFill>
                <a:latin typeface="Verdana" pitchFamily="34" charset="0"/>
                <a:ea typeface="华文行楷" pitchFamily="2" charset="-122"/>
                <a:cs typeface="Times New Roman" pitchFamily="18" charset="0"/>
                <a:sym typeface="Wingdings" pitchFamily="2" charset="2"/>
              </a:rPr>
              <a:t>Free users -&gt; Paying users</a:t>
            </a:r>
            <a:endParaRPr lang="zh-CN" altLang="en-US" sz="2215" dirty="0">
              <a:solidFill>
                <a:srgbClr val="7030A0"/>
              </a:solidFill>
              <a:latin typeface="Verdana" pitchFamily="34"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137490516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Influence</a:t>
            </a:r>
            <a:endParaRPr lang="zh-CN" altLang="en-US" dirty="0"/>
          </a:p>
        </p:txBody>
      </p:sp>
      <p:pic>
        <p:nvPicPr>
          <p:cNvPr id="4" name="图片 3"/>
          <p:cNvPicPr>
            <a:picLocks noChangeAspect="1"/>
          </p:cNvPicPr>
          <p:nvPr/>
        </p:nvPicPr>
        <p:blipFill>
          <a:blip r:embed="rId3"/>
          <a:stretch>
            <a:fillRect/>
          </a:stretch>
        </p:blipFill>
        <p:spPr>
          <a:xfrm>
            <a:off x="1155703" y="1600200"/>
            <a:ext cx="7470743" cy="4140941"/>
          </a:xfrm>
          <a:prstGeom prst="rect">
            <a:avLst/>
          </a:prstGeom>
        </p:spPr>
      </p:pic>
    </p:spTree>
    <p:extLst>
      <p:ext uri="{BB962C8B-B14F-4D97-AF65-F5344CB8AC3E}">
        <p14:creationId xmlns:p14="http://schemas.microsoft.com/office/powerpoint/2010/main" val="196731333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Influence + Tie Strength</a:t>
            </a:r>
            <a:endParaRPr lang="zh-CN" altLang="en-US" dirty="0"/>
          </a:p>
        </p:txBody>
      </p:sp>
      <p:pic>
        <p:nvPicPr>
          <p:cNvPr id="4" name="图片 3"/>
          <p:cNvPicPr>
            <a:picLocks noChangeAspect="1"/>
          </p:cNvPicPr>
          <p:nvPr/>
        </p:nvPicPr>
        <p:blipFill>
          <a:blip r:embed="rId3"/>
          <a:stretch>
            <a:fillRect/>
          </a:stretch>
        </p:blipFill>
        <p:spPr>
          <a:xfrm>
            <a:off x="990600" y="1524005"/>
            <a:ext cx="7264400" cy="4044647"/>
          </a:xfrm>
          <a:prstGeom prst="rect">
            <a:avLst/>
          </a:prstGeom>
        </p:spPr>
      </p:pic>
    </p:spTree>
    <p:extLst>
      <p:ext uri="{BB962C8B-B14F-4D97-AF65-F5344CB8AC3E}">
        <p14:creationId xmlns:p14="http://schemas.microsoft.com/office/powerpoint/2010/main" val="200474344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3324380" y="1695790"/>
            <a:ext cx="2349062" cy="4103765"/>
          </a:xfrm>
          <a:prstGeom prst="rect">
            <a:avLst/>
          </a:prstGeom>
        </p:spPr>
      </p:pic>
      <p:sp>
        <p:nvSpPr>
          <p:cNvPr id="2" name="标题 1"/>
          <p:cNvSpPr>
            <a:spLocks noGrp="1"/>
          </p:cNvSpPr>
          <p:nvPr>
            <p:ph type="title"/>
          </p:nvPr>
        </p:nvSpPr>
        <p:spPr/>
        <p:txBody>
          <a:bodyPr>
            <a:normAutofit/>
          </a:bodyPr>
          <a:lstStyle/>
          <a:p>
            <a:r>
              <a:rPr lang="en-US" altLang="zh-CN" dirty="0" smtClean="0"/>
              <a:t>Structure Diversity</a:t>
            </a:r>
            <a:endParaRPr lang="zh-CN" altLang="en-US" dirty="0"/>
          </a:p>
        </p:txBody>
      </p:sp>
      <p:pic>
        <p:nvPicPr>
          <p:cNvPr id="4" name="图片 3"/>
          <p:cNvPicPr>
            <a:picLocks noChangeAspect="1"/>
          </p:cNvPicPr>
          <p:nvPr/>
        </p:nvPicPr>
        <p:blipFill rotWithShape="1">
          <a:blip r:embed="rId4"/>
          <a:srcRect t="2178" r="75844"/>
          <a:stretch/>
        </p:blipFill>
        <p:spPr>
          <a:xfrm>
            <a:off x="153097" y="1310882"/>
            <a:ext cx="2341752" cy="4508577"/>
          </a:xfrm>
          <a:prstGeom prst="rect">
            <a:avLst/>
          </a:prstGeom>
        </p:spPr>
      </p:pic>
      <p:sp>
        <p:nvSpPr>
          <p:cNvPr id="5" name="内容占位符 2"/>
          <p:cNvSpPr>
            <a:spLocks noGrp="1"/>
          </p:cNvSpPr>
          <p:nvPr>
            <p:ph idx="1"/>
          </p:nvPr>
        </p:nvSpPr>
        <p:spPr>
          <a:xfrm>
            <a:off x="6168756" y="990600"/>
            <a:ext cx="3737265" cy="1425868"/>
          </a:xfrm>
        </p:spPr>
        <p:txBody>
          <a:bodyPr>
            <a:normAutofit/>
          </a:bodyPr>
          <a:lstStyle/>
          <a:p>
            <a:pPr marL="0" indent="0">
              <a:buNone/>
            </a:pPr>
            <a:r>
              <a:rPr lang="en-US" altLang="zh-CN" sz="2000" dirty="0" smtClean="0"/>
              <a:t>Different structures of a user’s neighbors have different effects on the user’s behavior</a:t>
            </a:r>
            <a:r>
              <a:rPr lang="en-US" altLang="zh-CN" sz="2000" baseline="30000" dirty="0" smtClean="0"/>
              <a:t>[1]</a:t>
            </a:r>
            <a:endParaRPr lang="zh-CN" altLang="en-US" sz="2000" baseline="30000" dirty="0"/>
          </a:p>
        </p:txBody>
      </p:sp>
      <p:sp>
        <p:nvSpPr>
          <p:cNvPr id="6" name="副标题 4"/>
          <p:cNvSpPr txBox="1">
            <a:spLocks/>
          </p:cNvSpPr>
          <p:nvPr/>
        </p:nvSpPr>
        <p:spPr bwMode="auto">
          <a:xfrm>
            <a:off x="0" y="6417332"/>
            <a:ext cx="9906000" cy="440668"/>
          </a:xfrm>
          <a:prstGeom prst="rect">
            <a:avLst/>
          </a:prstGeom>
          <a:solidFill>
            <a:schemeClr val="bg1"/>
          </a:solidFill>
          <a:ln w="9525">
            <a:solidFill>
              <a:schemeClr val="bg1"/>
            </a:solidFill>
            <a:miter lim="800000"/>
            <a:headEnd/>
            <a:tailEnd/>
          </a:ln>
        </p:spPr>
        <p:txBody>
          <a:bodyPr vert="horz" wrap="square" lIns="180000" tIns="45720" rIns="72000" bIns="45720" numCol="1" anchor="ctr" anchorCtr="0" compatLnSpc="1">
            <a:prstTxWarp prst="textNoShape">
              <a:avLst/>
            </a:prstTxWarp>
          </a:bodyPr>
          <a:lstStyle/>
          <a:p>
            <a:r>
              <a:rPr lang="en-US" altLang="zh-CN" sz="1400" dirty="0" smtClean="0"/>
              <a:t>[1] </a:t>
            </a:r>
            <a:r>
              <a:rPr lang="de-DE" altLang="zh-CN" sz="1400" dirty="0"/>
              <a:t>Ugander, J., Backstrom, L., Marlow, C., &amp; Kleinberg, J</a:t>
            </a:r>
            <a:r>
              <a:rPr lang="de-DE" altLang="zh-CN" sz="1400" dirty="0" smtClean="0"/>
              <a:t>. </a:t>
            </a:r>
            <a:r>
              <a:rPr lang="en-US" altLang="zh-CN" sz="1400" dirty="0" smtClean="0"/>
              <a:t>Structural </a:t>
            </a:r>
            <a:r>
              <a:rPr lang="en-US" altLang="zh-CN" sz="1400" dirty="0"/>
              <a:t>diversity in social contagion</a:t>
            </a:r>
            <a:r>
              <a:rPr lang="en-US" altLang="zh-CN" sz="1400" dirty="0" smtClean="0"/>
              <a:t>. In PNAS’12.</a:t>
            </a:r>
            <a:endParaRPr lang="en-US" altLang="zh-CN" sz="1400" dirty="0"/>
          </a:p>
        </p:txBody>
      </p:sp>
      <p:sp>
        <p:nvSpPr>
          <p:cNvPr id="7" name="不等于号 6"/>
          <p:cNvSpPr/>
          <p:nvPr/>
        </p:nvSpPr>
        <p:spPr>
          <a:xfrm>
            <a:off x="2309064" y="3224689"/>
            <a:ext cx="1015331" cy="579815"/>
          </a:xfrm>
          <a:prstGeom prst="mathNotEqual">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18071065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Structure Diversity</a:t>
            </a:r>
            <a:endParaRPr lang="zh-CN" altLang="en-US" dirty="0"/>
          </a:p>
        </p:txBody>
      </p:sp>
      <p:pic>
        <p:nvPicPr>
          <p:cNvPr id="4" name="图片 3"/>
          <p:cNvPicPr>
            <a:picLocks noChangeAspect="1"/>
          </p:cNvPicPr>
          <p:nvPr/>
        </p:nvPicPr>
        <p:blipFill rotWithShape="1">
          <a:blip r:embed="rId3"/>
          <a:srcRect t="1076" r="1289"/>
          <a:stretch/>
        </p:blipFill>
        <p:spPr>
          <a:xfrm>
            <a:off x="153098" y="1460427"/>
            <a:ext cx="9569464" cy="4559377"/>
          </a:xfrm>
          <a:prstGeom prst="rect">
            <a:avLst/>
          </a:prstGeom>
        </p:spPr>
      </p:pic>
    </p:spTree>
    <p:extLst>
      <p:ext uri="{BB962C8B-B14F-4D97-AF65-F5344CB8AC3E}">
        <p14:creationId xmlns:p14="http://schemas.microsoft.com/office/powerpoint/2010/main" val="112081509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71" y="438151"/>
            <a:ext cx="9101136" cy="731226"/>
          </a:xfrm>
        </p:spPr>
        <p:txBody>
          <a:bodyPr/>
          <a:lstStyle/>
          <a:p>
            <a:r>
              <a:rPr lang="en-US" altLang="zh-CN" dirty="0" smtClean="0"/>
              <a:t>Online Test</a:t>
            </a:r>
            <a:endParaRPr lang="zh-CN" altLang="en-US" dirty="0"/>
          </a:p>
        </p:txBody>
      </p:sp>
      <p:pic>
        <p:nvPicPr>
          <p:cNvPr id="4" name="内容占位符 3"/>
          <p:cNvPicPr>
            <a:picLocks noGrp="1" noChangeAspect="1"/>
          </p:cNvPicPr>
          <p:nvPr>
            <p:ph idx="1"/>
          </p:nvPr>
        </p:nvPicPr>
        <p:blipFill>
          <a:blip r:embed="rId3"/>
          <a:stretch>
            <a:fillRect/>
          </a:stretch>
        </p:blipFill>
        <p:spPr>
          <a:xfrm>
            <a:off x="0" y="3569716"/>
            <a:ext cx="9916058" cy="2378625"/>
          </a:xfrm>
          <a:prstGeom prst="rect">
            <a:avLst/>
          </a:prstGeom>
        </p:spPr>
      </p:pic>
      <p:sp>
        <p:nvSpPr>
          <p:cNvPr id="3" name="椭圆 2"/>
          <p:cNvSpPr/>
          <p:nvPr/>
        </p:nvSpPr>
        <p:spPr>
          <a:xfrm>
            <a:off x="2641600" y="5526311"/>
            <a:ext cx="1238250" cy="49236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5695950" y="5526311"/>
            <a:ext cx="1238250" cy="49236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内容占位符 2"/>
          <p:cNvSpPr txBox="1">
            <a:spLocks/>
          </p:cNvSpPr>
          <p:nvPr/>
        </p:nvSpPr>
        <p:spPr bwMode="auto">
          <a:xfrm>
            <a:off x="350853" y="1368670"/>
            <a:ext cx="5745152" cy="4550020"/>
          </a:xfrm>
          <a:prstGeom prst="rect">
            <a:avLst/>
          </a:prstGeom>
          <a:noFill/>
          <a:ln w="9525">
            <a:no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altLang="zh-CN" sz="2585" dirty="0"/>
              <a:t>Test setting</a:t>
            </a:r>
          </a:p>
          <a:p>
            <a:pPr lvl="1"/>
            <a:r>
              <a:rPr lang="en-US" altLang="zh-CN" sz="2215" dirty="0"/>
              <a:t>Two groups: </a:t>
            </a:r>
            <a:r>
              <a:rPr lang="en-US" altLang="zh-CN" sz="2215" i="1" dirty="0">
                <a:solidFill>
                  <a:srgbClr val="000090"/>
                </a:solidFill>
              </a:rPr>
              <a:t>test group</a:t>
            </a:r>
            <a:r>
              <a:rPr lang="en-US" altLang="zh-CN" sz="2215" dirty="0">
                <a:solidFill>
                  <a:srgbClr val="000090"/>
                </a:solidFill>
              </a:rPr>
              <a:t> </a:t>
            </a:r>
            <a:r>
              <a:rPr lang="en-US" altLang="zh-CN" sz="2215" dirty="0"/>
              <a:t>and </a:t>
            </a:r>
            <a:r>
              <a:rPr lang="en-US" altLang="zh-CN" sz="2215" i="1" dirty="0">
                <a:solidFill>
                  <a:srgbClr val="000090"/>
                </a:solidFill>
              </a:rPr>
              <a:t>control group</a:t>
            </a:r>
            <a:endParaRPr lang="en-US" altLang="zh-CN" sz="2215" dirty="0"/>
          </a:p>
          <a:p>
            <a:pPr lvl="1"/>
            <a:r>
              <a:rPr lang="en-US" altLang="zh-CN" sz="2215" dirty="0"/>
              <a:t>Send </a:t>
            </a:r>
            <a:r>
              <a:rPr lang="en-US" altLang="zh-CN" sz="2215" dirty="0" err="1"/>
              <a:t>msgs</a:t>
            </a:r>
            <a:r>
              <a:rPr lang="en-US" altLang="zh-CN" sz="2215" dirty="0"/>
              <a:t> to invite the user to attend a promotion activity.</a:t>
            </a:r>
          </a:p>
        </p:txBody>
      </p:sp>
      <p:pic>
        <p:nvPicPr>
          <p:cNvPr id="7" name="图片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0806" y="404450"/>
            <a:ext cx="3520408" cy="2956385"/>
          </a:xfrm>
          <a:prstGeom prst="rect">
            <a:avLst/>
          </a:prstGeom>
        </p:spPr>
      </p:pic>
      <p:sp>
        <p:nvSpPr>
          <p:cNvPr id="8" name="矩形 7"/>
          <p:cNvSpPr/>
          <p:nvPr/>
        </p:nvSpPr>
        <p:spPr>
          <a:xfrm>
            <a:off x="8763008" y="4132424"/>
            <a:ext cx="1143000" cy="2110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8" dirty="0">
                <a:solidFill>
                  <a:schemeClr val="tx1"/>
                </a:solidFill>
              </a:rPr>
              <a:t>control group</a:t>
            </a:r>
            <a:endParaRPr kumimoji="1" lang="zh-CN" altLang="en-US" sz="1108" dirty="0">
              <a:solidFill>
                <a:schemeClr val="tx1"/>
              </a:solidFill>
            </a:endParaRPr>
          </a:p>
        </p:txBody>
      </p:sp>
      <p:sp>
        <p:nvSpPr>
          <p:cNvPr id="9" name="矩形 8"/>
          <p:cNvSpPr/>
          <p:nvPr/>
        </p:nvSpPr>
        <p:spPr>
          <a:xfrm>
            <a:off x="7127571" y="4132424"/>
            <a:ext cx="1524000" cy="21932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92" dirty="0">
                <a:solidFill>
                  <a:schemeClr val="tx1"/>
                </a:solidFill>
              </a:rPr>
              <a:t>test group2</a:t>
            </a:r>
            <a:endParaRPr kumimoji="1" lang="zh-CN" altLang="en-US" sz="1292" dirty="0">
              <a:solidFill>
                <a:schemeClr val="tx1"/>
              </a:solidFill>
            </a:endParaRPr>
          </a:p>
        </p:txBody>
      </p:sp>
    </p:spTree>
    <p:extLst>
      <p:ext uri="{BB962C8B-B14F-4D97-AF65-F5344CB8AC3E}">
        <p14:creationId xmlns:p14="http://schemas.microsoft.com/office/powerpoint/2010/main" val="110331856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a:ea typeface="黑体"/>
                <a:cs typeface="Arial"/>
              </a:rPr>
              <a:t>Online Test</a:t>
            </a:r>
            <a:endParaRPr lang="zh-CN" altLang="en-US" dirty="0">
              <a:latin typeface="Arial"/>
              <a:ea typeface="黑体"/>
              <a:cs typeface="Arial"/>
            </a:endParaRPr>
          </a:p>
        </p:txBody>
      </p:sp>
      <p:sp>
        <p:nvSpPr>
          <p:cNvPr id="3" name="内容占位符 2"/>
          <p:cNvSpPr>
            <a:spLocks noGrp="1"/>
          </p:cNvSpPr>
          <p:nvPr>
            <p:ph idx="1"/>
          </p:nvPr>
        </p:nvSpPr>
        <p:spPr>
          <a:xfrm>
            <a:off x="495300" y="1556797"/>
            <a:ext cx="9294237" cy="4608511"/>
          </a:xfrm>
        </p:spPr>
        <p:txBody>
          <a:bodyPr/>
          <a:lstStyle/>
          <a:p>
            <a:r>
              <a:rPr lang="en-US" altLang="zh-CN" sz="2400" dirty="0" smtClean="0">
                <a:latin typeface="Arial"/>
                <a:ea typeface="黑体"/>
                <a:cs typeface="Arial"/>
              </a:rPr>
              <a:t>Item</a:t>
            </a:r>
            <a:r>
              <a:rPr lang="zh-CN" altLang="en-US" sz="2400" dirty="0" smtClean="0">
                <a:latin typeface="Arial"/>
                <a:ea typeface="黑体"/>
                <a:cs typeface="Arial"/>
              </a:rPr>
              <a:t> </a:t>
            </a:r>
            <a:r>
              <a:rPr lang="en-US" altLang="zh-CN" sz="2400" dirty="0" smtClean="0">
                <a:latin typeface="Arial"/>
                <a:ea typeface="黑体"/>
                <a:cs typeface="Arial"/>
              </a:rPr>
              <a:t>Recommendation</a:t>
            </a:r>
          </a:p>
        </p:txBody>
      </p:sp>
      <p:graphicFrame>
        <p:nvGraphicFramePr>
          <p:cNvPr id="4" name="图表 3"/>
          <p:cNvGraphicFramePr>
            <a:graphicFrameLocks/>
          </p:cNvGraphicFramePr>
          <p:nvPr>
            <p:extLst/>
          </p:nvPr>
        </p:nvGraphicFramePr>
        <p:xfrm>
          <a:off x="908050" y="2362200"/>
          <a:ext cx="3947164" cy="26509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a:graphicFrameLocks/>
          </p:cNvGraphicFramePr>
          <p:nvPr>
            <p:extLst/>
          </p:nvPr>
        </p:nvGraphicFramePr>
        <p:xfrm>
          <a:off x="5267966" y="2362200"/>
          <a:ext cx="3741487" cy="2672142"/>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828802" y="5157231"/>
            <a:ext cx="2819399" cy="307777"/>
          </a:xfrm>
          <a:prstGeom prst="rect">
            <a:avLst/>
          </a:prstGeom>
          <a:noFill/>
        </p:spPr>
        <p:txBody>
          <a:bodyPr wrap="square" rtlCol="0">
            <a:spAutoFit/>
          </a:bodyPr>
          <a:lstStyle/>
          <a:p>
            <a:pPr algn="ctr"/>
            <a:r>
              <a:rPr lang="en-US" altLang="zh-CN" sz="1400" b="1" dirty="0" smtClean="0">
                <a:latin typeface="Arial"/>
                <a:ea typeface="黑体"/>
                <a:cs typeface="Arial"/>
              </a:rPr>
              <a:t>Half-Month</a:t>
            </a:r>
            <a:r>
              <a:rPr lang="zh-CN" altLang="en-US" sz="1400" b="1" dirty="0">
                <a:latin typeface="Arial"/>
                <a:ea typeface="黑体"/>
                <a:cs typeface="Arial"/>
              </a:rPr>
              <a:t> </a:t>
            </a:r>
            <a:r>
              <a:rPr lang="en-US" altLang="zh-CN" sz="1400" b="1" dirty="0" smtClean="0">
                <a:latin typeface="Arial"/>
                <a:ea typeface="黑体"/>
                <a:cs typeface="Arial"/>
              </a:rPr>
              <a:t>Improvement</a:t>
            </a:r>
            <a:endParaRPr lang="zh-CN" altLang="en-US" sz="1400" b="1" dirty="0">
              <a:latin typeface="Arial"/>
              <a:ea typeface="黑体"/>
              <a:cs typeface="Arial"/>
            </a:endParaRPr>
          </a:p>
        </p:txBody>
      </p:sp>
      <p:sp>
        <p:nvSpPr>
          <p:cNvPr id="7" name="TextBox 6"/>
          <p:cNvSpPr txBox="1"/>
          <p:nvPr/>
        </p:nvSpPr>
        <p:spPr>
          <a:xfrm>
            <a:off x="5943601" y="5157231"/>
            <a:ext cx="2831827" cy="307777"/>
          </a:xfrm>
          <a:prstGeom prst="rect">
            <a:avLst/>
          </a:prstGeom>
          <a:noFill/>
        </p:spPr>
        <p:txBody>
          <a:bodyPr wrap="square" rtlCol="0">
            <a:spAutoFit/>
          </a:bodyPr>
          <a:lstStyle/>
          <a:p>
            <a:pPr algn="ctr"/>
            <a:r>
              <a:rPr lang="en-US" altLang="zh-CN" sz="1400" b="1" dirty="0" smtClean="0">
                <a:latin typeface="Arial"/>
                <a:ea typeface="黑体"/>
                <a:cs typeface="Arial"/>
              </a:rPr>
              <a:t>Single-Month</a:t>
            </a:r>
            <a:r>
              <a:rPr lang="zh-CN" altLang="en-US" sz="1400" b="1" dirty="0" smtClean="0">
                <a:latin typeface="Arial"/>
                <a:ea typeface="黑体"/>
                <a:cs typeface="Arial"/>
              </a:rPr>
              <a:t> </a:t>
            </a:r>
            <a:r>
              <a:rPr lang="en-US" altLang="zh-CN" sz="1400" b="1" dirty="0" smtClean="0">
                <a:latin typeface="Arial"/>
                <a:ea typeface="黑体"/>
                <a:cs typeface="Arial"/>
              </a:rPr>
              <a:t>Improvement</a:t>
            </a:r>
            <a:endParaRPr lang="zh-CN" altLang="en-US" sz="1400" b="1" dirty="0">
              <a:latin typeface="Arial"/>
              <a:ea typeface="黑体"/>
              <a:cs typeface="Arial"/>
            </a:endParaRPr>
          </a:p>
        </p:txBody>
      </p:sp>
      <p:sp>
        <p:nvSpPr>
          <p:cNvPr id="8" name="矩形 7"/>
          <p:cNvSpPr/>
          <p:nvPr/>
        </p:nvSpPr>
        <p:spPr>
          <a:xfrm>
            <a:off x="662523" y="5692931"/>
            <a:ext cx="8736971" cy="707886"/>
          </a:xfrm>
          <a:prstGeom prst="rect">
            <a:avLst/>
          </a:prstGeom>
        </p:spPr>
        <p:txBody>
          <a:bodyPr wrap="square">
            <a:spAutoFit/>
          </a:bodyPr>
          <a:lstStyle/>
          <a:p>
            <a:pPr lvl="1"/>
            <a:r>
              <a:rPr lang="en-US" altLang="zh-CN" sz="2000" dirty="0" smtClean="0">
                <a:latin typeface="Arial"/>
                <a:ea typeface="黑体"/>
                <a:cs typeface="Arial"/>
              </a:rPr>
              <a:t>Our</a:t>
            </a:r>
            <a:r>
              <a:rPr lang="zh-CN" altLang="en-US" sz="2000" dirty="0" smtClean="0">
                <a:latin typeface="Arial"/>
                <a:ea typeface="黑体"/>
                <a:cs typeface="Arial"/>
              </a:rPr>
              <a:t> </a:t>
            </a:r>
            <a:r>
              <a:rPr lang="en-US" altLang="zh-CN" sz="2000" dirty="0" smtClean="0">
                <a:latin typeface="Arial"/>
                <a:ea typeface="黑体"/>
                <a:cs typeface="Arial"/>
              </a:rPr>
              <a:t>social</a:t>
            </a:r>
            <a:r>
              <a:rPr lang="zh-CN" altLang="en-US" sz="2000" dirty="0" smtClean="0">
                <a:latin typeface="Arial"/>
                <a:ea typeface="黑体"/>
                <a:cs typeface="Arial"/>
              </a:rPr>
              <a:t> </a:t>
            </a:r>
            <a:r>
              <a:rPr lang="en-US" altLang="zh-CN" sz="2000" dirty="0" smtClean="0">
                <a:latin typeface="Arial"/>
                <a:ea typeface="黑体"/>
                <a:cs typeface="Arial"/>
              </a:rPr>
              <a:t>influence</a:t>
            </a:r>
            <a:r>
              <a:rPr lang="zh-CN" altLang="en-US" sz="2000" dirty="0" smtClean="0">
                <a:latin typeface="Arial"/>
                <a:ea typeface="黑体"/>
                <a:cs typeface="Arial"/>
              </a:rPr>
              <a:t> </a:t>
            </a:r>
            <a:r>
              <a:rPr lang="en-US" altLang="zh-CN" sz="2000" dirty="0" smtClean="0">
                <a:latin typeface="Arial"/>
                <a:ea typeface="黑体"/>
                <a:cs typeface="Arial"/>
              </a:rPr>
              <a:t>based</a:t>
            </a:r>
            <a:r>
              <a:rPr lang="zh-CN" altLang="en-US" sz="2000" dirty="0" smtClean="0">
                <a:latin typeface="Arial"/>
                <a:ea typeface="黑体"/>
                <a:cs typeface="Arial"/>
              </a:rPr>
              <a:t> </a:t>
            </a:r>
            <a:r>
              <a:rPr lang="en-US" altLang="zh-CN" sz="2000" dirty="0" smtClean="0">
                <a:latin typeface="Arial"/>
                <a:ea typeface="黑体"/>
                <a:cs typeface="Arial"/>
              </a:rPr>
              <a:t>recommendation</a:t>
            </a:r>
            <a:r>
              <a:rPr lang="zh-CN" altLang="en-US" sz="2000" dirty="0" smtClean="0">
                <a:latin typeface="Arial"/>
                <a:ea typeface="黑体"/>
                <a:cs typeface="Arial"/>
              </a:rPr>
              <a:t> </a:t>
            </a:r>
            <a:r>
              <a:rPr lang="en-US" altLang="zh-CN" sz="2000" dirty="0" smtClean="0">
                <a:latin typeface="Arial"/>
                <a:ea typeface="黑体"/>
                <a:cs typeface="Arial"/>
              </a:rPr>
              <a:t>algorithm</a:t>
            </a:r>
            <a:r>
              <a:rPr lang="zh-CN" altLang="en-US" sz="2000" dirty="0" smtClean="0">
                <a:latin typeface="Arial"/>
                <a:ea typeface="黑体"/>
                <a:cs typeface="Arial"/>
              </a:rPr>
              <a:t> </a:t>
            </a:r>
            <a:r>
              <a:rPr lang="en-US" altLang="zh-CN" sz="2000" dirty="0" smtClean="0">
                <a:latin typeface="Arial"/>
                <a:ea typeface="黑体"/>
                <a:cs typeface="Arial"/>
              </a:rPr>
              <a:t>in</a:t>
            </a:r>
            <a:r>
              <a:rPr lang="zh-CN" altLang="en-US" sz="2000" dirty="0" smtClean="0">
                <a:latin typeface="Arial"/>
                <a:ea typeface="黑体"/>
                <a:cs typeface="Arial"/>
              </a:rPr>
              <a:t> </a:t>
            </a:r>
            <a:r>
              <a:rPr lang="en-US" altLang="zh-CN" sz="2000" dirty="0" smtClean="0">
                <a:latin typeface="Arial"/>
                <a:ea typeface="黑体"/>
                <a:cs typeface="Arial"/>
              </a:rPr>
              <a:t>QQ</a:t>
            </a:r>
            <a:r>
              <a:rPr lang="zh-CN" altLang="en-US" sz="2000" dirty="0" smtClean="0">
                <a:latin typeface="Arial"/>
                <a:ea typeface="黑体"/>
                <a:cs typeface="Arial"/>
              </a:rPr>
              <a:t> </a:t>
            </a:r>
            <a:r>
              <a:rPr lang="en-US" altLang="zh-CN" sz="2000" dirty="0" smtClean="0">
                <a:latin typeface="Arial"/>
                <a:ea typeface="黑体"/>
                <a:cs typeface="Arial"/>
              </a:rPr>
              <a:t>Speed</a:t>
            </a:r>
            <a:r>
              <a:rPr lang="zh-CN" altLang="en-US" sz="2000" dirty="0" smtClean="0">
                <a:latin typeface="Arial"/>
                <a:ea typeface="黑体"/>
                <a:cs typeface="Arial"/>
              </a:rPr>
              <a:t> </a:t>
            </a:r>
            <a:r>
              <a:rPr lang="en-US" altLang="zh-CN" sz="2000" dirty="0" smtClean="0">
                <a:latin typeface="Arial"/>
                <a:ea typeface="黑体"/>
                <a:cs typeface="Arial"/>
              </a:rPr>
              <a:t>increased</a:t>
            </a:r>
            <a:r>
              <a:rPr lang="zh-CN" altLang="en-US" sz="2000" dirty="0" smtClean="0">
                <a:latin typeface="Arial"/>
                <a:ea typeface="黑体"/>
                <a:cs typeface="Arial"/>
              </a:rPr>
              <a:t> </a:t>
            </a:r>
            <a:r>
              <a:rPr lang="en-US" altLang="zh-CN" sz="2000" dirty="0" smtClean="0">
                <a:latin typeface="Arial"/>
                <a:ea typeface="黑体"/>
                <a:cs typeface="Arial"/>
              </a:rPr>
              <a:t>the</a:t>
            </a:r>
            <a:r>
              <a:rPr lang="zh-CN" altLang="en-US" sz="2000" dirty="0" smtClean="0">
                <a:latin typeface="Arial"/>
                <a:ea typeface="黑体"/>
                <a:cs typeface="Arial"/>
              </a:rPr>
              <a:t> </a:t>
            </a:r>
            <a:r>
              <a:rPr lang="en-US" altLang="zh-CN" sz="2000" dirty="0" smtClean="0">
                <a:latin typeface="Arial"/>
                <a:ea typeface="黑体"/>
                <a:cs typeface="Arial"/>
              </a:rPr>
              <a:t>item</a:t>
            </a:r>
            <a:r>
              <a:rPr lang="zh-CN" altLang="en-US" sz="2000" dirty="0" smtClean="0">
                <a:latin typeface="Arial"/>
                <a:ea typeface="黑体"/>
                <a:cs typeface="Arial"/>
              </a:rPr>
              <a:t> </a:t>
            </a:r>
            <a:r>
              <a:rPr lang="en-US" altLang="zh-CN" sz="2000" dirty="0" smtClean="0">
                <a:latin typeface="Arial"/>
                <a:ea typeface="黑体"/>
                <a:cs typeface="Arial"/>
              </a:rPr>
              <a:t>income</a:t>
            </a:r>
            <a:r>
              <a:rPr lang="zh-CN" altLang="en-US" sz="2000" dirty="0" smtClean="0">
                <a:latin typeface="Arial"/>
                <a:ea typeface="黑体"/>
                <a:cs typeface="Arial"/>
              </a:rPr>
              <a:t> </a:t>
            </a:r>
            <a:r>
              <a:rPr lang="en-US" altLang="zh-CN" sz="2000" dirty="0" smtClean="0">
                <a:latin typeface="Arial"/>
                <a:ea typeface="黑体"/>
                <a:cs typeface="Arial"/>
              </a:rPr>
              <a:t>by</a:t>
            </a:r>
            <a:r>
              <a:rPr lang="zh-CN" altLang="en-US" sz="2000" dirty="0" smtClean="0">
                <a:latin typeface="Arial"/>
                <a:ea typeface="黑体"/>
                <a:cs typeface="Arial"/>
              </a:rPr>
              <a:t> </a:t>
            </a:r>
            <a:r>
              <a:rPr lang="en-US" altLang="zh-CN" sz="2000" b="1" dirty="0" smtClean="0">
                <a:solidFill>
                  <a:srgbClr val="FF0000"/>
                </a:solidFill>
                <a:latin typeface="Arial"/>
                <a:ea typeface="黑体"/>
                <a:cs typeface="Arial"/>
              </a:rPr>
              <a:t>9.4%</a:t>
            </a:r>
            <a:r>
              <a:rPr lang="zh-CN" altLang="en-US" sz="2000" dirty="0" smtClean="0">
                <a:latin typeface="Arial"/>
                <a:ea typeface="黑体"/>
                <a:cs typeface="Arial"/>
              </a:rPr>
              <a:t> </a:t>
            </a:r>
            <a:r>
              <a:rPr lang="en-US" altLang="zh-CN" sz="2000" dirty="0" smtClean="0">
                <a:latin typeface="Arial"/>
                <a:ea typeface="黑体"/>
                <a:cs typeface="Arial"/>
              </a:rPr>
              <a:t>during</a:t>
            </a:r>
            <a:r>
              <a:rPr lang="zh-CN" altLang="en-US" sz="2000" dirty="0" smtClean="0">
                <a:latin typeface="Arial"/>
                <a:ea typeface="黑体"/>
                <a:cs typeface="Arial"/>
              </a:rPr>
              <a:t> </a:t>
            </a:r>
            <a:r>
              <a:rPr lang="en-US" altLang="zh-CN" sz="2000" dirty="0" smtClean="0">
                <a:latin typeface="Arial"/>
                <a:ea typeface="黑体"/>
                <a:cs typeface="Arial"/>
              </a:rPr>
              <a:t>December,</a:t>
            </a:r>
            <a:r>
              <a:rPr lang="zh-CN" altLang="en-US" sz="2000" dirty="0" smtClean="0">
                <a:latin typeface="Arial"/>
                <a:ea typeface="黑体"/>
                <a:cs typeface="Arial"/>
              </a:rPr>
              <a:t> </a:t>
            </a:r>
            <a:r>
              <a:rPr lang="en-US" altLang="zh-CN" sz="2000" dirty="0" smtClean="0">
                <a:latin typeface="Arial"/>
                <a:ea typeface="黑体"/>
                <a:cs typeface="Arial"/>
              </a:rPr>
              <a:t>2014.</a:t>
            </a:r>
            <a:r>
              <a:rPr lang="zh-CN" altLang="en-US" sz="2000" dirty="0" smtClean="0">
                <a:latin typeface="Arial"/>
                <a:ea typeface="黑体"/>
                <a:cs typeface="Arial"/>
              </a:rPr>
              <a:t> </a:t>
            </a:r>
            <a:endParaRPr lang="en-US" altLang="zh-CN" sz="2000" dirty="0">
              <a:latin typeface="Arial"/>
              <a:ea typeface="黑体"/>
              <a:cs typeface="Arial"/>
            </a:endParaRPr>
          </a:p>
        </p:txBody>
      </p:sp>
    </p:spTree>
    <p:extLst>
      <p:ext uri="{BB962C8B-B14F-4D97-AF65-F5344CB8AC3E}">
        <p14:creationId xmlns:p14="http://schemas.microsoft.com/office/powerpoint/2010/main" val="39415633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rotWithShape="1">
          <a:blip r:embed="rId3">
            <a:extLst>
              <a:ext uri="{28A0092B-C50C-407E-A947-70E740481C1C}">
                <a14:useLocalDpi xmlns:a14="http://schemas.microsoft.com/office/drawing/2010/main" val="0"/>
              </a:ext>
            </a:extLst>
          </a:blip>
          <a:srcRect r="1809"/>
          <a:stretch/>
        </p:blipFill>
        <p:spPr>
          <a:xfrm>
            <a:off x="198527" y="1088741"/>
            <a:ext cx="5438251" cy="3600400"/>
          </a:xfrm>
          <a:prstGeom prst="rect">
            <a:avLst/>
          </a:prstGeom>
        </p:spPr>
      </p:pic>
      <p:sp>
        <p:nvSpPr>
          <p:cNvPr id="52" name="TextBox 51"/>
          <p:cNvSpPr txBox="1"/>
          <p:nvPr/>
        </p:nvSpPr>
        <p:spPr>
          <a:xfrm>
            <a:off x="3764868" y="2384884"/>
            <a:ext cx="5976664" cy="4302207"/>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wrap="square" lIns="180000" tIns="187200" rIns="144000" bIns="187200" rtlCol="0">
            <a:spAutoFit/>
          </a:bodyPr>
          <a:lstStyle/>
          <a:p>
            <a:pPr marL="342900" indent="-342900">
              <a:spcBef>
                <a:spcPts val="600"/>
              </a:spcBef>
              <a:buFont typeface="Wingdings" pitchFamily="2" charset="2"/>
              <a:buChar char="Ø"/>
            </a:pPr>
            <a:r>
              <a:rPr lang="en-US" altLang="zh-CN" sz="2400" dirty="0">
                <a:solidFill>
                  <a:srgbClr val="FF0000"/>
                </a:solidFill>
                <a:latin typeface="Arial"/>
                <a:ea typeface="微软雅黑" pitchFamily="34" charset="-122"/>
                <a:cs typeface="Arial"/>
              </a:rPr>
              <a:t>We generate 2.5x10</a:t>
            </a:r>
            <a:r>
              <a:rPr lang="en-US" altLang="zh-CN" sz="2400" baseline="30000" dirty="0">
                <a:solidFill>
                  <a:srgbClr val="FF0000"/>
                </a:solidFill>
                <a:latin typeface="Arial"/>
                <a:ea typeface="微软雅黑" pitchFamily="34" charset="-122"/>
                <a:cs typeface="Arial"/>
              </a:rPr>
              <a:t>18 </a:t>
            </a:r>
            <a:r>
              <a:rPr lang="en-US" altLang="zh-CN" sz="2400" dirty="0">
                <a:solidFill>
                  <a:srgbClr val="FF0000"/>
                </a:solidFill>
                <a:latin typeface="Arial"/>
                <a:ea typeface="微软雅黑" pitchFamily="34" charset="-122"/>
                <a:cs typeface="Arial"/>
              </a:rPr>
              <a:t>byte big data per </a:t>
            </a:r>
            <a:r>
              <a:rPr lang="en-US" altLang="zh-CN" sz="2400" dirty="0" smtClean="0">
                <a:solidFill>
                  <a:srgbClr val="FF0000"/>
                </a:solidFill>
                <a:latin typeface="Arial"/>
                <a:ea typeface="微软雅黑" pitchFamily="34" charset="-122"/>
                <a:cs typeface="Arial"/>
              </a:rPr>
              <a:t>day, and 90</a:t>
            </a:r>
            <a:r>
              <a:rPr lang="en-US" altLang="zh-CN" sz="2400" dirty="0">
                <a:solidFill>
                  <a:srgbClr val="FF0000"/>
                </a:solidFill>
                <a:latin typeface="Arial"/>
                <a:ea typeface="微软雅黑" pitchFamily="34" charset="-122"/>
                <a:cs typeface="Arial"/>
              </a:rPr>
              <a:t>% of the data was generated in the past 2 </a:t>
            </a:r>
            <a:r>
              <a:rPr lang="en-US" altLang="zh-CN" sz="2400" dirty="0" err="1">
                <a:solidFill>
                  <a:srgbClr val="FF0000"/>
                </a:solidFill>
                <a:latin typeface="Arial"/>
                <a:ea typeface="微软雅黑" pitchFamily="34" charset="-122"/>
                <a:cs typeface="Arial"/>
              </a:rPr>
              <a:t>yrs</a:t>
            </a:r>
            <a:endParaRPr lang="en-US" altLang="zh-CN" sz="2400" dirty="0" smtClean="0">
              <a:solidFill>
                <a:srgbClr val="FF0000"/>
              </a:solidFill>
              <a:latin typeface="Arial"/>
              <a:ea typeface="微软雅黑" pitchFamily="34" charset="-122"/>
              <a:cs typeface="Arial"/>
            </a:endParaRPr>
          </a:p>
          <a:p>
            <a:pPr marL="342900" indent="-342900">
              <a:spcBef>
                <a:spcPts val="600"/>
              </a:spcBef>
              <a:buFont typeface="Wingdings" pitchFamily="2" charset="2"/>
              <a:buChar char="Ø"/>
            </a:pPr>
            <a:r>
              <a:rPr lang="en-US" altLang="zh-CN" sz="2400" dirty="0" smtClean="0">
                <a:solidFill>
                  <a:srgbClr val="0000FF"/>
                </a:solidFill>
                <a:latin typeface="Arial"/>
                <a:ea typeface="微软雅黑" pitchFamily="34" charset="-122"/>
                <a:cs typeface="Arial"/>
              </a:rPr>
              <a:t>It </a:t>
            </a:r>
            <a:r>
              <a:rPr lang="en-US" altLang="zh-CN" sz="2400" dirty="0">
                <a:solidFill>
                  <a:srgbClr val="0000FF"/>
                </a:solidFill>
                <a:latin typeface="Arial"/>
                <a:ea typeface="微软雅黑" pitchFamily="34" charset="-122"/>
                <a:cs typeface="Arial"/>
              </a:rPr>
              <a:t>is becoming the new oil of the 21st </a:t>
            </a:r>
            <a:r>
              <a:rPr lang="en-US" altLang="zh-CN" sz="2400" dirty="0" smtClean="0">
                <a:solidFill>
                  <a:srgbClr val="0000FF"/>
                </a:solidFill>
                <a:latin typeface="Arial"/>
                <a:ea typeface="微软雅黑" pitchFamily="34" charset="-122"/>
                <a:cs typeface="Arial"/>
              </a:rPr>
              <a:t>century…</a:t>
            </a:r>
          </a:p>
          <a:p>
            <a:pPr marL="342900" indent="-342900">
              <a:spcBef>
                <a:spcPts val="600"/>
              </a:spcBef>
              <a:buFont typeface="Wingdings" pitchFamily="2" charset="2"/>
              <a:buChar char="Ø"/>
            </a:pPr>
            <a:r>
              <a:rPr lang="en-US" altLang="zh-CN" sz="2400" dirty="0" smtClean="0">
                <a:solidFill>
                  <a:srgbClr val="FF0000"/>
                </a:solidFill>
                <a:latin typeface="Arial"/>
                <a:ea typeface="微软雅黑" pitchFamily="34" charset="-122"/>
                <a:cs typeface="Arial"/>
              </a:rPr>
              <a:t>In the past year, 1,477 daily briefings provided to US president are based on big data analysis</a:t>
            </a:r>
          </a:p>
          <a:p>
            <a:pPr marL="342900" indent="-342900">
              <a:spcBef>
                <a:spcPts val="600"/>
              </a:spcBef>
              <a:buFont typeface="Wingdings" pitchFamily="2" charset="2"/>
              <a:buChar char="Ø"/>
            </a:pPr>
            <a:r>
              <a:rPr lang="en-US" altLang="zh-CN" sz="2400" dirty="0" smtClean="0">
                <a:solidFill>
                  <a:srgbClr val="0000FF"/>
                </a:solidFill>
                <a:latin typeface="Arial"/>
                <a:ea typeface="微软雅黑" pitchFamily="34" charset="-122"/>
                <a:cs typeface="Arial"/>
              </a:rPr>
              <a:t>80% of stock exchanges are based on big data analysis…</a:t>
            </a:r>
          </a:p>
        </p:txBody>
      </p:sp>
      <p:sp>
        <p:nvSpPr>
          <p:cNvPr id="8" name="Rectangle 30"/>
          <p:cNvSpPr/>
          <p:nvPr/>
        </p:nvSpPr>
        <p:spPr>
          <a:xfrm>
            <a:off x="-10318" y="0"/>
            <a:ext cx="10039882" cy="731838"/>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altLang="zh-CN" sz="2400" dirty="0" smtClean="0">
                <a:solidFill>
                  <a:srgbClr val="FFFFFF"/>
                </a:solidFill>
                <a:latin typeface="Arial"/>
                <a:ea typeface="微软雅黑" pitchFamily="34" charset="-122"/>
                <a:cs typeface="Arial"/>
              </a:rPr>
              <a:t>Big Data is the New Oil; Big </a:t>
            </a:r>
            <a:r>
              <a:rPr lang="en-US" altLang="zh-CN" sz="2400" dirty="0">
                <a:solidFill>
                  <a:srgbClr val="FFFFFF"/>
                </a:solidFill>
                <a:latin typeface="Arial"/>
                <a:ea typeface="微软雅黑" pitchFamily="34" charset="-122"/>
                <a:cs typeface="Arial"/>
              </a:rPr>
              <a:t>s</a:t>
            </a:r>
            <a:r>
              <a:rPr lang="en-US" altLang="zh-CN" sz="2400" dirty="0" smtClean="0">
                <a:solidFill>
                  <a:srgbClr val="FFFFFF"/>
                </a:solidFill>
                <a:latin typeface="Arial"/>
                <a:ea typeface="微软雅黑" pitchFamily="34" charset="-122"/>
                <a:cs typeface="Arial"/>
              </a:rPr>
              <a:t>ocial data </a:t>
            </a:r>
            <a:r>
              <a:rPr lang="en-US" altLang="zh-CN" sz="2400" dirty="0">
                <a:solidFill>
                  <a:srgbClr val="FFFFFF"/>
                </a:solidFill>
                <a:latin typeface="Arial"/>
                <a:ea typeface="微软雅黑" pitchFamily="34" charset="-122"/>
                <a:cs typeface="Arial"/>
              </a:rPr>
              <a:t>is </a:t>
            </a:r>
            <a:r>
              <a:rPr lang="en-US" altLang="zh-CN" sz="2400" dirty="0" smtClean="0">
                <a:solidFill>
                  <a:srgbClr val="FFFFFF"/>
                </a:solidFill>
                <a:latin typeface="Arial"/>
                <a:ea typeface="微软雅黑" pitchFamily="34" charset="-122"/>
                <a:cs typeface="Arial"/>
              </a:rPr>
              <a:t>“Saudi Arabia” in the Oil World</a:t>
            </a:r>
            <a:endParaRPr lang="zh-CN" altLang="zh-CN" sz="2400" dirty="0">
              <a:solidFill>
                <a:srgbClr val="FFFFFF"/>
              </a:solidFill>
              <a:latin typeface="Arial"/>
              <a:ea typeface="微软雅黑" pitchFamily="34" charset="-122"/>
              <a:cs typeface="Arial"/>
            </a:endParaRPr>
          </a:p>
        </p:txBody>
      </p:sp>
    </p:spTree>
    <p:extLst>
      <p:ext uri="{BB962C8B-B14F-4D97-AF65-F5344CB8AC3E}">
        <p14:creationId xmlns:p14="http://schemas.microsoft.com/office/powerpoint/2010/main" val="898484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黑体"/>
                <a:ea typeface="黑体"/>
                <a:cs typeface="黑体"/>
              </a:rPr>
              <a:t>在线游戏中的团队组建</a:t>
            </a:r>
            <a:endParaRPr lang="en-US" b="1" dirty="0">
              <a:latin typeface="黑体"/>
              <a:ea typeface="黑体"/>
              <a:cs typeface="黑体"/>
            </a:endParaRPr>
          </a:p>
        </p:txBody>
      </p:sp>
      <p:sp>
        <p:nvSpPr>
          <p:cNvPr id="4" name="内容占位符 2"/>
          <p:cNvSpPr txBox="1">
            <a:spLocks/>
          </p:cNvSpPr>
          <p:nvPr/>
        </p:nvSpPr>
        <p:spPr bwMode="auto">
          <a:xfrm>
            <a:off x="33" y="1529863"/>
            <a:ext cx="7391367" cy="44704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dirty="0" smtClean="0">
                <a:latin typeface="黑体"/>
                <a:ea typeface="黑体"/>
                <a:cs typeface="黑体"/>
              </a:rPr>
              <a:t>王者荣耀</a:t>
            </a:r>
            <a:r>
              <a:rPr lang="zh-CN" altLang="en-US" dirty="0">
                <a:latin typeface="黑体"/>
                <a:ea typeface="黑体"/>
                <a:cs typeface="黑体"/>
              </a:rPr>
              <a:t>—</a:t>
            </a:r>
            <a:r>
              <a:rPr lang="zh-CN" altLang="en-US" dirty="0" smtClean="0">
                <a:latin typeface="黑体"/>
                <a:ea typeface="黑体"/>
                <a:cs typeface="黑体"/>
              </a:rPr>
              <a:t>—</a:t>
            </a:r>
            <a:r>
              <a:rPr lang="en-US" altLang="zh-CN" dirty="0" smtClean="0">
                <a:latin typeface="Times New Roman"/>
                <a:ea typeface="黑体"/>
                <a:cs typeface="Times New Roman"/>
              </a:rPr>
              <a:t>Join</a:t>
            </a:r>
            <a:r>
              <a:rPr lang="zh-CN" altLang="en-US" dirty="0" smtClean="0">
                <a:latin typeface="Times New Roman"/>
                <a:ea typeface="黑体"/>
                <a:cs typeface="Times New Roman"/>
              </a:rPr>
              <a:t> </a:t>
            </a:r>
            <a:r>
              <a:rPr lang="en-US" altLang="zh-CN" dirty="0" smtClean="0">
                <a:latin typeface="Times New Roman"/>
                <a:ea typeface="黑体"/>
                <a:cs typeface="Times New Roman"/>
              </a:rPr>
              <a:t>as</a:t>
            </a:r>
            <a:r>
              <a:rPr lang="zh-CN" altLang="en-US" dirty="0" smtClean="0">
                <a:latin typeface="Times New Roman"/>
                <a:ea typeface="黑体"/>
                <a:cs typeface="Times New Roman"/>
              </a:rPr>
              <a:t> </a:t>
            </a:r>
            <a:r>
              <a:rPr lang="en-US" altLang="zh-CN" dirty="0" smtClean="0">
                <a:latin typeface="Times New Roman"/>
                <a:ea typeface="黑体"/>
                <a:cs typeface="Times New Roman"/>
              </a:rPr>
              <a:t>five,</a:t>
            </a:r>
            <a:r>
              <a:rPr lang="zh-CN" altLang="en-US" dirty="0" smtClean="0">
                <a:latin typeface="Times New Roman"/>
                <a:ea typeface="黑体"/>
                <a:cs typeface="Times New Roman"/>
              </a:rPr>
              <a:t> </a:t>
            </a:r>
            <a:r>
              <a:rPr lang="en-US" altLang="zh-CN" dirty="0" smtClean="0">
                <a:latin typeface="Times New Roman"/>
                <a:ea typeface="黑体"/>
                <a:cs typeface="Times New Roman"/>
              </a:rPr>
              <a:t>battle</a:t>
            </a:r>
            <a:r>
              <a:rPr lang="zh-CN" altLang="en-US" dirty="0" smtClean="0">
                <a:latin typeface="Times New Roman"/>
                <a:ea typeface="黑体"/>
                <a:cs typeface="Times New Roman"/>
              </a:rPr>
              <a:t> </a:t>
            </a:r>
            <a:r>
              <a:rPr lang="en-US" altLang="zh-CN" dirty="0" smtClean="0">
                <a:latin typeface="Times New Roman"/>
                <a:ea typeface="黑体"/>
                <a:cs typeface="Times New Roman"/>
              </a:rPr>
              <a:t>as</a:t>
            </a:r>
            <a:r>
              <a:rPr lang="zh-CN" altLang="en-US" dirty="0" smtClean="0">
                <a:latin typeface="Times New Roman"/>
                <a:ea typeface="黑体"/>
                <a:cs typeface="Times New Roman"/>
              </a:rPr>
              <a:t> </a:t>
            </a:r>
            <a:r>
              <a:rPr lang="en-US" altLang="zh-CN" dirty="0" smtClean="0">
                <a:latin typeface="Times New Roman"/>
                <a:ea typeface="黑体"/>
                <a:cs typeface="Times New Roman"/>
              </a:rPr>
              <a:t>one</a:t>
            </a:r>
          </a:p>
          <a:p>
            <a:pPr lvl="1"/>
            <a:r>
              <a:rPr lang="zh-CN" altLang="en-US" dirty="0" smtClean="0">
                <a:latin typeface="黑体"/>
                <a:ea typeface="黑体"/>
                <a:cs typeface="黑体"/>
              </a:rPr>
              <a:t>多人在线战术竞技游戏（</a:t>
            </a:r>
            <a:r>
              <a:rPr lang="en-US" altLang="zh-CN" dirty="0" smtClean="0">
                <a:latin typeface="Arial"/>
                <a:ea typeface="黑体"/>
                <a:cs typeface="Arial"/>
              </a:rPr>
              <a:t>MOBAA</a:t>
            </a:r>
            <a:r>
              <a:rPr lang="zh-CN" altLang="en-US" dirty="0" smtClean="0">
                <a:latin typeface="黑体"/>
                <a:ea typeface="黑体"/>
                <a:cs typeface="黑体"/>
              </a:rPr>
              <a:t>）</a:t>
            </a:r>
            <a:r>
              <a:rPr lang="en-US" altLang="zh-CN" dirty="0" smtClean="0">
                <a:latin typeface="黑体"/>
                <a:ea typeface="黑体"/>
                <a:cs typeface="黑体"/>
              </a:rPr>
              <a:t> </a:t>
            </a:r>
          </a:p>
          <a:p>
            <a:pPr lvl="1"/>
            <a:r>
              <a:rPr lang="zh-CN" altLang="en-US" dirty="0" smtClean="0">
                <a:solidFill>
                  <a:srgbClr val="800000"/>
                </a:solidFill>
                <a:latin typeface="黑体"/>
                <a:ea typeface="黑体"/>
                <a:cs typeface="黑体"/>
              </a:rPr>
              <a:t>中国最大的在线手游：</a:t>
            </a:r>
            <a:r>
              <a:rPr lang="en-US" altLang="zh-CN" dirty="0" smtClean="0">
                <a:solidFill>
                  <a:srgbClr val="800000"/>
                </a:solidFill>
                <a:latin typeface="黑体"/>
                <a:ea typeface="黑体"/>
                <a:cs typeface="黑体"/>
              </a:rPr>
              <a:t>2</a:t>
            </a:r>
            <a:r>
              <a:rPr lang="zh-CN" altLang="en-US" dirty="0" smtClean="0">
                <a:solidFill>
                  <a:srgbClr val="800000"/>
                </a:solidFill>
                <a:latin typeface="黑体"/>
                <a:ea typeface="黑体"/>
                <a:cs typeface="黑体"/>
              </a:rPr>
              <a:t>亿</a:t>
            </a:r>
            <a:r>
              <a:rPr lang="en-US" altLang="zh-CN" dirty="0" smtClean="0">
                <a:solidFill>
                  <a:srgbClr val="800000"/>
                </a:solidFill>
                <a:latin typeface="黑体"/>
                <a:ea typeface="黑体"/>
                <a:cs typeface="黑体"/>
              </a:rPr>
              <a:t>+</a:t>
            </a:r>
            <a:r>
              <a:rPr lang="zh-CN" altLang="en-US" dirty="0" smtClean="0">
                <a:solidFill>
                  <a:srgbClr val="800000"/>
                </a:solidFill>
                <a:latin typeface="黑体"/>
                <a:ea typeface="黑体"/>
                <a:cs typeface="黑体"/>
              </a:rPr>
              <a:t>用户</a:t>
            </a:r>
            <a:endParaRPr lang="en-US" altLang="zh-CN" dirty="0" smtClean="0">
              <a:solidFill>
                <a:srgbClr val="800000"/>
              </a:solidFill>
              <a:latin typeface="黑体"/>
              <a:ea typeface="黑体"/>
              <a:cs typeface="黑体"/>
            </a:endParaRPr>
          </a:p>
          <a:p>
            <a:r>
              <a:rPr lang="zh-CN" altLang="en-US" dirty="0" smtClean="0">
                <a:latin typeface="黑体"/>
                <a:ea typeface="黑体"/>
                <a:cs typeface="黑体"/>
              </a:rPr>
              <a:t>游戏要素</a:t>
            </a:r>
            <a:endParaRPr lang="en-US" altLang="zh-CN" dirty="0" smtClean="0">
              <a:latin typeface="黑体"/>
              <a:ea typeface="黑体"/>
              <a:cs typeface="黑体"/>
            </a:endParaRPr>
          </a:p>
          <a:p>
            <a:pPr lvl="1"/>
            <a:r>
              <a:rPr lang="en-US" altLang="zh-CN" dirty="0" smtClean="0">
                <a:latin typeface="黑体"/>
                <a:ea typeface="黑体"/>
                <a:cs typeface="黑体"/>
              </a:rPr>
              <a:t>10</a:t>
            </a:r>
            <a:r>
              <a:rPr lang="zh-CN" altLang="en-US" dirty="0" smtClean="0">
                <a:latin typeface="黑体"/>
                <a:ea typeface="黑体"/>
                <a:cs typeface="黑体"/>
              </a:rPr>
              <a:t>位用户在游戏中分为两队互相对抗</a:t>
            </a:r>
            <a:endParaRPr lang="en-US" altLang="zh-CN" dirty="0" smtClean="0">
              <a:latin typeface="黑体"/>
              <a:ea typeface="黑体"/>
              <a:cs typeface="黑体"/>
            </a:endParaRPr>
          </a:p>
          <a:p>
            <a:pPr lvl="1"/>
            <a:r>
              <a:rPr lang="zh-CN" altLang="en-US" dirty="0" smtClean="0">
                <a:latin typeface="黑体"/>
                <a:ea typeface="黑体"/>
                <a:cs typeface="黑体"/>
              </a:rPr>
              <a:t>每位玩家选择一个英雄进行控制</a:t>
            </a:r>
            <a:endParaRPr lang="en-US" altLang="zh-CN" dirty="0" smtClean="0">
              <a:latin typeface="黑体"/>
              <a:ea typeface="黑体"/>
              <a:cs typeface="黑体"/>
            </a:endParaRPr>
          </a:p>
          <a:p>
            <a:pPr lvl="1"/>
            <a:r>
              <a:rPr lang="zh-CN" altLang="en-US" dirty="0" smtClean="0">
                <a:latin typeface="黑体"/>
                <a:ea typeface="黑体"/>
                <a:cs typeface="黑体"/>
              </a:rPr>
              <a:t>不同阵营的玩家之间可以互相击杀</a:t>
            </a:r>
            <a:endParaRPr lang="en-US" altLang="zh-CN" dirty="0" smtClean="0">
              <a:latin typeface="黑体"/>
              <a:ea typeface="黑体"/>
              <a:cs typeface="黑体"/>
            </a:endParaRPr>
          </a:p>
          <a:p>
            <a:pPr lvl="1"/>
            <a:r>
              <a:rPr lang="zh-CN" altLang="en-US" dirty="0" smtClean="0">
                <a:latin typeface="黑体"/>
                <a:ea typeface="黑体"/>
                <a:cs typeface="黑体"/>
              </a:rPr>
              <a:t>以摧毁敌方的防御塔及水晶为胜利条件</a:t>
            </a:r>
            <a:endParaRPr lang="en-US" altLang="zh-CN" dirty="0" smtClean="0">
              <a:latin typeface="黑体"/>
              <a:ea typeface="黑体"/>
              <a:cs typeface="黑体"/>
            </a:endParaRPr>
          </a:p>
        </p:txBody>
      </p:sp>
      <p:pic>
        <p:nvPicPr>
          <p:cNvPr id="5" name="Picture 4"/>
          <p:cNvPicPr>
            <a:picLocks noChangeAspect="1"/>
          </p:cNvPicPr>
          <p:nvPr/>
        </p:nvPicPr>
        <p:blipFill>
          <a:blip r:embed="rId2"/>
          <a:stretch>
            <a:fillRect/>
          </a:stretch>
        </p:blipFill>
        <p:spPr>
          <a:xfrm>
            <a:off x="7467600" y="2133600"/>
            <a:ext cx="1676400" cy="1676400"/>
          </a:xfrm>
          <a:prstGeom prst="rect">
            <a:avLst/>
          </a:prstGeom>
        </p:spPr>
      </p:pic>
    </p:spTree>
    <p:extLst>
      <p:ext uri="{BB962C8B-B14F-4D97-AF65-F5344CB8AC3E}">
        <p14:creationId xmlns:p14="http://schemas.microsoft.com/office/powerpoint/2010/main" val="59660573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团队组建中的科学问题</a:t>
            </a:r>
            <a:endParaRPr lang="en-US" dirty="0">
              <a:latin typeface="黑体"/>
              <a:ea typeface="黑体"/>
              <a:cs typeface="黑体"/>
            </a:endParaRPr>
          </a:p>
        </p:txBody>
      </p:sp>
      <p:sp>
        <p:nvSpPr>
          <p:cNvPr id="3" name="Content Placeholder 2"/>
          <p:cNvSpPr>
            <a:spLocks noGrp="1"/>
          </p:cNvSpPr>
          <p:nvPr>
            <p:ph idx="1"/>
          </p:nvPr>
        </p:nvSpPr>
        <p:spPr/>
        <p:txBody>
          <a:bodyPr/>
          <a:lstStyle/>
          <a:p>
            <a:r>
              <a:rPr lang="zh-CN" altLang="en-US" dirty="0" smtClean="0">
                <a:latin typeface="Times New Roman"/>
                <a:ea typeface="黑体"/>
                <a:cs typeface="Times New Roman"/>
              </a:rPr>
              <a:t>如何打造一支成功</a:t>
            </a:r>
            <a:r>
              <a:rPr lang="en-US" altLang="zh-CN" dirty="0" smtClean="0">
                <a:latin typeface="Times New Roman"/>
                <a:ea typeface="黑体"/>
                <a:cs typeface="Times New Roman"/>
              </a:rPr>
              <a:t>(effective)</a:t>
            </a:r>
            <a:r>
              <a:rPr lang="zh-CN" altLang="en-US" dirty="0" smtClean="0">
                <a:latin typeface="Times New Roman"/>
                <a:ea typeface="黑体"/>
                <a:cs typeface="Times New Roman"/>
              </a:rPr>
              <a:t>的团队？</a:t>
            </a:r>
            <a:endParaRPr lang="en-US" altLang="zh-CN" dirty="0" smtClean="0">
              <a:latin typeface="Times New Roman"/>
              <a:ea typeface="黑体"/>
              <a:cs typeface="Times New Roman"/>
            </a:endParaRPr>
          </a:p>
          <a:p>
            <a:pPr lvl="1"/>
            <a:r>
              <a:rPr lang="en-US" altLang="zh-CN" dirty="0" err="1" smtClean="0">
                <a:latin typeface="Times New Roman"/>
                <a:ea typeface="黑体"/>
                <a:cs typeface="Times New Roman"/>
              </a:rPr>
              <a:t>Belbin</a:t>
            </a:r>
            <a:r>
              <a:rPr lang="en-US" altLang="zh-CN" dirty="0" smtClean="0">
                <a:latin typeface="Times New Roman"/>
                <a:ea typeface="黑体"/>
                <a:cs typeface="Times New Roman"/>
              </a:rPr>
              <a:t> Team Inventory</a:t>
            </a:r>
            <a:r>
              <a:rPr lang="en-US" altLang="zh-CN" baseline="30000" dirty="0" smtClean="0">
                <a:latin typeface="Times New Roman"/>
                <a:ea typeface="黑体"/>
                <a:cs typeface="Times New Roman"/>
              </a:rPr>
              <a:t>[1][2]</a:t>
            </a:r>
            <a:r>
              <a:rPr lang="zh-CN" altLang="en-US" dirty="0" smtClean="0">
                <a:latin typeface="Times New Roman"/>
                <a:ea typeface="黑体"/>
                <a:cs typeface="Times New Roman"/>
              </a:rPr>
              <a:t>提出团队的成功是通过扮演不同角色的人结合在一起的方式组成的；</a:t>
            </a:r>
            <a:endParaRPr lang="en-US" altLang="zh-CN" dirty="0" smtClean="0">
              <a:latin typeface="Times New Roman"/>
              <a:ea typeface="黑体"/>
              <a:cs typeface="Times New Roman"/>
            </a:endParaRPr>
          </a:p>
          <a:p>
            <a:pPr lvl="1"/>
            <a:r>
              <a:rPr lang="en-US" altLang="zh-CN" dirty="0" err="1" smtClean="0">
                <a:latin typeface="Times New Roman"/>
                <a:ea typeface="黑体"/>
                <a:cs typeface="Times New Roman"/>
              </a:rPr>
              <a:t>Belbin</a:t>
            </a:r>
            <a:r>
              <a:rPr lang="zh-CN" altLang="en-US" dirty="0" smtClean="0">
                <a:latin typeface="Times New Roman"/>
                <a:ea typeface="黑体"/>
                <a:cs typeface="Times New Roman"/>
              </a:rPr>
              <a:t>的模型刻画了</a:t>
            </a:r>
            <a:r>
              <a:rPr lang="en-US" altLang="zh-CN" dirty="0" smtClean="0">
                <a:latin typeface="Times New Roman"/>
                <a:ea typeface="黑体"/>
                <a:cs typeface="Times New Roman"/>
              </a:rPr>
              <a:t>9</a:t>
            </a:r>
            <a:r>
              <a:rPr lang="zh-CN" altLang="en-US" dirty="0" smtClean="0">
                <a:latin typeface="Times New Roman"/>
                <a:ea typeface="黑体"/>
                <a:cs typeface="Times New Roman"/>
              </a:rPr>
              <a:t>种团队角色（如创新者、执行者、专家、监控者等）。</a:t>
            </a:r>
            <a:endParaRPr lang="en-US" altLang="zh-CN" dirty="0" smtClean="0">
              <a:latin typeface="Times New Roman"/>
              <a:ea typeface="黑体"/>
              <a:cs typeface="Times New Roman"/>
            </a:endParaRPr>
          </a:p>
          <a:p>
            <a:r>
              <a:rPr lang="zh-CN" altLang="en-US" dirty="0" smtClean="0">
                <a:latin typeface="Times New Roman"/>
                <a:ea typeface="黑体"/>
                <a:cs typeface="Times New Roman"/>
              </a:rPr>
              <a:t>当代</a:t>
            </a:r>
            <a:r>
              <a:rPr lang="zh-CN" altLang="en-US" dirty="0">
                <a:latin typeface="Times New Roman"/>
                <a:ea typeface="黑体"/>
                <a:cs typeface="Times New Roman"/>
              </a:rPr>
              <a:t>社会中的团队组建研究所面临的</a:t>
            </a:r>
            <a:r>
              <a:rPr lang="zh-CN" altLang="en-US" dirty="0">
                <a:solidFill>
                  <a:srgbClr val="3366FF"/>
                </a:solidFill>
                <a:latin typeface="Times New Roman"/>
                <a:ea typeface="黑体"/>
                <a:cs typeface="Times New Roman"/>
              </a:rPr>
              <a:t>挑战</a:t>
            </a:r>
            <a:endParaRPr lang="en-US" altLang="zh-CN" dirty="0">
              <a:solidFill>
                <a:srgbClr val="3366FF"/>
              </a:solidFill>
              <a:latin typeface="Times New Roman"/>
              <a:ea typeface="黑体"/>
              <a:cs typeface="Times New Roman"/>
            </a:endParaRPr>
          </a:p>
          <a:p>
            <a:pPr lvl="1"/>
            <a:r>
              <a:rPr lang="zh-CN" altLang="en-US" dirty="0" smtClean="0">
                <a:latin typeface="Times New Roman"/>
                <a:ea typeface="黑体"/>
                <a:cs typeface="Times New Roman"/>
              </a:rPr>
              <a:t>团队角色往往是隐性的，难以量化；</a:t>
            </a:r>
            <a:endParaRPr lang="en-US" altLang="zh-CN" dirty="0">
              <a:latin typeface="Times New Roman"/>
              <a:ea typeface="黑体"/>
              <a:cs typeface="Times New Roman"/>
            </a:endParaRPr>
          </a:p>
          <a:p>
            <a:pPr lvl="1"/>
            <a:r>
              <a:rPr lang="zh-CN" altLang="en-US" dirty="0">
                <a:latin typeface="Times New Roman"/>
                <a:ea typeface="黑体"/>
                <a:cs typeface="Times New Roman"/>
              </a:rPr>
              <a:t>如何定义“成功”</a:t>
            </a:r>
            <a:r>
              <a:rPr lang="zh-CN" altLang="en-US" dirty="0" smtClean="0">
                <a:latin typeface="Times New Roman"/>
                <a:ea typeface="黑体"/>
                <a:cs typeface="Times New Roman"/>
              </a:rPr>
              <a:t>？</a:t>
            </a:r>
            <a:endParaRPr lang="en-US" altLang="zh-CN" dirty="0" smtClean="0">
              <a:latin typeface="Times New Roman"/>
              <a:ea typeface="黑体"/>
              <a:cs typeface="Times New Roman"/>
            </a:endParaRPr>
          </a:p>
          <a:p>
            <a:pPr lvl="1"/>
            <a:endParaRPr lang="en-US" dirty="0">
              <a:latin typeface="Times New Roman"/>
              <a:ea typeface="黑体"/>
              <a:cs typeface="Times New Roman"/>
            </a:endParaRPr>
          </a:p>
        </p:txBody>
      </p:sp>
      <p:sp>
        <p:nvSpPr>
          <p:cNvPr id="4" name="Rectangle 3"/>
          <p:cNvSpPr/>
          <p:nvPr/>
        </p:nvSpPr>
        <p:spPr>
          <a:xfrm>
            <a:off x="-1272" y="6119336"/>
            <a:ext cx="9907272"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dirty="0" smtClean="0">
                <a:solidFill>
                  <a:schemeClr val="tx1"/>
                </a:solidFill>
                <a:latin typeface="Arial" charset="0"/>
                <a:ea typeface="宋体" pitchFamily="2" charset="-122"/>
              </a:rPr>
              <a:t>[1]</a:t>
            </a:r>
            <a:r>
              <a:rPr lang="zh-CN" altLang="en-US" sz="1400" dirty="0" smtClean="0">
                <a:solidFill>
                  <a:schemeClr val="tx1"/>
                </a:solidFill>
                <a:latin typeface="Arial" charset="0"/>
                <a:ea typeface="宋体" pitchFamily="2" charset="-122"/>
              </a:rPr>
              <a:t> </a:t>
            </a:r>
            <a:r>
              <a:rPr lang="en-US" sz="1400" dirty="0" smtClean="0">
                <a:solidFill>
                  <a:schemeClr val="tx1"/>
                </a:solidFill>
                <a:latin typeface="Arial" charset="0"/>
                <a:ea typeface="宋体" pitchFamily="2" charset="-122"/>
              </a:rPr>
              <a:t>R </a:t>
            </a:r>
            <a:r>
              <a:rPr lang="en-US" sz="1400" dirty="0">
                <a:solidFill>
                  <a:schemeClr val="tx1"/>
                </a:solidFill>
                <a:latin typeface="Arial" charset="0"/>
                <a:ea typeface="宋体" pitchFamily="2" charset="-122"/>
              </a:rPr>
              <a:t>Meredith </a:t>
            </a:r>
            <a:r>
              <a:rPr lang="en-US" sz="1400" dirty="0" err="1">
                <a:solidFill>
                  <a:schemeClr val="tx1"/>
                </a:solidFill>
                <a:latin typeface="Arial" charset="0"/>
                <a:ea typeface="宋体" pitchFamily="2" charset="-122"/>
              </a:rPr>
              <a:t>Belbin</a:t>
            </a:r>
            <a:r>
              <a:rPr lang="en-US" sz="1400" dirty="0">
                <a:solidFill>
                  <a:schemeClr val="tx1"/>
                </a:solidFill>
                <a:latin typeface="Arial" charset="0"/>
                <a:ea typeface="宋体" pitchFamily="2" charset="-122"/>
              </a:rPr>
              <a:t>. 2012. Team roles at work. </a:t>
            </a:r>
            <a:r>
              <a:rPr lang="en-US" sz="1400" dirty="0" err="1">
                <a:solidFill>
                  <a:schemeClr val="tx1"/>
                </a:solidFill>
                <a:latin typeface="Arial" charset="0"/>
                <a:ea typeface="宋体" pitchFamily="2" charset="-122"/>
              </a:rPr>
              <a:t>Routledge</a:t>
            </a:r>
            <a:r>
              <a:rPr lang="en-US" sz="1400" dirty="0" smtClean="0">
                <a:solidFill>
                  <a:schemeClr val="tx1"/>
                </a:solidFill>
                <a:latin typeface="Arial" charset="0"/>
                <a:ea typeface="宋体" pitchFamily="2" charset="-122"/>
              </a:rPr>
              <a:t>.</a:t>
            </a:r>
          </a:p>
          <a:p>
            <a:r>
              <a:rPr lang="en-US" altLang="zh-CN" sz="1400" dirty="0" smtClean="0"/>
              <a:t>[2]</a:t>
            </a:r>
            <a:r>
              <a:rPr lang="zh-CN" altLang="en-US" sz="1400" dirty="0" smtClean="0"/>
              <a:t> </a:t>
            </a:r>
            <a:r>
              <a:rPr lang="en-US" sz="1400" dirty="0">
                <a:solidFill>
                  <a:schemeClr val="tx1"/>
                </a:solidFill>
                <a:latin typeface="Arial" charset="0"/>
                <a:ea typeface="宋体" pitchFamily="2" charset="-122"/>
              </a:rPr>
              <a:t>R Meredith </a:t>
            </a:r>
            <a:r>
              <a:rPr lang="en-US" sz="1400" dirty="0" err="1">
                <a:solidFill>
                  <a:schemeClr val="tx1"/>
                </a:solidFill>
                <a:latin typeface="Arial" charset="0"/>
                <a:ea typeface="宋体" pitchFamily="2" charset="-122"/>
              </a:rPr>
              <a:t>Belbin</a:t>
            </a:r>
            <a:r>
              <a:rPr lang="en-US" sz="1400" dirty="0">
                <a:solidFill>
                  <a:schemeClr val="tx1"/>
                </a:solidFill>
                <a:latin typeface="Arial" charset="0"/>
                <a:ea typeface="宋体" pitchFamily="2" charset="-122"/>
              </a:rPr>
              <a:t>. </a:t>
            </a:r>
            <a:r>
              <a:rPr lang="en-US" sz="1400" dirty="0" smtClean="0">
                <a:solidFill>
                  <a:schemeClr val="tx1"/>
                </a:solidFill>
                <a:latin typeface="Arial" charset="0"/>
                <a:ea typeface="宋体" pitchFamily="2" charset="-122"/>
              </a:rPr>
              <a:t>1981. </a:t>
            </a:r>
            <a:r>
              <a:rPr lang="en-US" sz="1400" dirty="0">
                <a:solidFill>
                  <a:schemeClr val="tx1"/>
                </a:solidFill>
                <a:latin typeface="Arial" charset="0"/>
                <a:ea typeface="宋体" pitchFamily="2" charset="-122"/>
              </a:rPr>
              <a:t>Management teams: Why they succeed or fail. </a:t>
            </a:r>
            <a:r>
              <a:rPr lang="en-US" sz="1400" dirty="0" smtClean="0">
                <a:solidFill>
                  <a:schemeClr val="tx1"/>
                </a:solidFill>
                <a:latin typeface="Arial" charset="0"/>
                <a:ea typeface="宋体" pitchFamily="2" charset="-122"/>
              </a:rPr>
              <a:t>Human</a:t>
            </a:r>
            <a:r>
              <a:rPr lang="zh-CN" altLang="en-US" sz="1400" dirty="0" smtClean="0">
                <a:solidFill>
                  <a:schemeClr val="tx1"/>
                </a:solidFill>
                <a:latin typeface="Arial" charset="0"/>
                <a:ea typeface="宋体" pitchFamily="2" charset="-122"/>
              </a:rPr>
              <a:t> </a:t>
            </a:r>
            <a:r>
              <a:rPr lang="en-US" sz="1400" dirty="0" smtClean="0">
                <a:solidFill>
                  <a:schemeClr val="tx1"/>
                </a:solidFill>
                <a:latin typeface="Arial" charset="0"/>
                <a:ea typeface="宋体" pitchFamily="2" charset="-122"/>
              </a:rPr>
              <a:t>Resource </a:t>
            </a:r>
            <a:r>
              <a:rPr lang="en-US" sz="1400" dirty="0">
                <a:solidFill>
                  <a:schemeClr val="tx1"/>
                </a:solidFill>
                <a:latin typeface="Arial" charset="0"/>
                <a:ea typeface="宋体" pitchFamily="2" charset="-122"/>
              </a:rPr>
              <a:t>Management International Digest 19, 3 </a:t>
            </a:r>
            <a:r>
              <a:rPr lang="en-US" sz="1400" dirty="0" smtClean="0">
                <a:solidFill>
                  <a:schemeClr val="tx1"/>
                </a:solidFill>
                <a:latin typeface="Arial" charset="0"/>
                <a:ea typeface="宋体" pitchFamily="2" charset="-122"/>
              </a:rPr>
              <a:t>(1981).</a:t>
            </a:r>
            <a:endParaRPr lang="en-US" sz="1400" dirty="0"/>
          </a:p>
        </p:txBody>
      </p:sp>
    </p:spTree>
    <p:extLst>
      <p:ext uri="{BB962C8B-B14F-4D97-AF65-F5344CB8AC3E}">
        <p14:creationId xmlns:p14="http://schemas.microsoft.com/office/powerpoint/2010/main" val="12712633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2069" r="-2069"/>
          <a:stretch>
            <a:fillRect/>
          </a:stretch>
        </p:blipFill>
        <p:spPr>
          <a:xfrm>
            <a:off x="-304799" y="1219200"/>
            <a:ext cx="10454933" cy="5638800"/>
          </a:xfrm>
        </p:spPr>
      </p:pic>
      <p:sp>
        <p:nvSpPr>
          <p:cNvPr id="5" name="Title 1"/>
          <p:cNvSpPr>
            <a:spLocks noGrp="1"/>
          </p:cNvSpPr>
          <p:nvPr>
            <p:ph type="title"/>
          </p:nvPr>
        </p:nvSpPr>
        <p:spPr>
          <a:xfrm>
            <a:off x="271464" y="188913"/>
            <a:ext cx="9363076" cy="792162"/>
          </a:xfrm>
        </p:spPr>
        <p:txBody>
          <a:bodyPr/>
          <a:lstStyle/>
          <a:p>
            <a:r>
              <a:rPr lang="zh-CN" altLang="en-US" b="1" dirty="0" smtClean="0">
                <a:latin typeface="黑体"/>
                <a:ea typeface="黑体"/>
                <a:cs typeface="黑体"/>
              </a:rPr>
              <a:t>英雄选择</a:t>
            </a:r>
            <a:endParaRPr lang="en-US" b="1" dirty="0">
              <a:latin typeface="黑体"/>
              <a:ea typeface="黑体"/>
              <a:cs typeface="黑体"/>
            </a:endParaRPr>
          </a:p>
        </p:txBody>
      </p:sp>
    </p:spTree>
    <p:extLst>
      <p:ext uri="{BB962C8B-B14F-4D97-AF65-F5344CB8AC3E}">
        <p14:creationId xmlns:p14="http://schemas.microsoft.com/office/powerpoint/2010/main" val="55140668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latin typeface="黑体"/>
                <a:ea typeface="黑体"/>
                <a:cs typeface="黑体"/>
              </a:rPr>
              <a:t>游戏过程示意图</a:t>
            </a:r>
            <a:endParaRPr lang="en-US" b="1" dirty="0">
              <a:latin typeface="黑体"/>
              <a:ea typeface="黑体"/>
              <a:cs typeface="黑体"/>
            </a:endParaRPr>
          </a:p>
        </p:txBody>
      </p:sp>
      <p:pic>
        <p:nvPicPr>
          <p:cNvPr id="5" name="Content Placeholder 4"/>
          <p:cNvPicPr>
            <a:picLocks noGrp="1" noChangeAspect="1"/>
          </p:cNvPicPr>
          <p:nvPr>
            <p:ph idx="1"/>
          </p:nvPr>
        </p:nvPicPr>
        <p:blipFill>
          <a:blip r:embed="rId2"/>
          <a:srcRect t="2016" b="2016"/>
          <a:stretch>
            <a:fillRect/>
          </a:stretch>
        </p:blipFill>
        <p:spPr>
          <a:xfrm>
            <a:off x="-76200" y="1433069"/>
            <a:ext cx="10058400" cy="5424933"/>
          </a:xfrm>
        </p:spPr>
      </p:pic>
    </p:spTree>
    <p:extLst>
      <p:ext uri="{BB962C8B-B14F-4D97-AF65-F5344CB8AC3E}">
        <p14:creationId xmlns:p14="http://schemas.microsoft.com/office/powerpoint/2010/main" val="110026841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黑体"/>
                <a:ea typeface="黑体"/>
                <a:cs typeface="黑体"/>
              </a:rPr>
              <a:t>研究设定</a:t>
            </a:r>
            <a:endParaRPr lang="en-US" dirty="0">
              <a:latin typeface="黑体"/>
              <a:ea typeface="黑体"/>
              <a:cs typeface="黑体"/>
            </a:endParaRPr>
          </a:p>
        </p:txBody>
      </p:sp>
      <p:sp>
        <p:nvSpPr>
          <p:cNvPr id="3" name="Content Placeholder 2"/>
          <p:cNvSpPr>
            <a:spLocks noGrp="1"/>
          </p:cNvSpPr>
          <p:nvPr>
            <p:ph idx="1"/>
          </p:nvPr>
        </p:nvSpPr>
        <p:spPr>
          <a:xfrm>
            <a:off x="76201" y="1196976"/>
            <a:ext cx="4221121" cy="4929188"/>
          </a:xfrm>
        </p:spPr>
        <p:txBody>
          <a:bodyPr/>
          <a:lstStyle/>
          <a:p>
            <a:r>
              <a:rPr lang="zh-CN" altLang="en-US" dirty="0" smtClean="0">
                <a:latin typeface="黑体"/>
                <a:ea typeface="黑体"/>
                <a:cs typeface="黑体"/>
              </a:rPr>
              <a:t>团队角色</a:t>
            </a:r>
            <a:endParaRPr lang="en-US" altLang="zh-CN" dirty="0" smtClean="0">
              <a:latin typeface="黑体"/>
              <a:ea typeface="黑体"/>
              <a:cs typeface="黑体"/>
            </a:endParaRPr>
          </a:p>
          <a:p>
            <a:pPr lvl="1"/>
            <a:r>
              <a:rPr lang="zh-CN" altLang="en-US" dirty="0" smtClean="0">
                <a:latin typeface="黑体"/>
                <a:ea typeface="黑体"/>
                <a:cs typeface="黑体"/>
              </a:rPr>
              <a:t>战士</a:t>
            </a:r>
            <a:r>
              <a:rPr lang="en-US" altLang="zh-CN" dirty="0" smtClean="0">
                <a:latin typeface="黑体"/>
                <a:ea typeface="黑体"/>
                <a:cs typeface="黑体"/>
              </a:rPr>
              <a:t>  </a:t>
            </a:r>
          </a:p>
          <a:p>
            <a:pPr lvl="1"/>
            <a:r>
              <a:rPr lang="zh-CN" altLang="en-US" dirty="0" smtClean="0">
                <a:latin typeface="黑体"/>
                <a:ea typeface="黑体"/>
                <a:cs typeface="黑体"/>
              </a:rPr>
              <a:t>法师</a:t>
            </a:r>
            <a:r>
              <a:rPr lang="en-US" altLang="zh-CN" dirty="0" smtClean="0">
                <a:latin typeface="黑体"/>
                <a:ea typeface="黑体"/>
                <a:cs typeface="黑体"/>
              </a:rPr>
              <a:t>   </a:t>
            </a:r>
          </a:p>
          <a:p>
            <a:pPr lvl="1"/>
            <a:r>
              <a:rPr lang="zh-CN" altLang="en-US" dirty="0" smtClean="0">
                <a:latin typeface="黑体"/>
                <a:ea typeface="黑体"/>
                <a:cs typeface="黑体"/>
              </a:rPr>
              <a:t>射手</a:t>
            </a:r>
            <a:r>
              <a:rPr lang="en-US" altLang="zh-CN" dirty="0" smtClean="0">
                <a:latin typeface="黑体"/>
                <a:ea typeface="黑体"/>
                <a:cs typeface="黑体"/>
              </a:rPr>
              <a:t>   </a:t>
            </a:r>
          </a:p>
          <a:p>
            <a:pPr lvl="1"/>
            <a:r>
              <a:rPr lang="zh-CN" altLang="en-US" dirty="0" smtClean="0">
                <a:latin typeface="黑体"/>
                <a:ea typeface="黑体"/>
                <a:cs typeface="黑体"/>
              </a:rPr>
              <a:t>杀手</a:t>
            </a:r>
            <a:r>
              <a:rPr lang="en-US" altLang="zh-CN" dirty="0" smtClean="0">
                <a:latin typeface="黑体"/>
                <a:ea typeface="黑体"/>
                <a:cs typeface="黑体"/>
              </a:rPr>
              <a:t>   </a:t>
            </a:r>
          </a:p>
          <a:p>
            <a:pPr lvl="1"/>
            <a:r>
              <a:rPr lang="zh-CN" altLang="en-US" dirty="0" smtClean="0">
                <a:latin typeface="黑体"/>
                <a:ea typeface="黑体"/>
                <a:cs typeface="黑体"/>
              </a:rPr>
              <a:t>辅助</a:t>
            </a:r>
            <a:endParaRPr lang="en-US" altLang="zh-CN" dirty="0" smtClean="0">
              <a:latin typeface="黑体"/>
              <a:ea typeface="黑体"/>
              <a:cs typeface="黑体"/>
            </a:endParaRPr>
          </a:p>
          <a:p>
            <a:r>
              <a:rPr lang="zh-CN" altLang="en-US" dirty="0" smtClean="0">
                <a:latin typeface="黑体"/>
                <a:ea typeface="黑体"/>
                <a:cs typeface="黑体"/>
              </a:rPr>
              <a:t>成功</a:t>
            </a:r>
            <a:r>
              <a:rPr lang="en-US" altLang="en-US" dirty="0" smtClean="0">
                <a:latin typeface="黑体"/>
                <a:ea typeface="黑体"/>
                <a:cs typeface="黑体"/>
              </a:rPr>
              <a:t>团队</a:t>
            </a:r>
            <a:r>
              <a:rPr lang="zh-CN" altLang="en-US" dirty="0" smtClean="0">
                <a:latin typeface="黑体"/>
                <a:ea typeface="黑体"/>
                <a:cs typeface="黑体"/>
              </a:rPr>
              <a:t>的量化</a:t>
            </a:r>
            <a:endParaRPr lang="en-US" altLang="zh-CN" dirty="0">
              <a:latin typeface="黑体"/>
              <a:ea typeface="黑体"/>
              <a:cs typeface="黑体"/>
            </a:endParaRPr>
          </a:p>
          <a:p>
            <a:pPr lvl="1"/>
            <a:r>
              <a:rPr lang="zh-CN" altLang="en-US" dirty="0" smtClean="0">
                <a:latin typeface="黑体"/>
                <a:ea typeface="黑体"/>
                <a:cs typeface="黑体"/>
              </a:rPr>
              <a:t>效益</a:t>
            </a:r>
            <a:r>
              <a:rPr lang="zh-CN" altLang="zh-CN" dirty="0" smtClean="0">
                <a:solidFill>
                  <a:srgbClr val="0000FF"/>
                </a:solidFill>
                <a:latin typeface="黑体"/>
                <a:ea typeface="黑体"/>
                <a:cs typeface="黑体"/>
              </a:rPr>
              <a:t>（</a:t>
            </a:r>
            <a:r>
              <a:rPr lang="zh-CN" altLang="en-US" dirty="0" smtClean="0">
                <a:solidFill>
                  <a:srgbClr val="0000FF"/>
                </a:solidFill>
                <a:latin typeface="黑体"/>
                <a:ea typeface="黑体"/>
                <a:cs typeface="黑体"/>
              </a:rPr>
              <a:t>游戏获胜）</a:t>
            </a:r>
            <a:endParaRPr lang="en-US" altLang="zh-CN" dirty="0" smtClean="0">
              <a:solidFill>
                <a:srgbClr val="0000FF"/>
              </a:solidFill>
              <a:latin typeface="黑体"/>
              <a:ea typeface="黑体"/>
              <a:cs typeface="黑体"/>
            </a:endParaRPr>
          </a:p>
          <a:p>
            <a:pPr lvl="1"/>
            <a:r>
              <a:rPr lang="zh-CN" altLang="en-US" dirty="0" smtClean="0">
                <a:latin typeface="黑体"/>
                <a:ea typeface="黑体"/>
                <a:cs typeface="黑体"/>
              </a:rPr>
              <a:t>坚韧</a:t>
            </a:r>
            <a:r>
              <a:rPr lang="zh-CN" altLang="en-US" dirty="0" smtClean="0">
                <a:solidFill>
                  <a:srgbClr val="0000FF"/>
                </a:solidFill>
                <a:latin typeface="黑体"/>
                <a:ea typeface="黑体"/>
                <a:cs typeface="黑体"/>
              </a:rPr>
              <a:t>（投降行为）</a:t>
            </a:r>
            <a:endParaRPr lang="en-US" altLang="zh-CN" dirty="0" smtClean="0">
              <a:solidFill>
                <a:srgbClr val="0000FF"/>
              </a:solidFill>
              <a:latin typeface="黑体"/>
              <a:ea typeface="黑体"/>
              <a:cs typeface="黑体"/>
            </a:endParaRPr>
          </a:p>
          <a:p>
            <a:pPr lvl="1"/>
            <a:r>
              <a:rPr lang="zh-CN" altLang="en-US" dirty="0" smtClean="0">
                <a:latin typeface="黑体"/>
                <a:ea typeface="黑体"/>
                <a:cs typeface="黑体"/>
              </a:rPr>
              <a:t>团结</a:t>
            </a:r>
            <a:r>
              <a:rPr lang="zh-CN" altLang="en-US" dirty="0" smtClean="0">
                <a:solidFill>
                  <a:srgbClr val="0000FF"/>
                </a:solidFill>
                <a:latin typeface="黑体"/>
                <a:ea typeface="黑体"/>
                <a:cs typeface="黑体"/>
              </a:rPr>
              <a:t>（辱骂行为）</a:t>
            </a:r>
            <a:endParaRPr lang="en-US" altLang="zh-CN" dirty="0" smtClean="0">
              <a:solidFill>
                <a:srgbClr val="0000FF"/>
              </a:solidFill>
              <a:latin typeface="黑体"/>
              <a:ea typeface="黑体"/>
              <a:cs typeface="黑体"/>
            </a:endParaRPr>
          </a:p>
          <a:p>
            <a:pPr lvl="1"/>
            <a:endParaRPr lang="zh-CN" altLang="en-US" dirty="0" smtClean="0">
              <a:latin typeface="黑体"/>
              <a:ea typeface="黑体"/>
              <a:cs typeface="黑体"/>
            </a:endParaRPr>
          </a:p>
        </p:txBody>
      </p:sp>
      <p:sp>
        <p:nvSpPr>
          <p:cNvPr id="6" name="Rectangle 5"/>
          <p:cNvSpPr/>
          <p:nvPr/>
        </p:nvSpPr>
        <p:spPr>
          <a:xfrm>
            <a:off x="4800601" y="5943602"/>
            <a:ext cx="4419600" cy="461665"/>
          </a:xfrm>
          <a:prstGeom prst="rect">
            <a:avLst/>
          </a:prstGeom>
        </p:spPr>
        <p:txBody>
          <a:bodyPr wrap="square">
            <a:spAutoFit/>
          </a:bodyPr>
          <a:lstStyle/>
          <a:p>
            <a:pPr lvl="1" algn="ctr"/>
            <a:r>
              <a:rPr lang="zh-CN" altLang="en-US" sz="2400" dirty="0" smtClean="0">
                <a:latin typeface="黑体"/>
                <a:ea typeface="黑体"/>
                <a:cs typeface="黑体"/>
              </a:rPr>
              <a:t>团队角色分布示意图</a:t>
            </a:r>
            <a:endParaRPr lang="en-US" sz="2400" dirty="0">
              <a:latin typeface="黑体"/>
              <a:ea typeface="黑体"/>
              <a:cs typeface="黑体"/>
            </a:endParaRPr>
          </a:p>
        </p:txBody>
      </p:sp>
      <p:pic>
        <p:nvPicPr>
          <p:cNvPr id="4" name="Picture 3" descr="combination_di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324" y="1521832"/>
            <a:ext cx="5055877" cy="4193168"/>
          </a:xfrm>
          <a:prstGeom prst="rect">
            <a:avLst/>
          </a:prstGeom>
        </p:spPr>
      </p:pic>
      <p:pic>
        <p:nvPicPr>
          <p:cNvPr id="7" name="Picture 6" descr="warrio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752600"/>
            <a:ext cx="533400" cy="533400"/>
          </a:xfrm>
          <a:prstGeom prst="rect">
            <a:avLst/>
          </a:prstGeom>
        </p:spPr>
      </p:pic>
      <p:pic>
        <p:nvPicPr>
          <p:cNvPr id="8" name="Picture 7" descr="m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286000"/>
            <a:ext cx="533400" cy="533400"/>
          </a:xfrm>
          <a:prstGeom prst="rect">
            <a:avLst/>
          </a:prstGeom>
        </p:spPr>
      </p:pic>
      <p:pic>
        <p:nvPicPr>
          <p:cNvPr id="9" name="Picture 8" descr="assassi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3276600"/>
            <a:ext cx="533400" cy="533400"/>
          </a:xfrm>
          <a:prstGeom prst="rect">
            <a:avLst/>
          </a:prstGeom>
        </p:spPr>
      </p:pic>
      <p:pic>
        <p:nvPicPr>
          <p:cNvPr id="10" name="Picture 9" descr="suppor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1" y="3810003"/>
            <a:ext cx="533399" cy="533399"/>
          </a:xfrm>
          <a:prstGeom prst="rect">
            <a:avLst/>
          </a:prstGeom>
        </p:spPr>
      </p:pic>
      <p:pic>
        <p:nvPicPr>
          <p:cNvPr id="11" name="Picture 10" descr="marksma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8800" y="2819400"/>
            <a:ext cx="483854" cy="483854"/>
          </a:xfrm>
          <a:prstGeom prst="rect">
            <a:avLst/>
          </a:prstGeom>
        </p:spPr>
      </p:pic>
    </p:spTree>
    <p:extLst>
      <p:ext uri="{BB962C8B-B14F-4D97-AF65-F5344CB8AC3E}">
        <p14:creationId xmlns:p14="http://schemas.microsoft.com/office/powerpoint/2010/main" val="22949936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黑体"/>
                <a:ea typeface="黑体"/>
                <a:cs typeface="黑体"/>
              </a:rPr>
              <a:t>游戏</a:t>
            </a:r>
            <a:r>
              <a:rPr lang="zh-CN" altLang="en-US" dirty="0" smtClean="0">
                <a:latin typeface="黑体"/>
                <a:ea typeface="黑体"/>
                <a:cs typeface="黑体"/>
              </a:rPr>
              <a:t>过程</a:t>
            </a:r>
            <a:r>
              <a:rPr lang="en-US" dirty="0" smtClean="0">
                <a:latin typeface="黑体"/>
                <a:ea typeface="黑体"/>
                <a:cs typeface="黑体"/>
              </a:rPr>
              <a:t>建模</a:t>
            </a:r>
            <a:endParaRPr lang="en-US" dirty="0">
              <a:latin typeface="黑体"/>
              <a:ea typeface="黑体"/>
              <a:cs typeface="黑体"/>
            </a:endParaRPr>
          </a:p>
        </p:txBody>
      </p:sp>
      <p:pic>
        <p:nvPicPr>
          <p:cNvPr id="5" name="Content Placeholder 4" descr="example.pdf"/>
          <p:cNvPicPr>
            <a:picLocks noGrp="1" noChangeAspect="1"/>
          </p:cNvPicPr>
          <p:nvPr>
            <p:ph idx="1"/>
          </p:nvPr>
        </p:nvPicPr>
        <p:blipFill>
          <a:blip r:embed="rId2">
            <a:extLst>
              <a:ext uri="{28A0092B-C50C-407E-A947-70E740481C1C}">
                <a14:useLocalDpi xmlns:a14="http://schemas.microsoft.com/office/drawing/2010/main" val="0"/>
              </a:ext>
            </a:extLst>
          </a:blip>
          <a:srcRect l="-47283" r="-47283"/>
          <a:stretch>
            <a:fillRect/>
          </a:stretch>
        </p:blipFill>
        <p:spPr>
          <a:xfrm>
            <a:off x="1749827" y="1143000"/>
            <a:ext cx="10213574" cy="5508624"/>
          </a:xfrm>
          <a:prstGeom prst="rect">
            <a:avLst/>
          </a:prstGeom>
        </p:spPr>
      </p:pic>
      <p:sp>
        <p:nvSpPr>
          <p:cNvPr id="4" name="Rectangle 3"/>
          <p:cNvSpPr/>
          <p:nvPr/>
        </p:nvSpPr>
        <p:spPr>
          <a:xfrm>
            <a:off x="3883427" y="1066800"/>
            <a:ext cx="5867401" cy="1066800"/>
          </a:xfrm>
          <a:prstGeom prst="rect">
            <a:avLst/>
          </a:prstGeom>
          <a:noFill/>
          <a:ln w="317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64427" y="2133600"/>
            <a:ext cx="2057400" cy="4495800"/>
          </a:xfrm>
          <a:prstGeom prst="rect">
            <a:avLst/>
          </a:prstGeom>
          <a:noFill/>
          <a:ln w="317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636028" y="2133600"/>
            <a:ext cx="2514600" cy="4495800"/>
          </a:xfrm>
          <a:prstGeom prst="rect">
            <a:avLst/>
          </a:prstGeom>
          <a:noFill/>
          <a:ln w="317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388627" y="2133600"/>
            <a:ext cx="2057400" cy="4495800"/>
          </a:xfrm>
          <a:prstGeom prst="rect">
            <a:avLst/>
          </a:prstGeom>
          <a:noFill/>
          <a:ln w="317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bwMode="auto">
          <a:xfrm>
            <a:off x="1" y="1219200"/>
            <a:ext cx="3810000"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dirty="0" smtClean="0">
                <a:latin typeface="Times New Roman"/>
                <a:ea typeface="黑体"/>
                <a:cs typeface="Times New Roman"/>
              </a:rPr>
              <a:t>数据：</a:t>
            </a:r>
            <a:r>
              <a:rPr lang="en-US" altLang="zh-CN" dirty="0" smtClean="0">
                <a:latin typeface="Times New Roman"/>
                <a:ea typeface="黑体"/>
                <a:cs typeface="Times New Roman"/>
              </a:rPr>
              <a:t>2017</a:t>
            </a:r>
            <a:r>
              <a:rPr lang="zh-CN" altLang="en-US" dirty="0" smtClean="0">
                <a:latin typeface="Times New Roman"/>
                <a:ea typeface="黑体"/>
                <a:cs typeface="Times New Roman"/>
              </a:rPr>
              <a:t>年</a:t>
            </a:r>
            <a:r>
              <a:rPr lang="en-US" altLang="zh-CN" dirty="0" smtClean="0">
                <a:latin typeface="Times New Roman"/>
                <a:ea typeface="黑体"/>
                <a:cs typeface="Times New Roman"/>
              </a:rPr>
              <a:t>8</a:t>
            </a:r>
            <a:r>
              <a:rPr lang="zh-CN" altLang="en-US" dirty="0" smtClean="0">
                <a:latin typeface="Times New Roman"/>
                <a:ea typeface="黑体"/>
                <a:cs typeface="Times New Roman"/>
              </a:rPr>
              <a:t>月的</a:t>
            </a:r>
            <a:r>
              <a:rPr lang="en-US" altLang="zh-CN" dirty="0" smtClean="0">
                <a:solidFill>
                  <a:srgbClr val="0000FF"/>
                </a:solidFill>
                <a:latin typeface="Times New Roman"/>
                <a:ea typeface="黑体"/>
                <a:cs typeface="Times New Roman"/>
              </a:rPr>
              <a:t>9500</a:t>
            </a:r>
            <a:r>
              <a:rPr lang="zh-CN" altLang="en-US" dirty="0" smtClean="0">
                <a:solidFill>
                  <a:srgbClr val="0000FF"/>
                </a:solidFill>
                <a:latin typeface="Times New Roman"/>
                <a:ea typeface="黑体"/>
                <a:cs typeface="Times New Roman"/>
              </a:rPr>
              <a:t>万</a:t>
            </a:r>
            <a:r>
              <a:rPr lang="en-US" altLang="zh-CN" dirty="0" smtClean="0">
                <a:solidFill>
                  <a:srgbClr val="0000FF"/>
                </a:solidFill>
                <a:latin typeface="Times New Roman"/>
                <a:ea typeface="黑体"/>
                <a:cs typeface="Times New Roman"/>
              </a:rPr>
              <a:t>+</a:t>
            </a:r>
            <a:r>
              <a:rPr lang="zh-CN" altLang="en-US" dirty="0" smtClean="0">
                <a:latin typeface="Times New Roman"/>
                <a:ea typeface="黑体"/>
                <a:cs typeface="Times New Roman"/>
              </a:rPr>
              <a:t>局游戏，涵盖</a:t>
            </a:r>
            <a:r>
              <a:rPr lang="en-US" altLang="zh-CN" dirty="0" smtClean="0">
                <a:solidFill>
                  <a:srgbClr val="0000FF"/>
                </a:solidFill>
                <a:latin typeface="Times New Roman"/>
                <a:ea typeface="黑体"/>
                <a:cs typeface="Times New Roman"/>
              </a:rPr>
              <a:t>1.6</a:t>
            </a:r>
            <a:r>
              <a:rPr lang="zh-CN" altLang="en-US" dirty="0" smtClean="0">
                <a:solidFill>
                  <a:srgbClr val="0000FF"/>
                </a:solidFill>
                <a:latin typeface="Times New Roman"/>
                <a:ea typeface="黑体"/>
                <a:cs typeface="Times New Roman"/>
              </a:rPr>
              <a:t>亿</a:t>
            </a:r>
            <a:r>
              <a:rPr lang="en-US" altLang="zh-CN" dirty="0" smtClean="0">
                <a:solidFill>
                  <a:srgbClr val="0000FF"/>
                </a:solidFill>
                <a:latin typeface="Times New Roman"/>
                <a:ea typeface="黑体"/>
                <a:cs typeface="Times New Roman"/>
              </a:rPr>
              <a:t>+</a:t>
            </a:r>
            <a:r>
              <a:rPr lang="zh-CN" altLang="en-US" dirty="0" smtClean="0">
                <a:latin typeface="Times New Roman"/>
                <a:ea typeface="黑体"/>
                <a:cs typeface="Times New Roman"/>
              </a:rPr>
              <a:t>玩家</a:t>
            </a:r>
            <a:endParaRPr lang="en-US" altLang="zh-CN" dirty="0" smtClean="0">
              <a:latin typeface="Times New Roman"/>
              <a:ea typeface="黑体"/>
              <a:cs typeface="Times New Roman"/>
            </a:endParaRPr>
          </a:p>
          <a:p>
            <a:r>
              <a:rPr lang="zh-CN" altLang="en-US" dirty="0" smtClean="0">
                <a:latin typeface="Times New Roman"/>
                <a:ea typeface="黑体"/>
                <a:cs typeface="Times New Roman"/>
              </a:rPr>
              <a:t>玩家在对局中的行为记录、胜负、聊天记录等</a:t>
            </a:r>
            <a:endParaRPr lang="en-US" altLang="zh-CN" dirty="0" smtClean="0">
              <a:latin typeface="Times New Roman"/>
              <a:ea typeface="黑体"/>
              <a:cs typeface="Times New Roman"/>
            </a:endParaRPr>
          </a:p>
          <a:p>
            <a:r>
              <a:rPr lang="zh-CN" altLang="en-US" dirty="0" smtClean="0">
                <a:latin typeface="Times New Roman"/>
                <a:ea typeface="黑体"/>
                <a:cs typeface="Times New Roman"/>
              </a:rPr>
              <a:t>研究团队角色构成与</a:t>
            </a:r>
            <a:r>
              <a:rPr lang="zh-CN" altLang="en-US" b="1" dirty="0" smtClean="0">
                <a:solidFill>
                  <a:srgbClr val="800000"/>
                </a:solidFill>
                <a:latin typeface="Times New Roman"/>
                <a:ea typeface="黑体"/>
                <a:cs typeface="Times New Roman"/>
              </a:rPr>
              <a:t>团队胜负、辱骂行为、投降行为</a:t>
            </a:r>
            <a:r>
              <a:rPr lang="zh-CN" altLang="en-US" dirty="0" smtClean="0">
                <a:latin typeface="Times New Roman"/>
                <a:ea typeface="黑体"/>
                <a:cs typeface="Times New Roman"/>
              </a:rPr>
              <a:t>之间的关联性</a:t>
            </a:r>
            <a:endParaRPr lang="en-US" altLang="zh-CN" dirty="0" smtClean="0">
              <a:latin typeface="Times New Roman"/>
              <a:ea typeface="黑体"/>
              <a:cs typeface="Times New Roman"/>
            </a:endParaRPr>
          </a:p>
          <a:p>
            <a:endParaRPr lang="zh-CN" altLang="en-US" dirty="0" smtClean="0">
              <a:latin typeface="Times New Roman"/>
              <a:ea typeface="黑体"/>
              <a:cs typeface="Times New Roman"/>
            </a:endParaRPr>
          </a:p>
        </p:txBody>
      </p:sp>
    </p:spTree>
    <p:extLst>
      <p:ext uri="{BB962C8B-B14F-4D97-AF65-F5344CB8AC3E}">
        <p14:creationId xmlns:p14="http://schemas.microsoft.com/office/powerpoint/2010/main" val="315113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9" grpId="0" animBg="1"/>
      <p:bldP spid="9"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ea typeface="黑体"/>
                <a:cs typeface="Times New Roman"/>
              </a:rPr>
              <a:t>团队角色 </a:t>
            </a:r>
            <a:r>
              <a:rPr lang="en-US" dirty="0" err="1" smtClean="0">
                <a:latin typeface="Times New Roman"/>
                <a:ea typeface="黑体"/>
                <a:cs typeface="Times New Roman"/>
              </a:rPr>
              <a:t>vs</a:t>
            </a:r>
            <a:r>
              <a:rPr lang="en-US" dirty="0" smtClean="0">
                <a:latin typeface="Times New Roman"/>
                <a:ea typeface="黑体"/>
                <a:cs typeface="Times New Roman"/>
              </a:rPr>
              <a:t> </a:t>
            </a:r>
            <a:r>
              <a:rPr lang="zh-CN" altLang="en-US" dirty="0" smtClean="0">
                <a:latin typeface="Times New Roman"/>
                <a:ea typeface="黑体"/>
                <a:cs typeface="Times New Roman"/>
              </a:rPr>
              <a:t>团队效益</a:t>
            </a:r>
            <a:endParaRPr lang="en-US" dirty="0">
              <a:latin typeface="Times New Roman"/>
              <a:ea typeface="黑体"/>
              <a:cs typeface="Times New Roman"/>
            </a:endParaRPr>
          </a:p>
        </p:txBody>
      </p:sp>
      <p:sp>
        <p:nvSpPr>
          <p:cNvPr id="3" name="Content Placeholder 2"/>
          <p:cNvSpPr>
            <a:spLocks noGrp="1"/>
          </p:cNvSpPr>
          <p:nvPr>
            <p:ph idx="1"/>
          </p:nvPr>
        </p:nvSpPr>
        <p:spPr/>
        <p:txBody>
          <a:bodyPr/>
          <a:lstStyle/>
          <a:p>
            <a:r>
              <a:rPr lang="zh-CN" altLang="en-US" dirty="0" smtClean="0">
                <a:latin typeface="黑体"/>
                <a:ea typeface="黑体"/>
                <a:cs typeface="黑体"/>
              </a:rPr>
              <a:t>一支队伍的角色分布是否会影响其效益？</a:t>
            </a:r>
            <a:endParaRPr lang="en-US" altLang="zh-CN" dirty="0" smtClean="0">
              <a:latin typeface="黑体"/>
              <a:ea typeface="黑体"/>
              <a:cs typeface="黑体"/>
            </a:endParaRPr>
          </a:p>
          <a:p>
            <a:r>
              <a:rPr lang="zh-CN" altLang="en-US" dirty="0" smtClean="0">
                <a:latin typeface="黑体"/>
                <a:ea typeface="黑体"/>
                <a:cs typeface="黑体"/>
              </a:rPr>
              <a:t>游戏中共出现</a:t>
            </a:r>
            <a:r>
              <a:rPr lang="en-US" altLang="zh-CN" dirty="0" smtClean="0">
                <a:latin typeface="黑体"/>
                <a:ea typeface="黑体"/>
                <a:cs typeface="黑体"/>
              </a:rPr>
              <a:t>125</a:t>
            </a:r>
            <a:r>
              <a:rPr lang="zh-CN" altLang="en-US" dirty="0" smtClean="0">
                <a:latin typeface="黑体"/>
                <a:ea typeface="黑体"/>
                <a:cs typeface="黑体"/>
              </a:rPr>
              <a:t>种角色组合</a:t>
            </a:r>
            <a:endParaRPr lang="en-US" dirty="0">
              <a:latin typeface="黑体"/>
              <a:ea typeface="黑体"/>
              <a:cs typeface="黑体"/>
            </a:endParaRPr>
          </a:p>
        </p:txBody>
      </p:sp>
      <p:pic>
        <p:nvPicPr>
          <p:cNvPr id="6" name="Picture 5"/>
          <p:cNvPicPr>
            <a:picLocks noChangeAspect="1"/>
          </p:cNvPicPr>
          <p:nvPr/>
        </p:nvPicPr>
        <p:blipFill>
          <a:blip r:embed="rId2"/>
          <a:stretch>
            <a:fillRect/>
          </a:stretch>
        </p:blipFill>
        <p:spPr>
          <a:xfrm>
            <a:off x="1676400" y="2315191"/>
            <a:ext cx="6553200" cy="4512040"/>
          </a:xfrm>
          <a:prstGeom prst="rect">
            <a:avLst/>
          </a:prstGeom>
        </p:spPr>
      </p:pic>
    </p:spTree>
    <p:extLst>
      <p:ext uri="{BB962C8B-B14F-4D97-AF65-F5344CB8AC3E}">
        <p14:creationId xmlns:p14="http://schemas.microsoft.com/office/powerpoint/2010/main" val="41805545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ea typeface="黑体"/>
                <a:cs typeface="Times New Roman"/>
              </a:rPr>
              <a:t>团队胜率与玩家技巧关联度</a:t>
            </a:r>
            <a:r>
              <a:rPr lang="zh-CN" altLang="en-US" dirty="0" smtClean="0">
                <a:latin typeface="Times New Roman"/>
                <a:ea typeface="黑体"/>
                <a:cs typeface="Times New Roman"/>
              </a:rPr>
              <a:t>并不显著</a:t>
            </a:r>
            <a:endParaRPr lang="en-US" dirty="0">
              <a:latin typeface="Times New Roman"/>
              <a:ea typeface="黑体"/>
              <a:cs typeface="Times New Roman"/>
            </a:endParaRPr>
          </a:p>
        </p:txBody>
      </p:sp>
      <p:pic>
        <p:nvPicPr>
          <p:cNvPr id="5" name="Content Placeholder 4" descr="winrate_sorted_gap.pdf"/>
          <p:cNvPicPr>
            <a:picLocks noGrp="1" noChangeAspect="1"/>
          </p:cNvPicPr>
          <p:nvPr>
            <p:ph idx="1"/>
          </p:nvPr>
        </p:nvPicPr>
        <p:blipFill>
          <a:blip r:embed="rId2">
            <a:extLst>
              <a:ext uri="{28A0092B-C50C-407E-A947-70E740481C1C}">
                <a14:useLocalDpi xmlns:a14="http://schemas.microsoft.com/office/drawing/2010/main" val="0"/>
              </a:ext>
            </a:extLst>
          </a:blip>
          <a:srcRect l="-24164" r="-24164"/>
          <a:stretch>
            <a:fillRect/>
          </a:stretch>
        </p:blipFill>
        <p:spPr/>
      </p:pic>
    </p:spTree>
    <p:extLst>
      <p:ext uri="{BB962C8B-B14F-4D97-AF65-F5344CB8AC3E}">
        <p14:creationId xmlns:p14="http://schemas.microsoft.com/office/powerpoint/2010/main" val="183900604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黑体"/>
                <a:ea typeface="黑体"/>
                <a:cs typeface="黑体"/>
              </a:rPr>
              <a:t>角色多样性</a:t>
            </a:r>
            <a:endParaRPr lang="en-US" dirty="0">
              <a:latin typeface="黑体"/>
              <a:ea typeface="黑体"/>
              <a:cs typeface="黑体"/>
            </a:endParaRPr>
          </a:p>
        </p:txBody>
      </p:sp>
      <p:pic>
        <p:nvPicPr>
          <p:cNvPr id="4" name="Content Placeholder 7"/>
          <p:cNvPicPr>
            <a:picLocks noChangeAspect="1"/>
          </p:cNvPicPr>
          <p:nvPr/>
        </p:nvPicPr>
        <p:blipFill rotWithShape="1">
          <a:blip r:embed="rId2"/>
          <a:srcRect l="55259" t="1126" r="1875" b="11394"/>
          <a:stretch/>
        </p:blipFill>
        <p:spPr bwMode="auto">
          <a:xfrm>
            <a:off x="2819400" y="3024790"/>
            <a:ext cx="3926840" cy="2690210"/>
          </a:xfrm>
          <a:prstGeom prst="rect">
            <a:avLst/>
          </a:prstGeom>
          <a:noFill/>
          <a:ln w="9525">
            <a:noFill/>
            <a:miter lim="800000"/>
            <a:headEnd/>
            <a:tailEnd/>
          </a:ln>
        </p:spPr>
      </p:pic>
      <p:sp>
        <p:nvSpPr>
          <p:cNvPr id="7" name="Rectangle 6"/>
          <p:cNvSpPr/>
          <p:nvPr/>
        </p:nvSpPr>
        <p:spPr>
          <a:xfrm>
            <a:off x="1143000" y="6019802"/>
            <a:ext cx="1295400" cy="461665"/>
          </a:xfrm>
          <a:prstGeom prst="rect">
            <a:avLst/>
          </a:prstGeom>
        </p:spPr>
        <p:txBody>
          <a:bodyPr wrap="square">
            <a:spAutoFit/>
          </a:bodyPr>
          <a:lstStyle/>
          <a:p>
            <a:pPr algn="ctr"/>
            <a:r>
              <a:rPr lang="en-US" altLang="zh-CN" sz="2400" dirty="0" smtClean="0">
                <a:latin typeface="黑体"/>
                <a:ea typeface="黑体"/>
                <a:cs typeface="黑体"/>
              </a:rPr>
              <a:t>(a)</a:t>
            </a:r>
            <a:r>
              <a:rPr lang="zh-CN" altLang="en-US" sz="2400" dirty="0" smtClean="0">
                <a:latin typeface="黑体"/>
                <a:ea typeface="黑体"/>
                <a:cs typeface="黑体"/>
              </a:rPr>
              <a:t>胜率</a:t>
            </a:r>
            <a:endParaRPr lang="en-US" altLang="zh-CN" sz="2400" dirty="0">
              <a:latin typeface="黑体"/>
              <a:ea typeface="黑体"/>
              <a:cs typeface="黑体"/>
            </a:endParaRPr>
          </a:p>
        </p:txBody>
      </p:sp>
      <p:sp>
        <p:nvSpPr>
          <p:cNvPr id="8" name="Rectangle 7"/>
          <p:cNvSpPr/>
          <p:nvPr/>
        </p:nvSpPr>
        <p:spPr>
          <a:xfrm>
            <a:off x="4267200" y="6019802"/>
            <a:ext cx="1295400" cy="461665"/>
          </a:xfrm>
          <a:prstGeom prst="rect">
            <a:avLst/>
          </a:prstGeom>
        </p:spPr>
        <p:txBody>
          <a:bodyPr wrap="square">
            <a:spAutoFit/>
          </a:bodyPr>
          <a:lstStyle/>
          <a:p>
            <a:pPr algn="ctr"/>
            <a:r>
              <a:rPr lang="en-US" altLang="zh-CN" sz="2400" dirty="0" smtClean="0">
                <a:latin typeface="黑体"/>
                <a:ea typeface="黑体"/>
                <a:cs typeface="黑体"/>
              </a:rPr>
              <a:t>(b)</a:t>
            </a:r>
            <a:r>
              <a:rPr lang="zh-CN" altLang="en-US" sz="2400" dirty="0" smtClean="0">
                <a:latin typeface="黑体"/>
                <a:ea typeface="黑体"/>
                <a:cs typeface="黑体"/>
              </a:rPr>
              <a:t>投降</a:t>
            </a:r>
            <a:endParaRPr lang="en-US" altLang="zh-CN" sz="2400" dirty="0">
              <a:latin typeface="黑体"/>
              <a:ea typeface="黑体"/>
              <a:cs typeface="黑体"/>
            </a:endParaRPr>
          </a:p>
        </p:txBody>
      </p:sp>
      <p:pic>
        <p:nvPicPr>
          <p:cNvPr id="6" name="Content Placeholder 5"/>
          <p:cNvPicPr>
            <a:picLocks noGrp="1" noChangeAspect="1"/>
          </p:cNvPicPr>
          <p:nvPr>
            <p:ph idx="1"/>
          </p:nvPr>
        </p:nvPicPr>
        <p:blipFill rotWithShape="1">
          <a:blip r:embed="rId3"/>
          <a:srcRect l="-2164" r="108" b="17691"/>
          <a:stretch/>
        </p:blipFill>
        <p:spPr>
          <a:xfrm>
            <a:off x="-76199" y="3048002"/>
            <a:ext cx="3251633" cy="2566109"/>
          </a:xfrm>
        </p:spPr>
      </p:pic>
      <p:pic>
        <p:nvPicPr>
          <p:cNvPr id="9" name="Content Placeholder 3"/>
          <p:cNvPicPr>
            <a:picLocks noChangeAspect="1"/>
          </p:cNvPicPr>
          <p:nvPr/>
        </p:nvPicPr>
        <p:blipFill rotWithShape="1">
          <a:blip r:embed="rId4"/>
          <a:srcRect l="56687" t="1892" r="6558" b="13621"/>
          <a:stretch/>
        </p:blipFill>
        <p:spPr bwMode="auto">
          <a:xfrm>
            <a:off x="6546903" y="2971802"/>
            <a:ext cx="3359099" cy="2673847"/>
          </a:xfrm>
          <a:prstGeom prst="rect">
            <a:avLst/>
          </a:prstGeom>
          <a:noFill/>
          <a:ln w="9525">
            <a:noFill/>
            <a:miter lim="800000"/>
            <a:headEnd/>
            <a:tailEnd/>
          </a:ln>
        </p:spPr>
      </p:pic>
      <p:sp>
        <p:nvSpPr>
          <p:cNvPr id="10" name="Rectangle 9"/>
          <p:cNvSpPr/>
          <p:nvPr/>
        </p:nvSpPr>
        <p:spPr>
          <a:xfrm>
            <a:off x="7696201" y="6019802"/>
            <a:ext cx="1295400" cy="461665"/>
          </a:xfrm>
          <a:prstGeom prst="rect">
            <a:avLst/>
          </a:prstGeom>
        </p:spPr>
        <p:txBody>
          <a:bodyPr wrap="square">
            <a:spAutoFit/>
          </a:bodyPr>
          <a:lstStyle/>
          <a:p>
            <a:pPr algn="ctr"/>
            <a:r>
              <a:rPr lang="en-US" altLang="zh-CN" sz="2400" dirty="0" smtClean="0">
                <a:latin typeface="黑体"/>
                <a:ea typeface="黑体"/>
                <a:cs typeface="黑体"/>
              </a:rPr>
              <a:t>(c)</a:t>
            </a:r>
            <a:r>
              <a:rPr lang="zh-CN" altLang="en-US" sz="2400" dirty="0" smtClean="0">
                <a:latin typeface="黑体"/>
                <a:ea typeface="黑体"/>
                <a:cs typeface="黑体"/>
              </a:rPr>
              <a:t>辱骂</a:t>
            </a:r>
            <a:endParaRPr lang="en-US" altLang="zh-CN" sz="2400" dirty="0">
              <a:latin typeface="黑体"/>
              <a:ea typeface="黑体"/>
              <a:cs typeface="黑体"/>
            </a:endParaRPr>
          </a:p>
        </p:txBody>
      </p:sp>
      <p:sp>
        <p:nvSpPr>
          <p:cNvPr id="12" name="内容占位符 2"/>
          <p:cNvSpPr txBox="1">
            <a:spLocks/>
          </p:cNvSpPr>
          <p:nvPr/>
        </p:nvSpPr>
        <p:spPr bwMode="auto">
          <a:xfrm>
            <a:off x="350879" y="1196976"/>
            <a:ext cx="9139237"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zh-CN" altLang="en-US" dirty="0" smtClean="0">
                <a:latin typeface="黑体"/>
                <a:ea typeface="黑体"/>
                <a:cs typeface="黑体"/>
              </a:rPr>
              <a:t>多样的团队角色可以有效提升团队胜率、降低投降概率，然而会提升团队内部互相辱骂的概率</a:t>
            </a:r>
            <a:endParaRPr lang="zh-CN" altLang="en-US" dirty="0">
              <a:latin typeface="黑体"/>
              <a:ea typeface="黑体"/>
              <a:cs typeface="黑体"/>
            </a:endParaRPr>
          </a:p>
        </p:txBody>
      </p:sp>
    </p:spTree>
    <p:extLst>
      <p:ext uri="{BB962C8B-B14F-4D97-AF65-F5344CB8AC3E}">
        <p14:creationId xmlns:p14="http://schemas.microsoft.com/office/powerpoint/2010/main" val="158988346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黑体"/>
                <a:ea typeface="黑体"/>
                <a:cs typeface="黑体"/>
              </a:rPr>
              <a:t>应用</a:t>
            </a:r>
            <a:endParaRPr lang="zh-CN" altLang="en-US" b="1" dirty="0">
              <a:latin typeface="黑体"/>
              <a:ea typeface="黑体"/>
              <a:cs typeface="黑体"/>
            </a:endParaRPr>
          </a:p>
        </p:txBody>
      </p:sp>
      <p:sp>
        <p:nvSpPr>
          <p:cNvPr id="3" name="内容占位符 2"/>
          <p:cNvSpPr>
            <a:spLocks noGrp="1"/>
          </p:cNvSpPr>
          <p:nvPr>
            <p:ph idx="1"/>
          </p:nvPr>
        </p:nvSpPr>
        <p:spPr/>
        <p:txBody>
          <a:bodyPr>
            <a:normAutofit/>
          </a:bodyPr>
          <a:lstStyle/>
          <a:p>
            <a:r>
              <a:rPr lang="zh-CN" altLang="en-US" dirty="0" smtClean="0">
                <a:latin typeface="黑体"/>
                <a:ea typeface="黑体"/>
                <a:cs typeface="黑体"/>
              </a:rPr>
              <a:t>在玩家选择英雄后、游戏开始前，预测</a:t>
            </a:r>
            <a:endParaRPr lang="en-US" altLang="zh-CN" dirty="0" smtClean="0">
              <a:latin typeface="黑体"/>
              <a:ea typeface="黑体"/>
              <a:cs typeface="黑体"/>
            </a:endParaRPr>
          </a:p>
          <a:p>
            <a:pPr lvl="1"/>
            <a:r>
              <a:rPr lang="zh-CN" altLang="en-US" dirty="0" smtClean="0">
                <a:latin typeface="黑体"/>
                <a:ea typeface="黑体"/>
                <a:cs typeface="黑体"/>
              </a:rPr>
              <a:t>该局游戏哪个队伍会胜利</a:t>
            </a:r>
            <a:endParaRPr lang="en-US" altLang="zh-CN" dirty="0" smtClean="0">
              <a:latin typeface="黑体"/>
              <a:ea typeface="黑体"/>
              <a:cs typeface="黑体"/>
            </a:endParaRPr>
          </a:p>
          <a:p>
            <a:pPr lvl="1"/>
            <a:r>
              <a:rPr lang="zh-CN" altLang="en-US" dirty="0" smtClean="0">
                <a:latin typeface="黑体"/>
                <a:ea typeface="黑体"/>
                <a:cs typeface="黑体"/>
              </a:rPr>
              <a:t>该局游戏败者是否会投降</a:t>
            </a:r>
            <a:endParaRPr lang="en-US" altLang="zh-CN" dirty="0" smtClean="0">
              <a:latin typeface="黑体"/>
              <a:ea typeface="黑体"/>
              <a:cs typeface="黑体"/>
            </a:endParaRPr>
          </a:p>
          <a:p>
            <a:pPr lvl="1"/>
            <a:r>
              <a:rPr lang="zh-CN" altLang="en-US" dirty="0" smtClean="0">
                <a:latin typeface="黑体"/>
                <a:ea typeface="黑体"/>
                <a:cs typeface="黑体"/>
              </a:rPr>
              <a:t>该局游戏是否会出现辱骂行为</a:t>
            </a:r>
            <a:endParaRPr lang="en-US" altLang="zh-CN" dirty="0" smtClean="0">
              <a:latin typeface="黑体"/>
              <a:ea typeface="黑体"/>
              <a:cs typeface="黑体"/>
            </a:endParaRPr>
          </a:p>
          <a:p>
            <a:r>
              <a:rPr lang="zh-CN" altLang="en-US" dirty="0" smtClean="0">
                <a:solidFill>
                  <a:srgbClr val="C00000"/>
                </a:solidFill>
                <a:latin typeface="黑体"/>
                <a:ea typeface="黑体"/>
                <a:cs typeface="黑体"/>
                <a:sym typeface="Wingdings" pitchFamily="2" charset="2"/>
              </a:rPr>
              <a:t>不依赖任何用户行为数据，仅依靠团队角色构成</a:t>
            </a:r>
            <a:endParaRPr lang="en-US" altLang="zh-CN" dirty="0" smtClean="0">
              <a:solidFill>
                <a:srgbClr val="C00000"/>
              </a:solidFill>
              <a:latin typeface="黑体"/>
              <a:ea typeface="黑体"/>
              <a:cs typeface="黑体"/>
              <a:sym typeface="Wingdings" pitchFamily="2" charset="2"/>
            </a:endParaRPr>
          </a:p>
          <a:p>
            <a:endParaRPr lang="en-US" altLang="zh-CN" dirty="0">
              <a:latin typeface="黑体"/>
              <a:ea typeface="黑体"/>
              <a:cs typeface="黑体"/>
            </a:endParaRPr>
          </a:p>
          <a:p>
            <a:pPr marL="422041" lvl="1" indent="0">
              <a:buNone/>
            </a:pPr>
            <a:r>
              <a:rPr lang="en-US" altLang="zh-CN" dirty="0">
                <a:latin typeface="黑体"/>
                <a:ea typeface="黑体"/>
                <a:cs typeface="黑体"/>
              </a:rPr>
              <a:t>	</a:t>
            </a:r>
            <a:r>
              <a:rPr lang="en-US" altLang="zh-CN" dirty="0" smtClean="0">
                <a:latin typeface="黑体"/>
                <a:ea typeface="黑体"/>
                <a:cs typeface="黑体"/>
              </a:rPr>
              <a:t>	</a:t>
            </a:r>
            <a:endParaRPr lang="zh-CN" altLang="en-US" dirty="0">
              <a:latin typeface="黑体"/>
              <a:ea typeface="黑体"/>
              <a:cs typeface="黑体"/>
            </a:endParaRPr>
          </a:p>
        </p:txBody>
      </p:sp>
      <p:pic>
        <p:nvPicPr>
          <p:cNvPr id="5" name="Picture 4"/>
          <p:cNvPicPr>
            <a:picLocks noChangeAspect="1"/>
          </p:cNvPicPr>
          <p:nvPr/>
        </p:nvPicPr>
        <p:blipFill>
          <a:blip r:embed="rId3"/>
          <a:stretch>
            <a:fillRect/>
          </a:stretch>
        </p:blipFill>
        <p:spPr>
          <a:xfrm>
            <a:off x="0" y="3989984"/>
            <a:ext cx="9906000" cy="2838734"/>
          </a:xfrm>
          <a:prstGeom prst="rect">
            <a:avLst/>
          </a:prstGeom>
        </p:spPr>
      </p:pic>
    </p:spTree>
    <p:extLst>
      <p:ext uri="{BB962C8B-B14F-4D97-AF65-F5344CB8AC3E}">
        <p14:creationId xmlns:p14="http://schemas.microsoft.com/office/powerpoint/2010/main" val="3234302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3"/>
          <p:cNvPicPr>
            <a:picLocks noChangeAspect="1" noChangeArrowheads="1"/>
          </p:cNvPicPr>
          <p:nvPr/>
        </p:nvPicPr>
        <p:blipFill>
          <a:blip r:embed="rId3" cstate="print"/>
          <a:srcRect/>
          <a:stretch>
            <a:fillRect/>
          </a:stretch>
        </p:blipFill>
        <p:spPr bwMode="auto">
          <a:xfrm>
            <a:off x="8077200" y="2743218"/>
            <a:ext cx="1752599" cy="1016745"/>
          </a:xfrm>
          <a:prstGeom prst="rect">
            <a:avLst/>
          </a:prstGeom>
          <a:noFill/>
          <a:ln w="9525">
            <a:noFill/>
            <a:miter lim="800000"/>
            <a:headEnd/>
            <a:tailEnd/>
          </a:ln>
        </p:spPr>
      </p:pic>
      <p:sp>
        <p:nvSpPr>
          <p:cNvPr id="13315" name="TextBox 24"/>
          <p:cNvSpPr txBox="1">
            <a:spLocks noChangeArrowheads="1"/>
          </p:cNvSpPr>
          <p:nvPr/>
        </p:nvSpPr>
        <p:spPr bwMode="auto">
          <a:xfrm>
            <a:off x="8000999" y="2204864"/>
            <a:ext cx="1905001" cy="369332"/>
          </a:xfrm>
          <a:prstGeom prst="rect">
            <a:avLst/>
          </a:prstGeom>
          <a:noFill/>
          <a:ln w="9525">
            <a:noFill/>
            <a:miter lim="800000"/>
            <a:headEnd/>
            <a:tailEnd/>
          </a:ln>
        </p:spPr>
        <p:txBody>
          <a:bodyPr wrap="square">
            <a:spAutoFit/>
          </a:bodyPr>
          <a:lstStyle/>
          <a:p>
            <a:r>
              <a:rPr lang="en-US" altLang="zh-CN" dirty="0" smtClean="0">
                <a:latin typeface="+mn-lt"/>
                <a:ea typeface="黑体" pitchFamily="49" charset="-122"/>
              </a:rPr>
              <a:t>Opinion Mining</a:t>
            </a:r>
            <a:endParaRPr lang="zh-CN" altLang="en-US" dirty="0">
              <a:latin typeface="+mn-lt"/>
              <a:ea typeface="黑体" pitchFamily="49" charset="-122"/>
            </a:endParaRPr>
          </a:p>
        </p:txBody>
      </p:sp>
      <p:sp>
        <p:nvSpPr>
          <p:cNvPr id="13316" name="TextBox 25"/>
          <p:cNvSpPr txBox="1">
            <a:spLocks noChangeArrowheads="1"/>
          </p:cNvSpPr>
          <p:nvPr/>
        </p:nvSpPr>
        <p:spPr bwMode="auto">
          <a:xfrm>
            <a:off x="8110547" y="3766299"/>
            <a:ext cx="1719257" cy="646331"/>
          </a:xfrm>
          <a:prstGeom prst="rect">
            <a:avLst/>
          </a:prstGeom>
          <a:noFill/>
          <a:ln w="9525">
            <a:noFill/>
            <a:miter lim="800000"/>
            <a:headEnd/>
            <a:tailEnd/>
          </a:ln>
        </p:spPr>
        <p:txBody>
          <a:bodyPr wrap="square">
            <a:spAutoFit/>
          </a:bodyPr>
          <a:lstStyle/>
          <a:p>
            <a:pPr algn="ctr"/>
            <a:r>
              <a:rPr lang="en-US" altLang="zh-CN" dirty="0" smtClean="0">
                <a:latin typeface="+mn-lt"/>
                <a:ea typeface="黑体" pitchFamily="49" charset="-122"/>
              </a:rPr>
              <a:t>Innovation diffusion</a:t>
            </a:r>
            <a:endParaRPr lang="zh-CN" altLang="en-US" dirty="0">
              <a:latin typeface="+mn-lt"/>
              <a:ea typeface="黑体" pitchFamily="49" charset="-122"/>
            </a:endParaRPr>
          </a:p>
        </p:txBody>
      </p:sp>
      <p:sp>
        <p:nvSpPr>
          <p:cNvPr id="13317" name="TextBox 26"/>
          <p:cNvSpPr txBox="1">
            <a:spLocks noChangeArrowheads="1"/>
          </p:cNvSpPr>
          <p:nvPr/>
        </p:nvSpPr>
        <p:spPr bwMode="auto">
          <a:xfrm>
            <a:off x="7865201" y="5661248"/>
            <a:ext cx="2057390" cy="707886"/>
          </a:xfrm>
          <a:prstGeom prst="rect">
            <a:avLst/>
          </a:prstGeom>
          <a:noFill/>
          <a:ln w="9525">
            <a:noFill/>
            <a:miter lim="800000"/>
            <a:headEnd/>
            <a:tailEnd/>
          </a:ln>
        </p:spPr>
        <p:txBody>
          <a:bodyPr wrap="square">
            <a:spAutoFit/>
          </a:bodyPr>
          <a:lstStyle/>
          <a:p>
            <a:pPr algn="ctr"/>
            <a:r>
              <a:rPr lang="en-US" altLang="zh-CN" dirty="0" smtClean="0">
                <a:latin typeface="+mn-lt"/>
                <a:ea typeface="黑体" pitchFamily="49" charset="-122"/>
              </a:rPr>
              <a:t>Business </a:t>
            </a:r>
            <a:r>
              <a:rPr lang="en-US" altLang="zh-CN" dirty="0">
                <a:latin typeface="+mn-lt"/>
                <a:ea typeface="黑体" pitchFamily="49" charset="-122"/>
              </a:rPr>
              <a:t/>
            </a:r>
            <a:br>
              <a:rPr lang="en-US" altLang="zh-CN" dirty="0">
                <a:latin typeface="+mn-lt"/>
                <a:ea typeface="黑体" pitchFamily="49" charset="-122"/>
              </a:rPr>
            </a:br>
            <a:r>
              <a:rPr lang="en-US" altLang="zh-CN" dirty="0" smtClean="0">
                <a:latin typeface="+mn-lt"/>
                <a:ea typeface="黑体" pitchFamily="49" charset="-122"/>
              </a:rPr>
              <a:t>intelligence</a:t>
            </a:r>
            <a:endParaRPr lang="zh-CN" altLang="en-US" dirty="0">
              <a:latin typeface="+mn-lt"/>
              <a:ea typeface="黑体" pitchFamily="49" charset="-122"/>
            </a:endParaRPr>
          </a:p>
        </p:txBody>
      </p:sp>
      <p:pic>
        <p:nvPicPr>
          <p:cNvPr id="13327" name="Picture 2"/>
          <p:cNvPicPr>
            <a:picLocks noChangeAspect="1" noChangeArrowheads="1"/>
          </p:cNvPicPr>
          <p:nvPr/>
        </p:nvPicPr>
        <p:blipFill>
          <a:blip r:embed="rId4" cstate="print"/>
          <a:srcRect/>
          <a:stretch>
            <a:fillRect/>
          </a:stretch>
        </p:blipFill>
        <p:spPr bwMode="auto">
          <a:xfrm>
            <a:off x="7924810" y="1058061"/>
            <a:ext cx="1852627" cy="1128482"/>
          </a:xfrm>
          <a:prstGeom prst="rect">
            <a:avLst/>
          </a:prstGeom>
          <a:noFill/>
          <a:ln w="9525">
            <a:noFill/>
            <a:miter lim="800000"/>
            <a:headEnd/>
            <a:tailEnd/>
          </a:ln>
        </p:spPr>
      </p:pic>
      <p:pic>
        <p:nvPicPr>
          <p:cNvPr id="13328" name="Picture 3"/>
          <p:cNvPicPr>
            <a:picLocks noChangeAspect="1" noChangeArrowheads="1"/>
          </p:cNvPicPr>
          <p:nvPr/>
        </p:nvPicPr>
        <p:blipFill>
          <a:blip r:embed="rId5" cstate="print"/>
          <a:srcRect/>
          <a:stretch>
            <a:fillRect/>
          </a:stretch>
        </p:blipFill>
        <p:spPr bwMode="auto">
          <a:xfrm>
            <a:off x="8077205" y="4634302"/>
            <a:ext cx="1793860" cy="1080698"/>
          </a:xfrm>
          <a:prstGeom prst="rect">
            <a:avLst/>
          </a:prstGeom>
          <a:noFill/>
          <a:ln w="9525">
            <a:noFill/>
            <a:miter lim="800000"/>
            <a:headEnd/>
            <a:tailEnd/>
          </a:ln>
        </p:spPr>
      </p:pic>
      <p:sp>
        <p:nvSpPr>
          <p:cNvPr id="17" name="Rectangle 194"/>
          <p:cNvSpPr/>
          <p:nvPr/>
        </p:nvSpPr>
        <p:spPr>
          <a:xfrm>
            <a:off x="164468" y="2956520"/>
            <a:ext cx="1152128" cy="3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ea typeface="黑体" pitchFamily="49" charset="-122"/>
              </a:rPr>
              <a:t>Info. Space</a:t>
            </a:r>
            <a:endParaRPr lang="zh-CN" altLang="en-US" sz="2400" dirty="0" smtClean="0">
              <a:solidFill>
                <a:schemeClr val="tx1"/>
              </a:solidFill>
              <a:ea typeface="黑体" pitchFamily="49" charset="-122"/>
            </a:endParaRPr>
          </a:p>
        </p:txBody>
      </p:sp>
      <p:cxnSp>
        <p:nvCxnSpPr>
          <p:cNvPr id="18" name="Straight Connector 135"/>
          <p:cNvCxnSpPr>
            <a:stCxn id="37" idx="3"/>
            <a:endCxn id="38" idx="1"/>
          </p:cNvCxnSpPr>
          <p:nvPr/>
        </p:nvCxnSpPr>
        <p:spPr>
          <a:xfrm>
            <a:off x="2526675" y="2879172"/>
            <a:ext cx="279361" cy="57761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37"/>
          <p:cNvCxnSpPr>
            <a:stCxn id="35" idx="0"/>
            <a:endCxn id="37" idx="2"/>
          </p:cNvCxnSpPr>
          <p:nvPr/>
        </p:nvCxnSpPr>
        <p:spPr>
          <a:xfrm flipV="1">
            <a:off x="1949765" y="3030755"/>
            <a:ext cx="411784" cy="17779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41"/>
          <p:cNvCxnSpPr>
            <a:stCxn id="38" idx="3"/>
            <a:endCxn id="39" idx="1"/>
          </p:cNvCxnSpPr>
          <p:nvPr/>
        </p:nvCxnSpPr>
        <p:spPr>
          <a:xfrm>
            <a:off x="3136273" y="3456788"/>
            <a:ext cx="660361"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142"/>
          <p:cNvCxnSpPr>
            <a:stCxn id="38" idx="0"/>
            <a:endCxn id="40" idx="2"/>
          </p:cNvCxnSpPr>
          <p:nvPr/>
        </p:nvCxnSpPr>
        <p:spPr>
          <a:xfrm flipV="1">
            <a:off x="2971149" y="2922571"/>
            <a:ext cx="381000" cy="35953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6" cstate="print"/>
          <a:srcRect/>
          <a:stretch>
            <a:fillRect/>
          </a:stretch>
        </p:blipFill>
        <p:spPr bwMode="auto">
          <a:xfrm>
            <a:off x="1665887" y="5017411"/>
            <a:ext cx="479782" cy="442875"/>
          </a:xfrm>
          <a:prstGeom prst="rect">
            <a:avLst/>
          </a:prstGeom>
          <a:noFill/>
          <a:ln w="9525">
            <a:noFill/>
            <a:miter lim="800000"/>
            <a:headEnd/>
            <a:tailEnd/>
          </a:ln>
        </p:spPr>
      </p:pic>
      <p:cxnSp>
        <p:nvCxnSpPr>
          <p:cNvPr id="23" name="Straight Arrow Connector 148"/>
          <p:cNvCxnSpPr>
            <a:stCxn id="22" idx="0"/>
            <a:endCxn id="35" idx="2"/>
          </p:cNvCxnSpPr>
          <p:nvPr/>
        </p:nvCxnSpPr>
        <p:spPr>
          <a:xfrm flipV="1">
            <a:off x="1905777" y="3534811"/>
            <a:ext cx="43988" cy="148258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6" cstate="print"/>
          <a:srcRect/>
          <a:stretch>
            <a:fillRect/>
          </a:stretch>
        </p:blipFill>
        <p:spPr bwMode="auto">
          <a:xfrm>
            <a:off x="2602868" y="4712611"/>
            <a:ext cx="479782" cy="442875"/>
          </a:xfrm>
          <a:prstGeom prst="rect">
            <a:avLst/>
          </a:prstGeom>
          <a:noFill/>
          <a:ln w="9525">
            <a:noFill/>
            <a:miter lim="800000"/>
            <a:headEnd/>
            <a:tailEnd/>
          </a:ln>
        </p:spPr>
      </p:pic>
      <p:cxnSp>
        <p:nvCxnSpPr>
          <p:cNvPr id="25" name="Straight Arrow Connector 152"/>
          <p:cNvCxnSpPr>
            <a:stCxn id="24" idx="0"/>
            <a:endCxn id="35" idx="2"/>
          </p:cNvCxnSpPr>
          <p:nvPr/>
        </p:nvCxnSpPr>
        <p:spPr>
          <a:xfrm flipH="1" flipV="1">
            <a:off x="1949765" y="3534811"/>
            <a:ext cx="892994" cy="117778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53"/>
          <p:cNvCxnSpPr>
            <a:stCxn id="24" idx="0"/>
            <a:endCxn id="38" idx="2"/>
          </p:cNvCxnSpPr>
          <p:nvPr/>
        </p:nvCxnSpPr>
        <p:spPr>
          <a:xfrm flipV="1">
            <a:off x="2842759" y="3608371"/>
            <a:ext cx="128390" cy="110422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 name="Picture 2"/>
          <p:cNvPicPr>
            <a:picLocks noChangeAspect="1" noChangeArrowheads="1"/>
          </p:cNvPicPr>
          <p:nvPr/>
        </p:nvPicPr>
        <p:blipFill>
          <a:blip r:embed="rId6" cstate="print"/>
          <a:srcRect/>
          <a:stretch>
            <a:fillRect/>
          </a:stretch>
        </p:blipFill>
        <p:spPr bwMode="auto">
          <a:xfrm>
            <a:off x="3875686" y="4943849"/>
            <a:ext cx="479782" cy="442875"/>
          </a:xfrm>
          <a:prstGeom prst="rect">
            <a:avLst/>
          </a:prstGeom>
          <a:noFill/>
          <a:ln w="9525">
            <a:noFill/>
            <a:miter lim="800000"/>
            <a:headEnd/>
            <a:tailEnd/>
          </a:ln>
        </p:spPr>
      </p:pic>
      <p:cxnSp>
        <p:nvCxnSpPr>
          <p:cNvPr id="28" name="Straight Arrow Connector 155"/>
          <p:cNvCxnSpPr>
            <a:stCxn id="27" idx="0"/>
            <a:endCxn id="39" idx="2"/>
          </p:cNvCxnSpPr>
          <p:nvPr/>
        </p:nvCxnSpPr>
        <p:spPr>
          <a:xfrm flipH="1" flipV="1">
            <a:off x="3961755" y="3608371"/>
            <a:ext cx="153828" cy="133546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6" cstate="print"/>
          <a:srcRect/>
          <a:stretch>
            <a:fillRect/>
          </a:stretch>
        </p:blipFill>
        <p:spPr bwMode="auto">
          <a:xfrm>
            <a:off x="2961286" y="5246011"/>
            <a:ext cx="479782" cy="442875"/>
          </a:xfrm>
          <a:prstGeom prst="rect">
            <a:avLst/>
          </a:prstGeom>
          <a:noFill/>
          <a:ln w="9525">
            <a:noFill/>
            <a:miter lim="800000"/>
            <a:headEnd/>
            <a:tailEnd/>
          </a:ln>
        </p:spPr>
      </p:pic>
      <p:cxnSp>
        <p:nvCxnSpPr>
          <p:cNvPr id="30" name="Straight Connector 170"/>
          <p:cNvCxnSpPr>
            <a:stCxn id="24" idx="3"/>
            <a:endCxn id="27" idx="1"/>
          </p:cNvCxnSpPr>
          <p:nvPr/>
        </p:nvCxnSpPr>
        <p:spPr>
          <a:xfrm>
            <a:off x="3082657" y="4934031"/>
            <a:ext cx="793036" cy="231238"/>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1" name="Straight Connector 171"/>
          <p:cNvCxnSpPr>
            <a:stCxn id="22" idx="3"/>
            <a:endCxn id="29" idx="1"/>
          </p:cNvCxnSpPr>
          <p:nvPr/>
        </p:nvCxnSpPr>
        <p:spPr>
          <a:xfrm>
            <a:off x="2145668" y="5238831"/>
            <a:ext cx="815618" cy="22860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2" name="Straight Connector 174"/>
          <p:cNvCxnSpPr>
            <a:stCxn id="22" idx="3"/>
            <a:endCxn id="24" idx="1"/>
          </p:cNvCxnSpPr>
          <p:nvPr/>
        </p:nvCxnSpPr>
        <p:spPr>
          <a:xfrm flipV="1">
            <a:off x="2145668" y="4934031"/>
            <a:ext cx="457200" cy="30480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3" name="Straight Connector 177"/>
          <p:cNvCxnSpPr>
            <a:stCxn id="29" idx="3"/>
            <a:endCxn id="27" idx="1"/>
          </p:cNvCxnSpPr>
          <p:nvPr/>
        </p:nvCxnSpPr>
        <p:spPr>
          <a:xfrm flipV="1">
            <a:off x="3441068" y="5165269"/>
            <a:ext cx="434618" cy="302162"/>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186"/>
          <p:cNvCxnSpPr>
            <a:stCxn id="29" idx="0"/>
            <a:endCxn id="39" idx="2"/>
          </p:cNvCxnSpPr>
          <p:nvPr/>
        </p:nvCxnSpPr>
        <p:spPr>
          <a:xfrm flipV="1">
            <a:off x="3201177" y="3608371"/>
            <a:ext cx="760572" cy="163762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流程图: 文档 34"/>
          <p:cNvSpPr/>
          <p:nvPr/>
        </p:nvSpPr>
        <p:spPr>
          <a:xfrm>
            <a:off x="1784650" y="3208565"/>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194"/>
          <p:cNvSpPr/>
          <p:nvPr/>
        </p:nvSpPr>
        <p:spPr>
          <a:xfrm>
            <a:off x="164468" y="4828728"/>
            <a:ext cx="1152128" cy="3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ea typeface="黑体" pitchFamily="49" charset="-122"/>
              </a:rPr>
              <a:t>Social Space</a:t>
            </a:r>
            <a:endParaRPr lang="zh-CN" altLang="en-US" sz="2400" dirty="0" smtClean="0">
              <a:solidFill>
                <a:schemeClr val="tx1"/>
              </a:solidFill>
              <a:ea typeface="黑体" pitchFamily="49" charset="-122"/>
            </a:endParaRPr>
          </a:p>
        </p:txBody>
      </p:sp>
      <p:sp>
        <p:nvSpPr>
          <p:cNvPr id="37" name="流程图: 文档 36"/>
          <p:cNvSpPr/>
          <p:nvPr/>
        </p:nvSpPr>
        <p:spPr>
          <a:xfrm>
            <a:off x="2196429" y="2704509"/>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文档 37"/>
          <p:cNvSpPr/>
          <p:nvPr/>
        </p:nvSpPr>
        <p:spPr>
          <a:xfrm>
            <a:off x="2806034" y="3282125"/>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文档 38"/>
          <p:cNvSpPr/>
          <p:nvPr/>
        </p:nvSpPr>
        <p:spPr>
          <a:xfrm>
            <a:off x="3796634" y="3282125"/>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文档 39"/>
          <p:cNvSpPr/>
          <p:nvPr/>
        </p:nvSpPr>
        <p:spPr>
          <a:xfrm>
            <a:off x="3187029" y="2596325"/>
            <a:ext cx="330239" cy="3493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316596" y="4622068"/>
            <a:ext cx="3343672" cy="1219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16596" y="2564668"/>
            <a:ext cx="3343672" cy="12192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Straight Connector 142"/>
          <p:cNvCxnSpPr>
            <a:stCxn id="39" idx="0"/>
            <a:endCxn id="40" idx="2"/>
          </p:cNvCxnSpPr>
          <p:nvPr/>
        </p:nvCxnSpPr>
        <p:spPr>
          <a:xfrm flipH="1" flipV="1">
            <a:off x="3352149" y="2922571"/>
            <a:ext cx="609600" cy="35953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12640" y="3388568"/>
            <a:ext cx="283940" cy="277274"/>
          </a:xfrm>
          <a:prstGeom prst="rect">
            <a:avLst/>
          </a:prstGeom>
          <a:solidFill>
            <a:srgbClr val="FFCCC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180"/>
          <p:cNvSpPr/>
          <p:nvPr/>
        </p:nvSpPr>
        <p:spPr>
          <a:xfrm>
            <a:off x="1892669" y="3676602"/>
            <a:ext cx="2105275" cy="794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0000CC"/>
                </a:solidFill>
                <a:ea typeface="黑体" pitchFamily="49" charset="-122"/>
              </a:rPr>
              <a:t>Interaction</a:t>
            </a:r>
            <a:endParaRPr lang="zh-CN" altLang="en-US" sz="2000" b="1" dirty="0" smtClean="0">
              <a:solidFill>
                <a:srgbClr val="0000CC"/>
              </a:solidFill>
              <a:ea typeface="黑体" pitchFamily="49" charset="-122"/>
            </a:endParaRPr>
          </a:p>
        </p:txBody>
      </p:sp>
      <p:sp>
        <p:nvSpPr>
          <p:cNvPr id="53" name="TextBox 52"/>
          <p:cNvSpPr txBox="1"/>
          <p:nvPr/>
        </p:nvSpPr>
        <p:spPr>
          <a:xfrm>
            <a:off x="560512" y="1700808"/>
            <a:ext cx="6172200" cy="523220"/>
          </a:xfrm>
          <a:prstGeom prst="rect">
            <a:avLst/>
          </a:prstGeom>
          <a:noFill/>
        </p:spPr>
        <p:txBody>
          <a:bodyPr wrap="square" rtlCol="0">
            <a:spAutoFit/>
          </a:bodyPr>
          <a:lstStyle/>
          <a:p>
            <a:pPr algn="ctr">
              <a:spcBef>
                <a:spcPct val="50000"/>
              </a:spcBef>
            </a:pPr>
            <a:r>
              <a:rPr lang="en-US" altLang="zh-CN" sz="2800" dirty="0" smtClean="0"/>
              <a:t>Info. Space vs. Social Space</a:t>
            </a:r>
            <a:endParaRPr lang="en-US" altLang="zh-CN" sz="2800" dirty="0"/>
          </a:p>
        </p:txBody>
      </p:sp>
      <p:sp>
        <p:nvSpPr>
          <p:cNvPr id="2" name="Title 1"/>
          <p:cNvSpPr>
            <a:spLocks noGrp="1"/>
          </p:cNvSpPr>
          <p:nvPr>
            <p:ph type="title"/>
          </p:nvPr>
        </p:nvSpPr>
        <p:spPr/>
        <p:txBody>
          <a:bodyPr/>
          <a:lstStyle/>
          <a:p>
            <a:r>
              <a:rPr lang="en-US" dirty="0" smtClean="0">
                <a:latin typeface="Arial"/>
                <a:cs typeface="Arial"/>
              </a:rPr>
              <a:t>Big Social Analytics</a:t>
            </a:r>
            <a:endParaRPr lang="en-US" dirty="0">
              <a:latin typeface="Arial"/>
              <a:cs typeface="Arial"/>
            </a:endParaRPr>
          </a:p>
        </p:txBody>
      </p:sp>
      <p:sp>
        <p:nvSpPr>
          <p:cNvPr id="3" name="矩形 2"/>
          <p:cNvSpPr/>
          <p:nvPr/>
        </p:nvSpPr>
        <p:spPr>
          <a:xfrm>
            <a:off x="5421052" y="2784140"/>
            <a:ext cx="1548172" cy="612068"/>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smtClean="0">
                <a:solidFill>
                  <a:schemeClr val="tx1"/>
                </a:solidFill>
              </a:rPr>
              <a:t>Information</a:t>
            </a:r>
            <a:endParaRPr kumimoji="1" lang="zh-CN" altLang="en-US" b="1" dirty="0">
              <a:solidFill>
                <a:schemeClr val="tx1"/>
              </a:solidFill>
            </a:endParaRPr>
          </a:p>
        </p:txBody>
      </p:sp>
      <p:sp>
        <p:nvSpPr>
          <p:cNvPr id="47" name="右箭头 46"/>
          <p:cNvSpPr/>
          <p:nvPr/>
        </p:nvSpPr>
        <p:spPr>
          <a:xfrm>
            <a:off x="4772980" y="2856148"/>
            <a:ext cx="612068" cy="37804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421052" y="3900264"/>
            <a:ext cx="1548172" cy="612068"/>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smtClean="0">
                <a:solidFill>
                  <a:srgbClr val="0000FF"/>
                </a:solidFill>
              </a:rPr>
              <a:t>Knowledge</a:t>
            </a:r>
            <a:endParaRPr kumimoji="1" lang="zh-CN" altLang="en-US" b="1" dirty="0">
              <a:solidFill>
                <a:srgbClr val="0000FF"/>
              </a:solidFill>
            </a:endParaRPr>
          </a:p>
        </p:txBody>
      </p:sp>
      <p:sp>
        <p:nvSpPr>
          <p:cNvPr id="50" name="矩形 49"/>
          <p:cNvSpPr/>
          <p:nvPr/>
        </p:nvSpPr>
        <p:spPr>
          <a:xfrm>
            <a:off x="5385048" y="5052392"/>
            <a:ext cx="1548172" cy="612068"/>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smtClean="0">
                <a:solidFill>
                  <a:srgbClr val="FF0000"/>
                </a:solidFill>
              </a:rPr>
              <a:t>Intelligence</a:t>
            </a:r>
            <a:endParaRPr kumimoji="1" lang="zh-CN" altLang="en-US" b="1" dirty="0">
              <a:solidFill>
                <a:srgbClr val="FF0000"/>
              </a:solidFill>
            </a:endParaRPr>
          </a:p>
        </p:txBody>
      </p:sp>
      <p:sp>
        <p:nvSpPr>
          <p:cNvPr id="51" name="右箭头 50"/>
          <p:cNvSpPr/>
          <p:nvPr/>
        </p:nvSpPr>
        <p:spPr>
          <a:xfrm rot="5400000">
            <a:off x="6028619" y="3490719"/>
            <a:ext cx="423047" cy="37804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rot="5400000">
            <a:off x="6028619" y="4606843"/>
            <a:ext cx="423047" cy="37804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右箭头 53"/>
          <p:cNvSpPr/>
          <p:nvPr/>
        </p:nvSpPr>
        <p:spPr>
          <a:xfrm>
            <a:off x="4736976" y="5088396"/>
            <a:ext cx="620511" cy="37804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Straight Connector 2"/>
          <p:cNvCxnSpPr/>
          <p:nvPr/>
        </p:nvCxnSpPr>
        <p:spPr>
          <a:xfrm>
            <a:off x="7473280" y="1556792"/>
            <a:ext cx="0" cy="4495800"/>
          </a:xfrm>
          <a:prstGeom prst="line">
            <a:avLst/>
          </a:prstGeom>
          <a:ln w="76200" cmpd="sng">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7" name="Down Arrow 13"/>
          <p:cNvSpPr/>
          <p:nvPr/>
        </p:nvSpPr>
        <p:spPr>
          <a:xfrm rot="16200000">
            <a:off x="6911305" y="3553866"/>
            <a:ext cx="1371602" cy="577850"/>
          </a:xfrm>
          <a:prstGeom prst="downArrow">
            <a:avLst/>
          </a:prstGeom>
          <a:solidFill>
            <a:srgbClr val="FFCC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endParaRPr>
          </a:p>
        </p:txBody>
      </p:sp>
    </p:spTree>
    <p:extLst>
      <p:ext uri="{BB962C8B-B14F-4D97-AF65-F5344CB8AC3E}">
        <p14:creationId xmlns:p14="http://schemas.microsoft.com/office/powerpoint/2010/main" val="4958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par>
                                <p:cTn id="11" presetID="3"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par>
                          <p:cTn id="26" fill="hold">
                            <p:stCondLst>
                              <p:cond delay="1000"/>
                            </p:stCondLst>
                            <p:childTnLst>
                              <p:par>
                                <p:cTn id="27" presetID="0" presetClass="path" presetSubtype="0" accel="50000" decel="50000" fill="hold" grpId="1" nodeType="afterEffect">
                                  <p:stCondLst>
                                    <p:cond delay="0"/>
                                  </p:stCondLst>
                                  <p:childTnLst>
                                    <p:animMotion origin="layout" path="M -0.00176 -0.00092 C -0.00368 0.00973 -0.00512 0.01806 -0.00608 0.0301 C -0.0072 0.05718 -0.00624 0.08635 -0.00865 0.1132 C -0.00929 0.13102 -0.00817 0.1507 -0.01057 0.16806 C -0.01105 0.17709 -0.01105 0.17986 -0.01297 0.18704 C -0.01441 0.2051 -0.01666 0.22176 -0.01666 0.24051 C -0.01473 0.24445 -0.01297 0.24931 -0.01057 0.25232 C -0.00913 0.25371 -0.00865 0.24699 -0.00736 0.24514 C -0.00464 0.24051 -0.00064 0.23773 0.00257 0.23426 C 0.00994 0.22732 0.01779 0.22824 0.02628 0.22593 C 0.03509 0.22199 0.04374 0.22014 0.05239 0.21598 C 0.06104 0.21158 0.06889 0.20162 0.07738 0.19746 C 0.08187 0.1919 0.08764 0.18565 0.09308 0.18357 C 0.09581 0.17986 0.09917 0.17894 0.10157 0.17431 C 0.10254 0.17176 0.10494 0.16898 0.1043 0.16713 C 0.1043 0.1669 0.09661 0.16898 0.09597 0.16898 C 0.08892 0.17199 0.08171 0.17431 0.07434 0.17732 C 0.07049 0.18264 0.06617 0.18542 0.06184 0.1882 C 0.05752 0.19098 0.05367 0.19746 0.04935 0.20093 C 0.0415 0.20741 0.03317 0.20903 0.025 0.21273 C 0.01907 0.21598 0.01298 0.22014 0.00753 0.225 C 0.00577 0.22639 0.00385 0.22824 0.00193 0.22963 C 0.00145 0.2301 0.00016 0.23218 0.00016 0.23241 C 0.01106 0.23797 0.02307 0.23843 0.03429 0.24144 C 0.04038 0.24537 0.04646 0.24792 0.05239 0.2507 C 0.05512 0.25278 0.0572 0.25463 0.05992 0.25602 C 0.06761 0.25764 0.0753 0.25834 0.08299 0.26042 C 0.0934 0.26667 0.10606 0.26412 0.11599 0.27338 C 0.12128 0.26991 0.1184 0.27084 0.1248 0.26991 C 0.13057 0.26621 0.13634 0.26621 0.14227 0.26412 C 0.15076 0.26042 0.15925 0.2544 0.16774 0.25324 C 0.17223 0.25278 0.17703 0.25278 0.18152 0.25232 C 0.18376 0.25209 0.186 0.25093 0.18841 0.2507 C 0.19273 0.24931 0.19722 0.24861 0.20154 0.24861 C 0.18728 0.2338 0.17046 0.23172 0.15588 0.21783 C 0.1514 0.21343 0.15749 0.21598 0.14916 0.21019 C 0.14659 0.20903 0.14179 0.20741 0.13906 0.20463 C 0.1357 0.20139 0.13249 0.19676 0.12913 0.19398 C 0.12593 0.19144 0.12512 0.19236 0.12224 0.18912 C 0.11551 0.18264 0.12112 0.18588 0.11663 0.18357 C 0.11423 0.17709 0.11023 0.17199 0.1067 0.16806 C 0.10542 0.1669 0.10286 0.16459 0.10286 0.16482 C 0.1075 0.18658 0.11055 0.2088 0.11359 0.23218 C 0.11551 0.2463 0.1192 0.26088 0.1192 0.27639 " pathEditMode="relative" rAng="0" ptsTypes="fffffffffffffffffffffffffffffffffffffffffffA">
                                      <p:cBhvr>
                                        <p:cTn id="28" dur="5000" fill="hold"/>
                                        <p:tgtEl>
                                          <p:spTgt spid="44"/>
                                        </p:tgtEl>
                                        <p:attrNameLst>
                                          <p:attrName>ppt_x</p:attrName>
                                          <p:attrName>ppt_y</p:attrName>
                                        </p:attrNameLst>
                                      </p:cBhvr>
                                      <p:rCtr x="9400" y="13900"/>
                                    </p:animMotion>
                                  </p:childTnLst>
                                </p:cTn>
                              </p:par>
                            </p:childTnLst>
                          </p:cTn>
                        </p:par>
                        <p:par>
                          <p:cTn id="29" fill="hold">
                            <p:stCondLst>
                              <p:cond delay="6000"/>
                            </p:stCondLst>
                            <p:childTnLst>
                              <p:par>
                                <p:cTn id="30" presetID="22" presetClass="entr" presetSubtype="8"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par>
                          <p:cTn id="33" fill="hold">
                            <p:stCondLst>
                              <p:cond delay="6500"/>
                            </p:stCondLst>
                            <p:childTnLst>
                              <p:par>
                                <p:cTn id="34" presetID="22" presetClass="entr" presetSubtype="1"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par>
                          <p:cTn id="37" fill="hold">
                            <p:stCondLst>
                              <p:cond delay="7000"/>
                            </p:stCondLst>
                            <p:childTnLst>
                              <p:par>
                                <p:cTn id="38" presetID="22" presetClass="entr" presetSubtype="8" fill="hold" grpId="0"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par>
                          <p:cTn id="41" fill="hold">
                            <p:stCondLst>
                              <p:cond delay="7500"/>
                            </p:stCondLst>
                            <p:childTnLst>
                              <p:par>
                                <p:cTn id="42" presetID="22" presetClass="entr" presetSubtype="4"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childTnLst>
                          </p:cTn>
                        </p:par>
                        <p:par>
                          <p:cTn id="45" fill="hold">
                            <p:stCondLst>
                              <p:cond delay="8000"/>
                            </p:stCondLst>
                            <p:childTnLst>
                              <p:par>
                                <p:cTn id="46" presetID="22" presetClass="entr" presetSubtype="8"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childTnLst>
                          </p:cTn>
                        </p:par>
                        <p:par>
                          <p:cTn id="49" fill="hold">
                            <p:stCondLst>
                              <p:cond delay="8500"/>
                            </p:stCondLst>
                            <p:childTnLst>
                              <p:par>
                                <p:cTn id="50" presetID="22" presetClass="entr" presetSubtype="8"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left)">
                                      <p:cBhvr>
                                        <p:cTn id="52" dur="500"/>
                                        <p:tgtEl>
                                          <p:spTgt spid="54"/>
                                        </p:tgtEl>
                                      </p:cBhvr>
                                    </p:animEffect>
                                  </p:childTnLst>
                                </p:cTn>
                              </p:par>
                            </p:childTnLst>
                          </p:cTn>
                        </p:par>
                        <p:par>
                          <p:cTn id="53" fill="hold">
                            <p:stCondLst>
                              <p:cond delay="9000"/>
                            </p:stCondLst>
                            <p:childTnLst>
                              <p:par>
                                <p:cTn id="54" presetID="22" presetClass="entr" presetSubtype="1"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up)">
                                      <p:cBhvr>
                                        <p:cTn id="56" dur="500"/>
                                        <p:tgtEl>
                                          <p:spTgt spid="50"/>
                                        </p:tgtEl>
                                      </p:cBhvr>
                                    </p:animEffect>
                                  </p:childTnLst>
                                </p:cTn>
                              </p:par>
                            </p:childTnLst>
                          </p:cTn>
                        </p:par>
                        <p:par>
                          <p:cTn id="57" fill="hold">
                            <p:stCondLst>
                              <p:cond delay="9500"/>
                            </p:stCondLst>
                            <p:childTnLst>
                              <p:par>
                                <p:cTn id="58" presetID="3" presetClass="entr" presetSubtype="10" fill="hold" nodeType="after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blinds(horizontal)">
                                      <p:cBhvr>
                                        <p:cTn id="60" dur="500"/>
                                        <p:tgtEl>
                                          <p:spTgt spid="5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blinds(horizontal)">
                                      <p:cBhvr>
                                        <p:cTn id="6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p:bldP spid="3" grpId="0" animBg="1"/>
      <p:bldP spid="47" grpId="0" animBg="1"/>
      <p:bldP spid="49" grpId="0" animBg="1"/>
      <p:bldP spid="50" grpId="0" animBg="1"/>
      <p:bldP spid="51" grpId="0" animBg="1"/>
      <p:bldP spid="52" grpId="0" animBg="1"/>
      <p:bldP spid="54" grpId="0" animBg="1"/>
      <p:bldP spid="5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3" cstate="print"/>
          <a:stretch>
            <a:fillRect/>
          </a:stretch>
        </p:blipFill>
        <p:spPr>
          <a:xfrm>
            <a:off x="1028564" y="2702919"/>
            <a:ext cx="654632" cy="709185"/>
          </a:xfrm>
          <a:prstGeom prst="rect">
            <a:avLst/>
          </a:prstGeom>
        </p:spPr>
      </p:pic>
      <p:sp>
        <p:nvSpPr>
          <p:cNvPr id="5" name="右箭头 16"/>
          <p:cNvSpPr/>
          <p:nvPr/>
        </p:nvSpPr>
        <p:spPr>
          <a:xfrm>
            <a:off x="2108684"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Misc-Buddy-Blue-icon.png"/>
          <p:cNvPicPr>
            <a:picLocks noChangeAspect="1"/>
          </p:cNvPicPr>
          <p:nvPr/>
        </p:nvPicPr>
        <p:blipFill>
          <a:blip r:embed="rId3"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3"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 name="右箭头 16"/>
          <p:cNvSpPr/>
          <p:nvPr/>
        </p:nvSpPr>
        <p:spPr>
          <a:xfrm>
            <a:off x="5637076"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Misc-Buddy-Blue-icon.png"/>
          <p:cNvPicPr>
            <a:picLocks noChangeAspect="1"/>
          </p:cNvPicPr>
          <p:nvPr/>
        </p:nvPicPr>
        <p:blipFill>
          <a:blip r:embed="rId3"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3"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3"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3"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3"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3"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tie</a:t>
            </a:r>
            <a:endParaRPr kumimoji="1" lang="zh-CN" altLang="en-US" sz="1800" dirty="0">
              <a:solidFill>
                <a:schemeClr val="tx1"/>
              </a:solidFill>
            </a:endParaRPr>
          </a:p>
        </p:txBody>
      </p:sp>
      <p:sp>
        <p:nvSpPr>
          <p:cNvPr id="43" name="矩形 42"/>
          <p:cNvSpPr/>
          <p:nvPr/>
        </p:nvSpPr>
        <p:spPr>
          <a:xfrm>
            <a:off x="6465168" y="273892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Social role</a:t>
            </a:r>
            <a:endParaRPr kumimoji="1" lang="zh-CN" altLang="en-US" sz="1800" dirty="0">
              <a:solidFill>
                <a:schemeClr val="tx1"/>
              </a:solidFill>
            </a:endParaRPr>
          </a:p>
        </p:txBody>
      </p:sp>
      <p:sp>
        <p:nvSpPr>
          <p:cNvPr id="44" name="矩形 43"/>
          <p:cNvSpPr/>
          <p:nvPr/>
        </p:nvSpPr>
        <p:spPr>
          <a:xfrm>
            <a:off x="704527"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User-level</a:t>
            </a:r>
            <a:endParaRPr kumimoji="1" lang="zh-CN" altLang="en-US" sz="2400" dirty="0">
              <a:solidFill>
                <a:srgbClr val="FF0000"/>
              </a:solidFill>
            </a:endParaRPr>
          </a:p>
        </p:txBody>
      </p:sp>
      <p:sp>
        <p:nvSpPr>
          <p:cNvPr id="45" name="矩形 44"/>
          <p:cNvSpPr/>
          <p:nvPr/>
        </p:nvSpPr>
        <p:spPr>
          <a:xfrm>
            <a:off x="3603869"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Tie-level</a:t>
            </a:r>
            <a:endParaRPr kumimoji="1" lang="zh-CN" altLang="en-US" sz="2400" dirty="0">
              <a:solidFill>
                <a:srgbClr val="FF0000"/>
              </a:solidFill>
            </a:endParaRPr>
          </a:p>
        </p:txBody>
      </p:sp>
      <p:sp>
        <p:nvSpPr>
          <p:cNvPr id="46" name="矩形 45"/>
          <p:cNvSpPr/>
          <p:nvPr/>
        </p:nvSpPr>
        <p:spPr>
          <a:xfrm>
            <a:off x="6969224" y="1268760"/>
            <a:ext cx="2448272"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Network</a:t>
            </a:r>
            <a:r>
              <a:rPr kumimoji="1" lang="zh-CN" altLang="en-US" sz="2400" dirty="0" smtClean="0">
                <a:solidFill>
                  <a:srgbClr val="FF0000"/>
                </a:solidFill>
              </a:rPr>
              <a:t> </a:t>
            </a:r>
            <a:r>
              <a:rPr kumimoji="1" lang="en-US" altLang="zh-CN" sz="2400" dirty="0" smtClean="0">
                <a:solidFill>
                  <a:srgbClr val="FF0000"/>
                </a:solidFill>
              </a:rPr>
              <a:t>Dynamics</a:t>
            </a:r>
            <a:endParaRPr kumimoji="1" lang="zh-CN" altLang="en-US" sz="2400" dirty="0">
              <a:solidFill>
                <a:srgbClr val="FF0000"/>
              </a:solidFill>
            </a:endParaRPr>
          </a:p>
        </p:txBody>
      </p:sp>
      <p:sp>
        <p:nvSpPr>
          <p:cNvPr id="36" name="矩形 35"/>
          <p:cNvSpPr/>
          <p:nvPr/>
        </p:nvSpPr>
        <p:spPr>
          <a:xfrm>
            <a:off x="838200" y="4077072"/>
            <a:ext cx="181054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a:t>
            </a:r>
            <a:r>
              <a:rPr kumimoji="1" lang="zh-CN" altLang="en-US" sz="1800" dirty="0" smtClean="0">
                <a:solidFill>
                  <a:schemeClr val="tx1"/>
                </a:solidFill>
              </a:rPr>
              <a:t> </a:t>
            </a:r>
            <a:r>
              <a:rPr kumimoji="1" lang="en-US" altLang="zh-CN" dirty="0">
                <a:solidFill>
                  <a:schemeClr val="tx1"/>
                </a:solidFill>
              </a:rPr>
              <a:t>D</a:t>
            </a:r>
            <a:r>
              <a:rPr kumimoji="1" lang="en-US" altLang="zh-CN" sz="1800" dirty="0" smtClean="0">
                <a:solidFill>
                  <a:schemeClr val="tx1"/>
                </a:solidFill>
              </a:rPr>
              <a:t>emographics</a:t>
            </a:r>
          </a:p>
          <a:p>
            <a:r>
              <a:rPr kumimoji="1" lang="en-US" altLang="zh-CN" sz="1800" dirty="0" smtClean="0">
                <a:solidFill>
                  <a:schemeClr val="tx1"/>
                </a:solidFill>
              </a:rPr>
              <a:t>-</a:t>
            </a:r>
            <a:r>
              <a:rPr kumimoji="1" lang="zh-CN" altLang="en-US" sz="1800" dirty="0" smtClean="0">
                <a:solidFill>
                  <a:schemeClr val="tx1"/>
                </a:solidFill>
              </a:rPr>
              <a:t> </a:t>
            </a:r>
            <a:r>
              <a:rPr kumimoji="1" lang="en-US" altLang="zh-CN" sz="1800" dirty="0" smtClean="0">
                <a:solidFill>
                  <a:srgbClr val="C00000"/>
                </a:solidFill>
              </a:rPr>
              <a:t>Emotion</a:t>
            </a:r>
            <a:endParaRPr kumimoji="1" lang="en-US" altLang="zh-CN" sz="1800" dirty="0">
              <a:solidFill>
                <a:srgbClr val="C00000"/>
              </a:solidFill>
            </a:endParaRPr>
          </a:p>
        </p:txBody>
      </p:sp>
      <p:cxnSp>
        <p:nvCxnSpPr>
          <p:cNvPr id="47" name="Straight Connector 13"/>
          <p:cNvCxnSpPr/>
          <p:nvPr/>
        </p:nvCxnSpPr>
        <p:spPr>
          <a:xfrm>
            <a:off x="560512" y="5147084"/>
            <a:ext cx="8748972"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ight Arrow 16"/>
          <p:cNvSpPr/>
          <p:nvPr/>
        </p:nvSpPr>
        <p:spPr>
          <a:xfrm rot="16200000" flipH="1">
            <a:off x="4649434" y="4483478"/>
            <a:ext cx="324036" cy="1219200"/>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21"/>
          <p:cNvSpPr/>
          <p:nvPr/>
        </p:nvSpPr>
        <p:spPr>
          <a:xfrm>
            <a:off x="2072680" y="5435116"/>
            <a:ext cx="5508612" cy="8382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2000" dirty="0">
              <a:solidFill>
                <a:srgbClr val="800000"/>
              </a:solidFill>
            </a:endParaRPr>
          </a:p>
        </p:txBody>
      </p:sp>
      <p:sp>
        <p:nvSpPr>
          <p:cNvPr id="50" name="Rectangle 22"/>
          <p:cNvSpPr/>
          <p:nvPr/>
        </p:nvSpPr>
        <p:spPr>
          <a:xfrm>
            <a:off x="2900772" y="5589240"/>
            <a:ext cx="3744416" cy="533400"/>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rPr>
              <a:t>Application</a:t>
            </a:r>
            <a:r>
              <a:rPr lang="en-US" altLang="zh-CN" b="1" dirty="0">
                <a:solidFill>
                  <a:srgbClr val="000000"/>
                </a:solidFill>
              </a:rPr>
              <a:t>s</a:t>
            </a:r>
            <a:endParaRPr lang="en-US" b="1" dirty="0">
              <a:solidFill>
                <a:srgbClr val="000000"/>
              </a:solidFill>
            </a:endParaRPr>
          </a:p>
        </p:txBody>
      </p:sp>
      <p:sp>
        <p:nvSpPr>
          <p:cNvPr id="52" name="矩形 51"/>
          <p:cNvSpPr/>
          <p:nvPr/>
        </p:nvSpPr>
        <p:spPr>
          <a:xfrm>
            <a:off x="3764868" y="4077072"/>
            <a:ext cx="201622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Social Tie</a:t>
            </a:r>
          </a:p>
          <a:p>
            <a:r>
              <a:rPr kumimoji="1" lang="en-US" altLang="zh-CN" sz="1800" dirty="0" smtClean="0">
                <a:solidFill>
                  <a:schemeClr val="tx1"/>
                </a:solidFill>
              </a:rPr>
              <a:t>- </a:t>
            </a:r>
            <a:r>
              <a:rPr kumimoji="1" lang="en-US" altLang="zh-CN" dirty="0">
                <a:solidFill>
                  <a:srgbClr val="000000"/>
                </a:solidFill>
              </a:rPr>
              <a:t>Social</a:t>
            </a:r>
            <a:r>
              <a:rPr kumimoji="1" lang="zh-CN" altLang="en-US" dirty="0">
                <a:solidFill>
                  <a:srgbClr val="000000"/>
                </a:solidFill>
              </a:rPr>
              <a:t> </a:t>
            </a:r>
            <a:r>
              <a:rPr kumimoji="1" lang="en-US" altLang="zh-CN" dirty="0">
                <a:solidFill>
                  <a:srgbClr val="000000"/>
                </a:solidFill>
              </a:rPr>
              <a:t>Influence</a:t>
            </a:r>
            <a:endParaRPr kumimoji="1" lang="en-US" altLang="zh-CN" sz="1800" dirty="0" smtClean="0">
              <a:solidFill>
                <a:srgbClr val="000000"/>
              </a:solidFill>
            </a:endParaRPr>
          </a:p>
        </p:txBody>
      </p:sp>
      <p:sp>
        <p:nvSpPr>
          <p:cNvPr id="38" name="矩形 37"/>
          <p:cNvSpPr/>
          <p:nvPr/>
        </p:nvSpPr>
        <p:spPr>
          <a:xfrm>
            <a:off x="6789204" y="4077072"/>
            <a:ext cx="2448272"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a:t>
            </a:r>
            <a:r>
              <a:rPr kumimoji="1" lang="en-US" altLang="zh-CN" sz="1800" dirty="0" smtClean="0">
                <a:solidFill>
                  <a:srgbClr val="000000"/>
                </a:solidFill>
              </a:rPr>
              <a:t>Information</a:t>
            </a:r>
            <a:r>
              <a:rPr kumimoji="1" lang="zh-CN" altLang="en-US" sz="1800" dirty="0" smtClean="0">
                <a:solidFill>
                  <a:srgbClr val="000000"/>
                </a:solidFill>
              </a:rPr>
              <a:t> </a:t>
            </a:r>
            <a:r>
              <a:rPr kumimoji="1" lang="en-US" altLang="zh-CN" sz="1800" dirty="0" smtClean="0">
                <a:solidFill>
                  <a:srgbClr val="000000"/>
                </a:solidFill>
              </a:rPr>
              <a:t>Diffusion</a:t>
            </a:r>
          </a:p>
          <a:p>
            <a:r>
              <a:rPr kumimoji="1" lang="en-US" altLang="zh-CN" sz="1800" dirty="0" smtClean="0">
                <a:solidFill>
                  <a:srgbClr val="000000"/>
                </a:solidFill>
              </a:rPr>
              <a:t>- Emotion</a:t>
            </a:r>
            <a:r>
              <a:rPr kumimoji="1" lang="zh-CN" altLang="en-US" sz="1800" dirty="0" smtClean="0">
                <a:solidFill>
                  <a:srgbClr val="000000"/>
                </a:solidFill>
              </a:rPr>
              <a:t> </a:t>
            </a:r>
            <a:r>
              <a:rPr kumimoji="1" lang="en-US" altLang="zh-CN" sz="1800" dirty="0" smtClean="0">
                <a:solidFill>
                  <a:srgbClr val="000000"/>
                </a:solidFill>
              </a:rPr>
              <a:t>Contagion</a:t>
            </a:r>
          </a:p>
        </p:txBody>
      </p:sp>
    </p:spTree>
    <p:extLst>
      <p:ext uri="{BB962C8B-B14F-4D97-AF65-F5344CB8AC3E}">
        <p14:creationId xmlns:p14="http://schemas.microsoft.com/office/powerpoint/2010/main" val="165310302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“Happy” System</a:t>
            </a:r>
            <a:endParaRPr lang="zh-CN" altLang="en-US" dirty="0"/>
          </a:p>
        </p:txBody>
      </p:sp>
      <p:pic>
        <p:nvPicPr>
          <p:cNvPr id="430083" name="Picture 3" descr="C:\JieTang\Privacy\Paper\social-learning\icdm10-moodpred\Figures\ui.emf"/>
          <p:cNvPicPr>
            <a:picLocks noChangeAspect="1" noChangeArrowheads="1"/>
          </p:cNvPicPr>
          <p:nvPr/>
        </p:nvPicPr>
        <p:blipFill>
          <a:blip r:embed="rId2" cstate="print"/>
          <a:srcRect/>
          <a:stretch>
            <a:fillRect/>
          </a:stretch>
        </p:blipFill>
        <p:spPr bwMode="auto">
          <a:xfrm>
            <a:off x="1568624" y="1190326"/>
            <a:ext cx="7056784" cy="5082990"/>
          </a:xfrm>
          <a:prstGeom prst="rect">
            <a:avLst/>
          </a:prstGeom>
          <a:noFill/>
        </p:spPr>
      </p:pic>
      <p:sp>
        <p:nvSpPr>
          <p:cNvPr id="6" name="矩形标注 5"/>
          <p:cNvSpPr/>
          <p:nvPr/>
        </p:nvSpPr>
        <p:spPr>
          <a:xfrm>
            <a:off x="524508" y="1736812"/>
            <a:ext cx="2364110" cy="698376"/>
          </a:xfrm>
          <a:prstGeom prst="wedgeRectCallout">
            <a:avLst>
              <a:gd name="adj1" fmla="val 120790"/>
              <a:gd name="adj2" fmla="val -23838"/>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800" b="1" dirty="0" smtClean="0">
                <a:ln>
                  <a:solidFill>
                    <a:srgbClr val="FF0000"/>
                  </a:solidFill>
                  <a:prstDash val="solid"/>
                </a:ln>
                <a:solidFill>
                  <a:srgbClr val="FF3300"/>
                </a:solidFill>
              </a:rPr>
              <a:t>Location</a:t>
            </a:r>
            <a:endParaRPr lang="zh-CN" altLang="en-US" sz="2800" b="1" dirty="0">
              <a:ln>
                <a:solidFill>
                  <a:srgbClr val="FF0000"/>
                </a:solidFill>
                <a:prstDash val="solid"/>
              </a:ln>
              <a:solidFill>
                <a:srgbClr val="FF3300"/>
              </a:solidFill>
            </a:endParaRPr>
          </a:p>
        </p:txBody>
      </p:sp>
      <p:sp>
        <p:nvSpPr>
          <p:cNvPr id="7" name="矩形标注 6"/>
          <p:cNvSpPr/>
          <p:nvPr/>
        </p:nvSpPr>
        <p:spPr>
          <a:xfrm>
            <a:off x="6645191" y="1592796"/>
            <a:ext cx="2880320" cy="698376"/>
          </a:xfrm>
          <a:prstGeom prst="wedgeRectCallout">
            <a:avLst>
              <a:gd name="adj1" fmla="val -71061"/>
              <a:gd name="adj2" fmla="val 246954"/>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800" b="1" dirty="0" smtClean="0">
                <a:ln>
                  <a:solidFill>
                    <a:srgbClr val="FF0000"/>
                  </a:solidFill>
                  <a:prstDash val="solid"/>
                </a:ln>
                <a:solidFill>
                  <a:srgbClr val="FF3300"/>
                </a:solidFill>
              </a:rPr>
              <a:t>SMS &amp; Calling</a:t>
            </a:r>
            <a:endParaRPr lang="zh-CN" altLang="en-US" sz="2800" b="1" dirty="0">
              <a:ln>
                <a:solidFill>
                  <a:srgbClr val="FF0000"/>
                </a:solidFill>
                <a:prstDash val="solid"/>
              </a:ln>
              <a:solidFill>
                <a:srgbClr val="FF3300"/>
              </a:solidFill>
            </a:endParaRPr>
          </a:p>
        </p:txBody>
      </p:sp>
      <p:sp>
        <p:nvSpPr>
          <p:cNvPr id="8" name="矩形标注 7"/>
          <p:cNvSpPr/>
          <p:nvPr/>
        </p:nvSpPr>
        <p:spPr>
          <a:xfrm>
            <a:off x="7541895" y="4257092"/>
            <a:ext cx="2364110" cy="698376"/>
          </a:xfrm>
          <a:prstGeom prst="wedgeRectCallout">
            <a:avLst>
              <a:gd name="adj1" fmla="val -71723"/>
              <a:gd name="adj2" fmla="val 82863"/>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800" b="1" dirty="0" smtClean="0">
                <a:ln>
                  <a:solidFill>
                    <a:srgbClr val="FF0000"/>
                  </a:solidFill>
                  <a:prstDash val="solid"/>
                </a:ln>
                <a:solidFill>
                  <a:srgbClr val="FF0000"/>
                </a:solidFill>
              </a:rPr>
              <a:t>Emotion?</a:t>
            </a:r>
            <a:endParaRPr lang="zh-CN" altLang="en-US" sz="2800" b="1" dirty="0">
              <a:ln>
                <a:solidFill>
                  <a:srgbClr val="FF0000"/>
                </a:solidFill>
                <a:prstDash val="solid"/>
              </a:ln>
              <a:solidFill>
                <a:srgbClr val="FF0000"/>
              </a:solidFill>
            </a:endParaRPr>
          </a:p>
        </p:txBody>
      </p:sp>
      <p:sp>
        <p:nvSpPr>
          <p:cNvPr id="9" name="矩形标注 8"/>
          <p:cNvSpPr/>
          <p:nvPr/>
        </p:nvSpPr>
        <p:spPr>
          <a:xfrm>
            <a:off x="104619" y="4257092"/>
            <a:ext cx="2364110" cy="698376"/>
          </a:xfrm>
          <a:prstGeom prst="wedgeRectCallout">
            <a:avLst>
              <a:gd name="adj1" fmla="val 91719"/>
              <a:gd name="adj2" fmla="val 74998"/>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800" b="1" dirty="0" smtClean="0">
                <a:ln>
                  <a:solidFill>
                    <a:srgbClr val="FF0000"/>
                  </a:solidFill>
                  <a:prstDash val="solid"/>
                </a:ln>
                <a:solidFill>
                  <a:srgbClr val="FF3300"/>
                </a:solidFill>
              </a:rPr>
              <a:t>Activities</a:t>
            </a:r>
            <a:endParaRPr lang="zh-CN" altLang="en-US" sz="2800" b="1" dirty="0">
              <a:ln>
                <a:solidFill>
                  <a:srgbClr val="FF0000"/>
                </a:solidFill>
                <a:prstDash val="solid"/>
              </a:ln>
              <a:solidFill>
                <a:srgbClr val="FF3300"/>
              </a:solidFill>
            </a:endParaRPr>
          </a:p>
        </p:txBody>
      </p:sp>
      <p:sp>
        <p:nvSpPr>
          <p:cNvPr id="11" name="云形标注 10"/>
          <p:cNvSpPr/>
          <p:nvPr/>
        </p:nvSpPr>
        <p:spPr>
          <a:xfrm>
            <a:off x="2612740" y="5699720"/>
            <a:ext cx="4788532" cy="933636"/>
          </a:xfrm>
          <a:prstGeom prst="cloudCallout">
            <a:avLst>
              <a:gd name="adj1" fmla="val 4150"/>
              <a:gd name="adj2" fmla="val -9328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Can we predict users’ emotion?</a:t>
            </a:r>
            <a:endParaRPr lang="zh-CN" altLang="en-US" dirty="0"/>
          </a:p>
        </p:txBody>
      </p:sp>
    </p:spTree>
    <p:extLst>
      <p:ext uri="{BB962C8B-B14F-4D97-AF65-F5344CB8AC3E}">
        <p14:creationId xmlns:p14="http://schemas.microsoft.com/office/powerpoint/2010/main" val="154172724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dirty="0" smtClean="0">
                <a:latin typeface="+mn-lt"/>
                <a:ea typeface="黑体" pitchFamily="49" charset="-122"/>
              </a:rPr>
              <a:t>Observations</a:t>
            </a:r>
            <a:endParaRPr lang="zh-CN" altLang="en-US" sz="4400" b="1" dirty="0">
              <a:latin typeface="+mn-lt"/>
              <a:ea typeface="黑体" pitchFamily="49" charset="-122"/>
            </a:endParaRPr>
          </a:p>
        </p:txBody>
      </p:sp>
      <p:pic>
        <p:nvPicPr>
          <p:cNvPr id="83970" name="Picture 2"/>
          <p:cNvPicPr>
            <a:picLocks noChangeAspect="1" noChangeArrowheads="1"/>
          </p:cNvPicPr>
          <p:nvPr/>
        </p:nvPicPr>
        <p:blipFill>
          <a:blip r:embed="rId3" cstate="print"/>
          <a:srcRect/>
          <a:stretch>
            <a:fillRect/>
          </a:stretch>
        </p:blipFill>
        <p:spPr bwMode="auto">
          <a:xfrm>
            <a:off x="344488" y="1340768"/>
            <a:ext cx="4140459" cy="4344482"/>
          </a:xfrm>
          <a:prstGeom prst="rect">
            <a:avLst/>
          </a:prstGeom>
          <a:noFill/>
          <a:ln w="9525">
            <a:noFill/>
            <a:miter lim="800000"/>
            <a:headEnd/>
            <a:tailEnd/>
          </a:ln>
        </p:spPr>
      </p:pic>
      <p:sp>
        <p:nvSpPr>
          <p:cNvPr id="5" name="矩形 4"/>
          <p:cNvSpPr/>
          <p:nvPr/>
        </p:nvSpPr>
        <p:spPr>
          <a:xfrm>
            <a:off x="416496" y="5769260"/>
            <a:ext cx="3852428" cy="3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smtClean="0">
              <a:solidFill>
                <a:srgbClr val="0000CC"/>
              </a:solidFill>
            </a:endParaRPr>
          </a:p>
          <a:p>
            <a:pPr algn="ctr"/>
            <a:r>
              <a:rPr lang="en-US" altLang="zh-CN" b="1" dirty="0" smtClean="0">
                <a:solidFill>
                  <a:srgbClr val="0000CC"/>
                </a:solidFill>
              </a:rPr>
              <a:t>Location correlation</a:t>
            </a:r>
          </a:p>
          <a:p>
            <a:pPr algn="ctr"/>
            <a:r>
              <a:rPr lang="en-US" altLang="zh-CN" b="1" dirty="0" smtClean="0">
                <a:solidFill>
                  <a:srgbClr val="0000CC"/>
                </a:solidFill>
              </a:rPr>
              <a:t>(</a:t>
            </a:r>
            <a:r>
              <a:rPr lang="en-US" altLang="zh-CN" b="1" dirty="0" smtClean="0">
                <a:solidFill>
                  <a:srgbClr val="C00000"/>
                </a:solidFill>
              </a:rPr>
              <a:t>Red-happy</a:t>
            </a:r>
            <a:r>
              <a:rPr lang="en-US" altLang="zh-CN" b="1" dirty="0" smtClean="0">
                <a:solidFill>
                  <a:srgbClr val="0000CC"/>
                </a:solidFill>
              </a:rPr>
              <a:t>)</a:t>
            </a:r>
            <a:endParaRPr lang="zh-CN" altLang="en-US" b="1" dirty="0">
              <a:solidFill>
                <a:srgbClr val="0000CC"/>
              </a:solidFill>
            </a:endParaRPr>
          </a:p>
        </p:txBody>
      </p:sp>
      <p:pic>
        <p:nvPicPr>
          <p:cNvPr id="83971" name="Picture 3"/>
          <p:cNvPicPr>
            <a:picLocks noChangeAspect="1" noChangeArrowheads="1"/>
          </p:cNvPicPr>
          <p:nvPr/>
        </p:nvPicPr>
        <p:blipFill>
          <a:blip r:embed="rId4" cstate="print"/>
          <a:srcRect/>
          <a:stretch>
            <a:fillRect/>
          </a:stretch>
        </p:blipFill>
        <p:spPr bwMode="auto">
          <a:xfrm>
            <a:off x="4669000" y="1988840"/>
            <a:ext cx="5108536" cy="2592288"/>
          </a:xfrm>
          <a:prstGeom prst="rect">
            <a:avLst/>
          </a:prstGeom>
          <a:noFill/>
          <a:ln w="9525">
            <a:noFill/>
            <a:miter lim="800000"/>
            <a:headEnd/>
            <a:tailEnd/>
          </a:ln>
        </p:spPr>
      </p:pic>
      <p:sp>
        <p:nvSpPr>
          <p:cNvPr id="7" name="矩形 6"/>
          <p:cNvSpPr/>
          <p:nvPr/>
        </p:nvSpPr>
        <p:spPr>
          <a:xfrm>
            <a:off x="5817096" y="4653136"/>
            <a:ext cx="3168352" cy="396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0000CC"/>
                </a:solidFill>
              </a:rPr>
              <a:t>Activity correlation </a:t>
            </a:r>
            <a:endParaRPr lang="zh-CN" altLang="en-US" b="1" dirty="0">
              <a:solidFill>
                <a:srgbClr val="0000CC"/>
              </a:solidFill>
            </a:endParaRPr>
          </a:p>
        </p:txBody>
      </p:sp>
      <p:cxnSp>
        <p:nvCxnSpPr>
          <p:cNvPr id="8" name="直接箭头连接符 7"/>
          <p:cNvCxnSpPr>
            <a:endCxn id="9" idx="1"/>
          </p:cNvCxnSpPr>
          <p:nvPr/>
        </p:nvCxnSpPr>
        <p:spPr bwMode="auto">
          <a:xfrm>
            <a:off x="4160912" y="5589240"/>
            <a:ext cx="216024" cy="400690"/>
          </a:xfrm>
          <a:prstGeom prst="straightConnector1">
            <a:avLst/>
          </a:prstGeom>
          <a:noFill/>
          <a:ln w="28575" cap="flat" cmpd="sng" algn="ctr">
            <a:solidFill>
              <a:srgbClr val="0000CC"/>
            </a:solidFill>
            <a:prstDash val="solid"/>
            <a:round/>
            <a:headEnd type="none" w="med" len="med"/>
            <a:tailEnd type="arrow"/>
          </a:ln>
          <a:effectLst/>
        </p:spPr>
      </p:cxnSp>
      <p:sp>
        <p:nvSpPr>
          <p:cNvPr id="9" name="TextBox 8"/>
          <p:cNvSpPr txBox="1"/>
          <p:nvPr/>
        </p:nvSpPr>
        <p:spPr>
          <a:xfrm>
            <a:off x="4376936" y="5805264"/>
            <a:ext cx="576064" cy="369332"/>
          </a:xfrm>
          <a:prstGeom prst="rect">
            <a:avLst/>
          </a:prstGeom>
          <a:noFill/>
          <a:ln>
            <a:noFill/>
          </a:ln>
        </p:spPr>
        <p:txBody>
          <a:bodyPr wrap="square" rtlCol="0">
            <a:spAutoFit/>
          </a:bodyPr>
          <a:lstStyle/>
          <a:p>
            <a:pPr>
              <a:buNone/>
            </a:pPr>
            <a:r>
              <a:rPr lang="en-US" altLang="zh-CN" sz="1800" b="1" i="1" dirty="0" smtClean="0">
                <a:solidFill>
                  <a:srgbClr val="0000CC"/>
                </a:solidFill>
              </a:rPr>
              <a:t>KO</a:t>
            </a:r>
            <a:endParaRPr lang="zh-CN" altLang="en-US" sz="1800" b="1" i="1" dirty="0">
              <a:solidFill>
                <a:srgbClr val="0000CC"/>
              </a:solidFill>
            </a:endParaRPr>
          </a:p>
        </p:txBody>
      </p:sp>
      <p:sp>
        <p:nvSpPr>
          <p:cNvPr id="11" name="TextBox 10"/>
          <p:cNvSpPr txBox="1"/>
          <p:nvPr/>
        </p:nvSpPr>
        <p:spPr>
          <a:xfrm>
            <a:off x="4196916" y="5085184"/>
            <a:ext cx="360040" cy="461665"/>
          </a:xfrm>
          <a:prstGeom prst="rect">
            <a:avLst/>
          </a:prstGeom>
          <a:noFill/>
          <a:ln>
            <a:noFill/>
          </a:ln>
        </p:spPr>
        <p:txBody>
          <a:bodyPr wrap="square" rtlCol="0">
            <a:spAutoFit/>
          </a:bodyPr>
          <a:lstStyle/>
          <a:p>
            <a:pPr>
              <a:buNone/>
            </a:pPr>
            <a:r>
              <a:rPr lang="en-US" altLang="zh-CN" sz="2400" b="1" dirty="0" smtClean="0">
                <a:solidFill>
                  <a:srgbClr val="C00000"/>
                </a:solidFill>
              </a:rPr>
              <a:t>?</a:t>
            </a:r>
            <a:endParaRPr lang="zh-CN" altLang="en-US" sz="2400" b="1" dirty="0">
              <a:solidFill>
                <a:srgbClr val="C00000"/>
              </a:solidFill>
            </a:endParaRPr>
          </a:p>
        </p:txBody>
      </p:sp>
      <p:sp>
        <p:nvSpPr>
          <p:cNvPr id="12" name="TextBox 11"/>
          <p:cNvSpPr txBox="1"/>
          <p:nvPr/>
        </p:nvSpPr>
        <p:spPr>
          <a:xfrm>
            <a:off x="632520" y="3825044"/>
            <a:ext cx="360040" cy="461665"/>
          </a:xfrm>
          <a:prstGeom prst="rect">
            <a:avLst/>
          </a:prstGeom>
          <a:noFill/>
          <a:ln>
            <a:noFill/>
          </a:ln>
        </p:spPr>
        <p:txBody>
          <a:bodyPr wrap="square" rtlCol="0">
            <a:spAutoFit/>
          </a:bodyPr>
          <a:lstStyle/>
          <a:p>
            <a:pPr>
              <a:buNone/>
            </a:pPr>
            <a:r>
              <a:rPr lang="en-US" altLang="zh-CN" sz="2400" b="1" dirty="0" smtClean="0">
                <a:solidFill>
                  <a:srgbClr val="009900"/>
                </a:solidFill>
              </a:rPr>
              <a:t>?</a:t>
            </a:r>
            <a:endParaRPr lang="zh-CN" altLang="en-US" sz="2400" b="1" dirty="0">
              <a:solidFill>
                <a:srgbClr val="009900"/>
              </a:solidFill>
            </a:endParaRPr>
          </a:p>
        </p:txBody>
      </p:sp>
      <p:sp>
        <p:nvSpPr>
          <p:cNvPr id="13" name="TextBox 12"/>
          <p:cNvSpPr txBox="1"/>
          <p:nvPr/>
        </p:nvSpPr>
        <p:spPr>
          <a:xfrm>
            <a:off x="3548844" y="4149080"/>
            <a:ext cx="360040" cy="461665"/>
          </a:xfrm>
          <a:prstGeom prst="rect">
            <a:avLst/>
          </a:prstGeom>
          <a:noFill/>
          <a:ln>
            <a:noFill/>
          </a:ln>
        </p:spPr>
        <p:txBody>
          <a:bodyPr wrap="square" rtlCol="0">
            <a:spAutoFit/>
          </a:bodyPr>
          <a:lstStyle/>
          <a:p>
            <a:pPr>
              <a:buNone/>
            </a:pPr>
            <a:r>
              <a:rPr lang="en-US" altLang="zh-CN" sz="2400" b="1" dirty="0" smtClean="0">
                <a:solidFill>
                  <a:srgbClr val="C00000"/>
                </a:solidFill>
              </a:rPr>
              <a:t>?</a:t>
            </a:r>
            <a:endParaRPr lang="zh-CN" altLang="en-US" sz="2400" b="1" dirty="0">
              <a:solidFill>
                <a:srgbClr val="C00000"/>
              </a:solidFill>
            </a:endParaRPr>
          </a:p>
        </p:txBody>
      </p:sp>
      <p:sp>
        <p:nvSpPr>
          <p:cNvPr id="14" name="TextBox 13"/>
          <p:cNvSpPr txBox="1"/>
          <p:nvPr/>
        </p:nvSpPr>
        <p:spPr>
          <a:xfrm>
            <a:off x="1892660" y="1412776"/>
            <a:ext cx="360040" cy="461665"/>
          </a:xfrm>
          <a:prstGeom prst="rect">
            <a:avLst/>
          </a:prstGeom>
          <a:noFill/>
          <a:ln>
            <a:noFill/>
          </a:ln>
        </p:spPr>
        <p:txBody>
          <a:bodyPr wrap="square" rtlCol="0">
            <a:spAutoFit/>
          </a:bodyPr>
          <a:lstStyle/>
          <a:p>
            <a:pPr>
              <a:buNone/>
            </a:pPr>
            <a:r>
              <a:rPr lang="en-US" altLang="zh-CN" sz="2400" b="1" dirty="0" smtClean="0">
                <a:solidFill>
                  <a:srgbClr val="C00000"/>
                </a:solidFill>
              </a:rPr>
              <a:t>?</a:t>
            </a:r>
            <a:endParaRPr lang="zh-CN" altLang="en-US" sz="2400" b="1" dirty="0">
              <a:solidFill>
                <a:srgbClr val="C00000"/>
              </a:solidFill>
            </a:endParaRPr>
          </a:p>
        </p:txBody>
      </p:sp>
      <p:sp>
        <p:nvSpPr>
          <p:cNvPr id="15" name="TextBox 14"/>
          <p:cNvSpPr txBox="1"/>
          <p:nvPr/>
        </p:nvSpPr>
        <p:spPr>
          <a:xfrm>
            <a:off x="2684748" y="3681028"/>
            <a:ext cx="360040" cy="461665"/>
          </a:xfrm>
          <a:prstGeom prst="rect">
            <a:avLst/>
          </a:prstGeom>
          <a:noFill/>
          <a:ln>
            <a:noFill/>
          </a:ln>
        </p:spPr>
        <p:txBody>
          <a:bodyPr wrap="square" rtlCol="0">
            <a:spAutoFit/>
          </a:bodyPr>
          <a:lstStyle/>
          <a:p>
            <a:pPr>
              <a:buNone/>
            </a:pPr>
            <a:r>
              <a:rPr lang="en-US" altLang="zh-CN" sz="2400" b="1" dirty="0" smtClean="0">
                <a:solidFill>
                  <a:srgbClr val="009900"/>
                </a:solidFill>
              </a:rPr>
              <a:t>?</a:t>
            </a:r>
            <a:endParaRPr lang="zh-CN" altLang="en-US" sz="2400" b="1" dirty="0">
              <a:solidFill>
                <a:srgbClr val="009900"/>
              </a:solidFill>
            </a:endParaRPr>
          </a:p>
        </p:txBody>
      </p:sp>
      <p:cxnSp>
        <p:nvCxnSpPr>
          <p:cNvPr id="18" name="直接箭头连接符 17"/>
          <p:cNvCxnSpPr>
            <a:stCxn id="13" idx="3"/>
            <a:endCxn id="19" idx="1"/>
          </p:cNvCxnSpPr>
          <p:nvPr/>
        </p:nvCxnSpPr>
        <p:spPr bwMode="auto">
          <a:xfrm>
            <a:off x="3908884" y="4379913"/>
            <a:ext cx="648072" cy="457889"/>
          </a:xfrm>
          <a:prstGeom prst="straightConnector1">
            <a:avLst/>
          </a:prstGeom>
          <a:noFill/>
          <a:ln w="28575" cap="flat" cmpd="sng" algn="ctr">
            <a:solidFill>
              <a:srgbClr val="0000CC"/>
            </a:solidFill>
            <a:prstDash val="solid"/>
            <a:round/>
            <a:headEnd type="none" w="med" len="med"/>
            <a:tailEnd type="arrow"/>
          </a:ln>
          <a:effectLst/>
        </p:spPr>
      </p:cxnSp>
      <p:sp>
        <p:nvSpPr>
          <p:cNvPr id="19" name="TextBox 18"/>
          <p:cNvSpPr txBox="1"/>
          <p:nvPr/>
        </p:nvSpPr>
        <p:spPr>
          <a:xfrm>
            <a:off x="4556956" y="4653136"/>
            <a:ext cx="936104" cy="369332"/>
          </a:xfrm>
          <a:prstGeom prst="rect">
            <a:avLst/>
          </a:prstGeom>
          <a:noFill/>
          <a:ln>
            <a:noFill/>
          </a:ln>
        </p:spPr>
        <p:txBody>
          <a:bodyPr wrap="square" rtlCol="0">
            <a:spAutoFit/>
          </a:bodyPr>
          <a:lstStyle/>
          <a:p>
            <a:pPr>
              <a:buNone/>
            </a:pPr>
            <a:r>
              <a:rPr lang="zh-CN" altLang="en-US" sz="1800" b="1" smtClean="0">
                <a:solidFill>
                  <a:srgbClr val="0000CC"/>
                </a:solidFill>
              </a:rPr>
              <a:t>体育馆</a:t>
            </a:r>
            <a:endParaRPr lang="zh-CN" altLang="en-US" sz="1800" b="1" dirty="0">
              <a:solidFill>
                <a:srgbClr val="0000CC"/>
              </a:solidFill>
            </a:endParaRPr>
          </a:p>
        </p:txBody>
      </p:sp>
      <p:cxnSp>
        <p:nvCxnSpPr>
          <p:cNvPr id="22" name="直接箭头连接符 21"/>
          <p:cNvCxnSpPr>
            <a:stCxn id="14" idx="3"/>
            <a:endCxn id="23" idx="2"/>
          </p:cNvCxnSpPr>
          <p:nvPr/>
        </p:nvCxnSpPr>
        <p:spPr bwMode="auto">
          <a:xfrm flipV="1">
            <a:off x="2252700" y="1170040"/>
            <a:ext cx="180020" cy="473569"/>
          </a:xfrm>
          <a:prstGeom prst="straightConnector1">
            <a:avLst/>
          </a:prstGeom>
          <a:noFill/>
          <a:ln w="28575" cap="flat" cmpd="sng" algn="ctr">
            <a:solidFill>
              <a:srgbClr val="0000CC"/>
            </a:solidFill>
            <a:prstDash val="solid"/>
            <a:round/>
            <a:headEnd type="none" w="med" len="med"/>
            <a:tailEnd type="arrow"/>
          </a:ln>
          <a:effectLst/>
        </p:spPr>
      </p:cxnSp>
      <p:sp>
        <p:nvSpPr>
          <p:cNvPr id="23" name="TextBox 22"/>
          <p:cNvSpPr txBox="1"/>
          <p:nvPr/>
        </p:nvSpPr>
        <p:spPr>
          <a:xfrm>
            <a:off x="1928664" y="800708"/>
            <a:ext cx="1008112" cy="369332"/>
          </a:xfrm>
          <a:prstGeom prst="rect">
            <a:avLst/>
          </a:prstGeom>
          <a:noFill/>
          <a:ln>
            <a:noFill/>
          </a:ln>
        </p:spPr>
        <p:txBody>
          <a:bodyPr wrap="square" rtlCol="0">
            <a:spAutoFit/>
          </a:bodyPr>
          <a:lstStyle/>
          <a:p>
            <a:pPr>
              <a:buNone/>
            </a:pPr>
            <a:r>
              <a:rPr lang="zh-CN" altLang="en-US" sz="1800" b="1" smtClean="0">
                <a:solidFill>
                  <a:srgbClr val="0000CC"/>
                </a:solidFill>
              </a:rPr>
              <a:t>宿舍</a:t>
            </a:r>
            <a:endParaRPr lang="zh-CN" altLang="en-US" sz="1800" b="1" dirty="0">
              <a:solidFill>
                <a:srgbClr val="0000CC"/>
              </a:solidFill>
            </a:endParaRPr>
          </a:p>
        </p:txBody>
      </p:sp>
      <p:sp>
        <p:nvSpPr>
          <p:cNvPr id="30" name="TextBox 29"/>
          <p:cNvSpPr txBox="1"/>
          <p:nvPr/>
        </p:nvSpPr>
        <p:spPr>
          <a:xfrm>
            <a:off x="128464" y="836712"/>
            <a:ext cx="1260140" cy="307777"/>
          </a:xfrm>
          <a:prstGeom prst="rect">
            <a:avLst/>
          </a:prstGeom>
          <a:noFill/>
          <a:ln>
            <a:noFill/>
          </a:ln>
        </p:spPr>
        <p:txBody>
          <a:bodyPr wrap="square" rtlCol="0">
            <a:spAutoFit/>
          </a:bodyPr>
          <a:lstStyle/>
          <a:p>
            <a:pPr>
              <a:buNone/>
            </a:pPr>
            <a:r>
              <a:rPr lang="zh-CN" altLang="en-US" sz="1400" b="1" smtClean="0">
                <a:solidFill>
                  <a:srgbClr val="0000CC"/>
                </a:solidFill>
              </a:rPr>
              <a:t>圆明园</a:t>
            </a:r>
            <a:endParaRPr lang="zh-CN" altLang="en-US" sz="1400" b="1" dirty="0">
              <a:solidFill>
                <a:srgbClr val="0000CC"/>
              </a:solidFill>
            </a:endParaRPr>
          </a:p>
        </p:txBody>
      </p:sp>
      <p:cxnSp>
        <p:nvCxnSpPr>
          <p:cNvPr id="32" name="直接箭头连接符 31"/>
          <p:cNvCxnSpPr>
            <a:endCxn id="33" idx="3"/>
          </p:cNvCxnSpPr>
          <p:nvPr/>
        </p:nvCxnSpPr>
        <p:spPr bwMode="auto">
          <a:xfrm flipH="1">
            <a:off x="2396716" y="4509120"/>
            <a:ext cx="288032" cy="297906"/>
          </a:xfrm>
          <a:prstGeom prst="straightConnector1">
            <a:avLst/>
          </a:prstGeom>
          <a:noFill/>
          <a:ln w="28575" cap="flat" cmpd="sng" algn="ctr">
            <a:solidFill>
              <a:srgbClr val="0000CC"/>
            </a:solidFill>
            <a:prstDash val="solid"/>
            <a:round/>
            <a:headEnd type="none" w="med" len="med"/>
            <a:tailEnd type="arrow"/>
          </a:ln>
          <a:effectLst/>
        </p:spPr>
      </p:cxnSp>
      <p:sp>
        <p:nvSpPr>
          <p:cNvPr id="33" name="TextBox 32"/>
          <p:cNvSpPr txBox="1"/>
          <p:nvPr/>
        </p:nvSpPr>
        <p:spPr>
          <a:xfrm>
            <a:off x="1784648" y="4653137"/>
            <a:ext cx="612068" cy="307777"/>
          </a:xfrm>
          <a:prstGeom prst="rect">
            <a:avLst/>
          </a:prstGeom>
          <a:solidFill>
            <a:schemeClr val="bg1"/>
          </a:solidFill>
          <a:ln>
            <a:noFill/>
          </a:ln>
        </p:spPr>
        <p:txBody>
          <a:bodyPr wrap="square" rtlCol="0">
            <a:spAutoFit/>
          </a:bodyPr>
          <a:lstStyle/>
          <a:p>
            <a:pPr algn="just">
              <a:buNone/>
            </a:pPr>
            <a:r>
              <a:rPr lang="zh-CN" altLang="en-US" sz="1400" b="1" smtClean="0">
                <a:solidFill>
                  <a:srgbClr val="0000CC"/>
                </a:solidFill>
              </a:rPr>
              <a:t>教室</a:t>
            </a:r>
            <a:endParaRPr lang="zh-CN" altLang="en-US" sz="1400" b="1" dirty="0">
              <a:solidFill>
                <a:srgbClr val="0000CC"/>
              </a:solidFill>
            </a:endParaRPr>
          </a:p>
        </p:txBody>
      </p:sp>
      <p:cxnSp>
        <p:nvCxnSpPr>
          <p:cNvPr id="24" name="直接箭头连接符 23"/>
          <p:cNvCxnSpPr>
            <a:endCxn id="25" idx="0"/>
          </p:cNvCxnSpPr>
          <p:nvPr/>
        </p:nvCxnSpPr>
        <p:spPr bwMode="auto">
          <a:xfrm flipH="1">
            <a:off x="794538" y="4077072"/>
            <a:ext cx="378042" cy="1564431"/>
          </a:xfrm>
          <a:prstGeom prst="straightConnector1">
            <a:avLst/>
          </a:prstGeom>
          <a:noFill/>
          <a:ln w="28575" cap="flat" cmpd="sng" algn="ctr">
            <a:solidFill>
              <a:srgbClr val="0000CC"/>
            </a:solidFill>
            <a:prstDash val="solid"/>
            <a:round/>
            <a:headEnd type="none" w="med" len="med"/>
            <a:tailEnd type="arrow"/>
          </a:ln>
          <a:effectLst/>
        </p:spPr>
      </p:cxnSp>
      <p:sp>
        <p:nvSpPr>
          <p:cNvPr id="25" name="TextBox 24"/>
          <p:cNvSpPr txBox="1"/>
          <p:nvPr/>
        </p:nvSpPr>
        <p:spPr>
          <a:xfrm>
            <a:off x="488504" y="5641503"/>
            <a:ext cx="612068" cy="307777"/>
          </a:xfrm>
          <a:prstGeom prst="rect">
            <a:avLst/>
          </a:prstGeom>
          <a:noFill/>
          <a:ln>
            <a:noFill/>
          </a:ln>
        </p:spPr>
        <p:txBody>
          <a:bodyPr wrap="square" rtlCol="0">
            <a:spAutoFit/>
          </a:bodyPr>
          <a:lstStyle/>
          <a:p>
            <a:pPr>
              <a:buNone/>
            </a:pPr>
            <a:r>
              <a:rPr lang="zh-CN" altLang="en-US" sz="1400" b="1" smtClean="0">
                <a:solidFill>
                  <a:srgbClr val="0000CC"/>
                </a:solidFill>
              </a:rPr>
              <a:t>荷塘</a:t>
            </a:r>
            <a:endParaRPr lang="zh-CN" altLang="en-US" sz="1400" b="1" dirty="0">
              <a:solidFill>
                <a:srgbClr val="0000CC"/>
              </a:solidFill>
            </a:endParaRPr>
          </a:p>
        </p:txBody>
      </p:sp>
      <p:sp>
        <p:nvSpPr>
          <p:cNvPr id="31" name="TextBox 30"/>
          <p:cNvSpPr txBox="1"/>
          <p:nvPr/>
        </p:nvSpPr>
        <p:spPr>
          <a:xfrm>
            <a:off x="0" y="2240868"/>
            <a:ext cx="360040" cy="461665"/>
          </a:xfrm>
          <a:prstGeom prst="rect">
            <a:avLst/>
          </a:prstGeom>
          <a:noFill/>
          <a:ln>
            <a:noFill/>
          </a:ln>
        </p:spPr>
        <p:txBody>
          <a:bodyPr wrap="square" rtlCol="0">
            <a:spAutoFit/>
          </a:bodyPr>
          <a:lstStyle/>
          <a:p>
            <a:pPr>
              <a:buNone/>
            </a:pPr>
            <a:r>
              <a:rPr lang="en-US" altLang="zh-CN" sz="2400" b="1" dirty="0" smtClean="0">
                <a:solidFill>
                  <a:srgbClr val="009900"/>
                </a:solidFill>
              </a:rPr>
              <a:t>?</a:t>
            </a:r>
            <a:endParaRPr lang="zh-CN" altLang="en-US" sz="2400" b="1" dirty="0">
              <a:solidFill>
                <a:srgbClr val="009900"/>
              </a:solidFill>
            </a:endParaRPr>
          </a:p>
        </p:txBody>
      </p:sp>
      <p:cxnSp>
        <p:nvCxnSpPr>
          <p:cNvPr id="34" name="直接箭头连接符 33"/>
          <p:cNvCxnSpPr>
            <a:endCxn id="30" idx="2"/>
          </p:cNvCxnSpPr>
          <p:nvPr/>
        </p:nvCxnSpPr>
        <p:spPr bwMode="auto">
          <a:xfrm flipV="1">
            <a:off x="740532" y="1144489"/>
            <a:ext cx="18002" cy="1060375"/>
          </a:xfrm>
          <a:prstGeom prst="straightConnector1">
            <a:avLst/>
          </a:prstGeom>
          <a:noFill/>
          <a:ln w="28575" cap="flat" cmpd="sng" algn="ctr">
            <a:solidFill>
              <a:srgbClr val="0000CC"/>
            </a:solidFill>
            <a:prstDash val="solid"/>
            <a:round/>
            <a:headEnd type="none" w="med" len="med"/>
            <a:tailEnd type="arrow"/>
          </a:ln>
          <a:effectLst/>
        </p:spPr>
      </p:cxnSp>
    </p:spTree>
    <p:extLst>
      <p:ext uri="{BB962C8B-B14F-4D97-AF65-F5344CB8AC3E}">
        <p14:creationId xmlns:p14="http://schemas.microsoft.com/office/powerpoint/2010/main" val="272105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par>
                                <p:cTn id="28" presetID="14" presetClass="entr" presetSubtype="1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randombar(horizontal)">
                                      <p:cBhvr>
                                        <p:cTn id="30" dur="500"/>
                                        <p:tgtEl>
                                          <p:spTgt spid="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randombar(horizontal)">
                                      <p:cBhvr>
                                        <p:cTn id="33" dur="500"/>
                                        <p:tgtEl>
                                          <p:spTgt spid="19"/>
                                        </p:tgtEl>
                                      </p:cBhvr>
                                    </p:animEffect>
                                  </p:childTnLst>
                                </p:cTn>
                              </p:par>
                              <p:par>
                                <p:cTn id="34" presetID="14"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randombar(horizontal)">
                                      <p:cBhvr>
                                        <p:cTn id="36" dur="500"/>
                                        <p:tgtEl>
                                          <p:spTgt spid="18"/>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500"/>
                                        <p:tgtEl>
                                          <p:spTgt spid="23"/>
                                        </p:tgtEl>
                                      </p:cBhvr>
                                    </p:animEffect>
                                  </p:childTnLst>
                                </p:cTn>
                              </p:par>
                              <p:par>
                                <p:cTn id="40" presetID="14" presetClass="entr" presetSubtype="1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randombar(horizontal)">
                                      <p:cBhvr>
                                        <p:cTn id="42" dur="500"/>
                                        <p:tgtEl>
                                          <p:spTgt spid="22"/>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randombar(horizontal)">
                                      <p:cBhvr>
                                        <p:cTn id="45" dur="500"/>
                                        <p:tgtEl>
                                          <p:spTgt spid="30"/>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randombar(horizontal)">
                                      <p:cBhvr>
                                        <p:cTn id="48" dur="500"/>
                                        <p:tgtEl>
                                          <p:spTgt spid="33"/>
                                        </p:tgtEl>
                                      </p:cBhvr>
                                    </p:animEffect>
                                  </p:childTnLst>
                                </p:cTn>
                              </p:par>
                              <p:par>
                                <p:cTn id="49" presetID="14" presetClass="entr" presetSubtype="1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randombar(horizontal)">
                                      <p:cBhvr>
                                        <p:cTn id="51" dur="500"/>
                                        <p:tgtEl>
                                          <p:spTgt spid="3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randombar(horizontal)">
                                      <p:cBhvr>
                                        <p:cTn id="54" dur="500"/>
                                        <p:tgtEl>
                                          <p:spTgt spid="25"/>
                                        </p:tgtEl>
                                      </p:cBhvr>
                                    </p:animEffect>
                                  </p:childTnLst>
                                </p:cTn>
                              </p:par>
                              <p:par>
                                <p:cTn id="55" presetID="14" presetClass="entr" presetSubtype="1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randombar(horizontal)">
                                      <p:cBhvr>
                                        <p:cTn id="57" dur="500"/>
                                        <p:tgtEl>
                                          <p:spTgt spid="24"/>
                                        </p:tgtEl>
                                      </p:cBhvr>
                                    </p:animEffect>
                                  </p:childTnLst>
                                </p:cTn>
                              </p:par>
                              <p:par>
                                <p:cTn id="58" presetID="14" presetClass="entr" presetSubtype="1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randombar(horizontal)">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3971"/>
                                        </p:tgtEl>
                                        <p:attrNameLst>
                                          <p:attrName>style.visibility</p:attrName>
                                        </p:attrNameLst>
                                      </p:cBhvr>
                                      <p:to>
                                        <p:strVal val="visible"/>
                                      </p:to>
                                    </p:set>
                                    <p:animEffect transition="in" filter="wipe(left)">
                                      <p:cBhvr>
                                        <p:cTn id="65" dur="500"/>
                                        <p:tgtEl>
                                          <p:spTgt spid="83971"/>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p:bldP spid="14" grpId="0"/>
      <p:bldP spid="15" grpId="0"/>
      <p:bldP spid="19" grpId="0"/>
      <p:bldP spid="23" grpId="0"/>
      <p:bldP spid="30" grpId="0"/>
      <p:bldP spid="33" grpId="0" animBg="1"/>
      <p:bldP spid="25" grpId="0"/>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2559050" y="4275488"/>
            <a:ext cx="4540250" cy="2554319"/>
          </a:xfrm>
          <a:prstGeom prst="rect">
            <a:avLst/>
          </a:prstGeom>
          <a:noFill/>
          <a:ln w="9525">
            <a:noFill/>
            <a:miter lim="800000"/>
            <a:headEnd/>
            <a:tailEnd/>
          </a:ln>
        </p:spPr>
      </p:pic>
      <p:pic>
        <p:nvPicPr>
          <p:cNvPr id="9" name="Picture 2"/>
          <p:cNvPicPr>
            <a:picLocks noChangeAspect="1" noChangeArrowheads="1"/>
          </p:cNvPicPr>
          <p:nvPr/>
        </p:nvPicPr>
        <p:blipFill rotWithShape="1">
          <a:blip r:embed="rId3" cstate="print"/>
          <a:srcRect l="47923"/>
          <a:stretch/>
        </p:blipFill>
        <p:spPr bwMode="auto">
          <a:xfrm>
            <a:off x="2324708" y="980728"/>
            <a:ext cx="4791845" cy="2726108"/>
          </a:xfrm>
          <a:prstGeom prst="rect">
            <a:avLst/>
          </a:prstGeom>
          <a:noFill/>
          <a:ln w="9525">
            <a:noFill/>
            <a:miter lim="800000"/>
            <a:headEnd/>
            <a:tailEnd/>
          </a:ln>
        </p:spPr>
      </p:pic>
      <p:sp>
        <p:nvSpPr>
          <p:cNvPr id="10" name="矩形 9"/>
          <p:cNvSpPr/>
          <p:nvPr/>
        </p:nvSpPr>
        <p:spPr>
          <a:xfrm>
            <a:off x="3136900" y="3810000"/>
            <a:ext cx="37444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0000CC"/>
                </a:solidFill>
              </a:rPr>
              <a:t>Temporal correlation</a:t>
            </a:r>
            <a:endParaRPr lang="zh-CN" altLang="en-US" b="1" dirty="0">
              <a:solidFill>
                <a:srgbClr val="0000CC"/>
              </a:solidFill>
            </a:endParaRPr>
          </a:p>
        </p:txBody>
      </p:sp>
      <p:sp>
        <p:nvSpPr>
          <p:cNvPr id="7" name="标题 1"/>
          <p:cNvSpPr>
            <a:spLocks noGrp="1"/>
          </p:cNvSpPr>
          <p:nvPr>
            <p:ph type="title"/>
          </p:nvPr>
        </p:nvSpPr>
        <p:spPr>
          <a:xfrm>
            <a:off x="271464" y="188913"/>
            <a:ext cx="9363075" cy="792162"/>
          </a:xfrm>
        </p:spPr>
        <p:txBody>
          <a:bodyPr/>
          <a:lstStyle/>
          <a:p>
            <a:r>
              <a:rPr lang="en-US" altLang="zh-CN" sz="4400" b="1" dirty="0">
                <a:ea typeface="黑体" pitchFamily="49" charset="-122"/>
              </a:rPr>
              <a:t>Observations</a:t>
            </a:r>
            <a:endParaRPr lang="zh-CN" altLang="en-US" sz="4400" b="1" dirty="0">
              <a:latin typeface="+mn-lt"/>
              <a:ea typeface="黑体" pitchFamily="49" charset="-122"/>
            </a:endParaRPr>
          </a:p>
        </p:txBody>
      </p:sp>
    </p:spTree>
    <p:extLst>
      <p:ext uri="{BB962C8B-B14F-4D97-AF65-F5344CB8AC3E}">
        <p14:creationId xmlns:p14="http://schemas.microsoft.com/office/powerpoint/2010/main" val="1350675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469" y="188913"/>
            <a:ext cx="8966012" cy="792162"/>
          </a:xfrm>
        </p:spPr>
        <p:txBody>
          <a:bodyPr/>
          <a:lstStyle/>
          <a:p>
            <a:r>
              <a:rPr lang="en-US" altLang="zh-CN" sz="4400" b="1" dirty="0" err="1" smtClean="0">
                <a:latin typeface="+mn-lt"/>
                <a:ea typeface="黑体" pitchFamily="49" charset="-122"/>
              </a:rPr>
              <a:t>MoodCast</a:t>
            </a:r>
            <a:r>
              <a:rPr lang="en-US" altLang="zh-CN" sz="4400" b="1" dirty="0" smtClean="0">
                <a:latin typeface="+mn-lt"/>
                <a:ea typeface="黑体" pitchFamily="49" charset="-122"/>
              </a:rPr>
              <a:t>: </a:t>
            </a:r>
            <a:r>
              <a:rPr lang="zh-CN" altLang="en-US" sz="4400" b="1" dirty="0" smtClean="0">
                <a:latin typeface="+mn-lt"/>
                <a:ea typeface="黑体" pitchFamily="49" charset="-122"/>
              </a:rPr>
              <a:t>动态情感预测模型</a:t>
            </a:r>
            <a:endParaRPr lang="zh-CN" altLang="en-US" sz="4400" b="1" dirty="0">
              <a:latin typeface="+mn-lt"/>
              <a:ea typeface="黑体" pitchFamily="49" charset="-122"/>
            </a:endParaRPr>
          </a:p>
        </p:txBody>
      </p:sp>
      <p:pic>
        <p:nvPicPr>
          <p:cNvPr id="449538" name="Picture 2" descr="C:\JieTang\Privacy\Paper\social-learning\icdm10-moodpred\Figures\model.emf"/>
          <p:cNvPicPr>
            <a:picLocks noChangeAspect="1" noChangeArrowheads="1"/>
          </p:cNvPicPr>
          <p:nvPr/>
        </p:nvPicPr>
        <p:blipFill>
          <a:blip r:embed="rId2" cstate="print"/>
          <a:srcRect/>
          <a:stretch>
            <a:fillRect/>
          </a:stretch>
        </p:blipFill>
        <p:spPr bwMode="auto">
          <a:xfrm>
            <a:off x="416496" y="1268760"/>
            <a:ext cx="8651013" cy="3480899"/>
          </a:xfrm>
          <a:prstGeom prst="rect">
            <a:avLst/>
          </a:prstGeom>
          <a:noFill/>
        </p:spPr>
      </p:pic>
      <p:sp>
        <p:nvSpPr>
          <p:cNvPr id="4" name="AutoShape 20"/>
          <p:cNvSpPr>
            <a:spLocks noChangeArrowheads="1"/>
          </p:cNvSpPr>
          <p:nvPr/>
        </p:nvSpPr>
        <p:spPr bwMode="auto">
          <a:xfrm>
            <a:off x="956556" y="4833156"/>
            <a:ext cx="7848872" cy="1296144"/>
          </a:xfrm>
          <a:prstGeom prst="roundRect">
            <a:avLst>
              <a:gd name="adj" fmla="val 16667"/>
            </a:avLst>
          </a:prstGeom>
          <a:solidFill>
            <a:srgbClr val="FFFFFF">
              <a:alpha val="78038"/>
            </a:srgbClr>
          </a:solidFill>
          <a:ln w="9525" algn="ctr">
            <a:solidFill>
              <a:schemeClr val="tx1"/>
            </a:solidFill>
            <a:round/>
            <a:headEnd/>
            <a:tailEnd/>
          </a:ln>
        </p:spPr>
        <p:txBody>
          <a:bodyPr wrap="square" anchor="t">
            <a:noAutofit/>
          </a:bodyPr>
          <a:lstStyle/>
          <a:p>
            <a:r>
              <a:rPr lang="en-US" sz="1600" b="1" dirty="0" smtClean="0"/>
              <a:t>Our solution</a:t>
            </a:r>
            <a:br>
              <a:rPr lang="en-US" sz="1600" b="1" dirty="0" smtClean="0"/>
            </a:br>
            <a:endParaRPr lang="en-US" sz="800" b="1" dirty="0" smtClean="0"/>
          </a:p>
          <a:p>
            <a:r>
              <a:rPr lang="en-US" sz="1600" b="1" dirty="0" smtClean="0"/>
              <a:t>1. We directly define continuous feature function;</a:t>
            </a:r>
          </a:p>
          <a:p>
            <a:endParaRPr lang="en-US" sz="900" dirty="0" smtClean="0"/>
          </a:p>
          <a:p>
            <a:r>
              <a:rPr lang="en-US" sz="1600" b="1" dirty="0" smtClean="0"/>
              <a:t>2. Use Metropolis-Hasting algorithm to learn the factor graph model.</a:t>
            </a:r>
            <a:endParaRPr lang="en-US" sz="1600" b="1" dirty="0"/>
          </a:p>
        </p:txBody>
      </p:sp>
      <p:sp>
        <p:nvSpPr>
          <p:cNvPr id="5"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a:t>[1] Jie Tang, Yuan Zhang, </a:t>
            </a:r>
            <a:r>
              <a:rPr lang="en-US" altLang="zh-CN" sz="1400" kern="0" dirty="0" err="1"/>
              <a:t>Jimeng</a:t>
            </a:r>
            <a:r>
              <a:rPr lang="en-US" altLang="zh-CN" sz="1400" kern="0" dirty="0"/>
              <a:t> Sun, </a:t>
            </a:r>
            <a:r>
              <a:rPr lang="en-US" altLang="zh-CN" sz="1400" kern="0" dirty="0" err="1"/>
              <a:t>Jinghai</a:t>
            </a:r>
            <a:r>
              <a:rPr lang="en-US" altLang="zh-CN" sz="1400" kern="0" dirty="0"/>
              <a:t> </a:t>
            </a:r>
            <a:r>
              <a:rPr lang="en-US" altLang="zh-CN" sz="1400" kern="0" dirty="0" err="1"/>
              <a:t>Rao</a:t>
            </a:r>
            <a:r>
              <a:rPr lang="en-US" altLang="zh-CN" sz="1400" kern="0" dirty="0"/>
              <a:t>, </a:t>
            </a:r>
            <a:r>
              <a:rPr lang="en-US" altLang="zh-CN" sz="1400" kern="0" dirty="0" err="1"/>
              <a:t>Wenjing</a:t>
            </a:r>
            <a:r>
              <a:rPr lang="en-US" altLang="zh-CN" sz="1400" kern="0" dirty="0"/>
              <a:t> Yu, </a:t>
            </a:r>
            <a:r>
              <a:rPr lang="en-US" altLang="zh-CN" sz="1400" kern="0" dirty="0" err="1"/>
              <a:t>Yiran</a:t>
            </a:r>
            <a:r>
              <a:rPr lang="en-US" altLang="zh-CN" sz="1400" kern="0" dirty="0"/>
              <a:t> Chen, and ACM Fong. Quantitative Study of Individual Emotional States in Social Networks. IEEE </a:t>
            </a:r>
            <a:r>
              <a:rPr lang="en-US" altLang="zh-CN" sz="1400" kern="0" dirty="0" smtClean="0"/>
              <a:t>TAC, </a:t>
            </a:r>
            <a:r>
              <a:rPr lang="en-US" altLang="zh-CN" sz="1400" kern="0" dirty="0"/>
              <a:t>2012, Volume 3, Issue 2, Pages 132-144. </a:t>
            </a:r>
          </a:p>
        </p:txBody>
      </p:sp>
    </p:spTree>
    <p:extLst>
      <p:ext uri="{BB962C8B-B14F-4D97-AF65-F5344CB8AC3E}">
        <p14:creationId xmlns:p14="http://schemas.microsoft.com/office/powerpoint/2010/main" val="1902862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 Formulation</a:t>
            </a:r>
            <a:endParaRPr lang="zh-CN" altLang="en-US" dirty="0"/>
          </a:p>
        </p:txBody>
      </p:sp>
      <p:grpSp>
        <p:nvGrpSpPr>
          <p:cNvPr id="3" name="组合 3"/>
          <p:cNvGrpSpPr/>
          <p:nvPr/>
        </p:nvGrpSpPr>
        <p:grpSpPr>
          <a:xfrm>
            <a:off x="1568626" y="1179558"/>
            <a:ext cx="4202682" cy="4085646"/>
            <a:chOff x="3857620" y="1071546"/>
            <a:chExt cx="3813194" cy="4081474"/>
          </a:xfrm>
        </p:grpSpPr>
        <p:pic>
          <p:nvPicPr>
            <p:cNvPr id="5" name="Picture 5" descr="D:\Workstation\SRT\2010春\mobile social network\icdm\conference\slides\yellow-police.jpg"/>
            <p:cNvPicPr>
              <a:picLocks noChangeAspect="1" noChangeArrowheads="1"/>
            </p:cNvPicPr>
            <p:nvPr/>
          </p:nvPicPr>
          <p:blipFill>
            <a:blip r:embed="rId4" cstate="print"/>
            <a:srcRect/>
            <a:stretch>
              <a:fillRect/>
            </a:stretch>
          </p:blipFill>
          <p:spPr bwMode="auto">
            <a:xfrm>
              <a:off x="5429256" y="2571744"/>
              <a:ext cx="1219200" cy="1219200"/>
            </a:xfrm>
            <a:prstGeom prst="rect">
              <a:avLst/>
            </a:prstGeom>
            <a:noFill/>
          </p:spPr>
        </p:pic>
        <p:pic>
          <p:nvPicPr>
            <p:cNvPr id="6" name="Picture 6" descr="D:\Workstation\SRT\2010春\mobile social network\icdm\conference\slides\buddy-blue.png"/>
            <p:cNvPicPr>
              <a:picLocks noChangeAspect="1" noChangeArrowheads="1"/>
            </p:cNvPicPr>
            <p:nvPr/>
          </p:nvPicPr>
          <p:blipFill>
            <a:blip r:embed="rId5" cstate="print"/>
            <a:srcRect/>
            <a:stretch>
              <a:fillRect/>
            </a:stretch>
          </p:blipFill>
          <p:spPr bwMode="auto">
            <a:xfrm>
              <a:off x="5857884" y="1071546"/>
              <a:ext cx="914240" cy="966782"/>
            </a:xfrm>
            <a:prstGeom prst="rect">
              <a:avLst/>
            </a:prstGeom>
            <a:noFill/>
          </p:spPr>
        </p:pic>
        <p:pic>
          <p:nvPicPr>
            <p:cNvPr id="7" name="Picture 7" descr="D:\Workstation\SRT\2010春\mobile social network\icdm\conference\slides\Msn-Buddy-Offline-icon.png"/>
            <p:cNvPicPr>
              <a:picLocks noChangeAspect="1" noChangeArrowheads="1"/>
            </p:cNvPicPr>
            <p:nvPr/>
          </p:nvPicPr>
          <p:blipFill>
            <a:blip r:embed="rId6" cstate="print"/>
            <a:srcRect/>
            <a:stretch>
              <a:fillRect/>
            </a:stretch>
          </p:blipFill>
          <p:spPr bwMode="auto">
            <a:xfrm>
              <a:off x="4714876" y="4000504"/>
              <a:ext cx="1152516" cy="1152516"/>
            </a:xfrm>
            <a:prstGeom prst="rect">
              <a:avLst/>
            </a:prstGeom>
            <a:noFill/>
          </p:spPr>
        </p:pic>
        <p:pic>
          <p:nvPicPr>
            <p:cNvPr id="8" name="Picture 8" descr="D:\Workstation\SRT\2010春\mobile social network\icdm\conference\slides\buddy_green.png"/>
            <p:cNvPicPr>
              <a:picLocks noChangeAspect="1" noChangeArrowheads="1"/>
            </p:cNvPicPr>
            <p:nvPr/>
          </p:nvPicPr>
          <p:blipFill>
            <a:blip r:embed="rId7" cstate="print"/>
            <a:srcRect/>
            <a:stretch>
              <a:fillRect/>
            </a:stretch>
          </p:blipFill>
          <p:spPr bwMode="auto">
            <a:xfrm>
              <a:off x="3857620" y="1428736"/>
              <a:ext cx="1081078" cy="1081078"/>
            </a:xfrm>
            <a:prstGeom prst="rect">
              <a:avLst/>
            </a:prstGeom>
            <a:noFill/>
          </p:spPr>
        </p:pic>
        <p:pic>
          <p:nvPicPr>
            <p:cNvPr id="9" name="Picture 9" descr="D:\Workstation\SRT\2010春\mobile social network\icdm\conference\slides\msn_offline.png"/>
            <p:cNvPicPr>
              <a:picLocks noChangeAspect="1" noChangeArrowheads="1"/>
            </p:cNvPicPr>
            <p:nvPr/>
          </p:nvPicPr>
          <p:blipFill>
            <a:blip r:embed="rId8" cstate="print"/>
            <a:srcRect/>
            <a:stretch>
              <a:fillRect/>
            </a:stretch>
          </p:blipFill>
          <p:spPr bwMode="auto">
            <a:xfrm>
              <a:off x="6500826" y="3929066"/>
              <a:ext cx="1169988" cy="1169988"/>
            </a:xfrm>
            <a:prstGeom prst="rect">
              <a:avLst/>
            </a:prstGeom>
            <a:noFill/>
          </p:spPr>
        </p:pic>
        <p:cxnSp>
          <p:nvCxnSpPr>
            <p:cNvPr id="10" name="直接连接符 9"/>
            <p:cNvCxnSpPr>
              <a:stCxn id="6" idx="2"/>
            </p:cNvCxnSpPr>
            <p:nvPr/>
          </p:nvCxnSpPr>
          <p:spPr>
            <a:xfrm rot="5400000">
              <a:off x="5998331" y="2255071"/>
              <a:ext cx="533416" cy="9993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1" name="直接连接符 10"/>
            <p:cNvCxnSpPr/>
            <p:nvPr/>
          </p:nvCxnSpPr>
          <p:spPr>
            <a:xfrm rot="16200000" flipV="1">
              <a:off x="4822033" y="2321711"/>
              <a:ext cx="785818" cy="57150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2" name="直接连接符 11"/>
            <p:cNvCxnSpPr/>
            <p:nvPr/>
          </p:nvCxnSpPr>
          <p:spPr>
            <a:xfrm rot="5400000">
              <a:off x="5536413" y="3893347"/>
              <a:ext cx="428628" cy="21431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3" name="直接连接符 12"/>
            <p:cNvCxnSpPr/>
            <p:nvPr/>
          </p:nvCxnSpPr>
          <p:spPr>
            <a:xfrm rot="16200000" flipH="1">
              <a:off x="6250793" y="3821909"/>
              <a:ext cx="500066" cy="42862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4" name="直接连接符 13"/>
            <p:cNvCxnSpPr/>
            <p:nvPr/>
          </p:nvCxnSpPr>
          <p:spPr>
            <a:xfrm rot="10800000" flipV="1">
              <a:off x="4929190" y="1643048"/>
              <a:ext cx="785818" cy="1"/>
            </a:xfrm>
            <a:prstGeom prst="line">
              <a:avLst/>
            </a:prstGeom>
            <a:ln w="28575"/>
          </p:spPr>
          <p:style>
            <a:lnRef idx="1">
              <a:schemeClr val="accent4"/>
            </a:lnRef>
            <a:fillRef idx="0">
              <a:schemeClr val="accent4"/>
            </a:fillRef>
            <a:effectRef idx="0">
              <a:schemeClr val="accent4"/>
            </a:effectRef>
            <a:fontRef idx="minor">
              <a:schemeClr val="tx1"/>
            </a:fontRef>
          </p:style>
        </p:cxnSp>
      </p:grpSp>
      <p:sp>
        <p:nvSpPr>
          <p:cNvPr id="15" name="矩形 14"/>
          <p:cNvSpPr/>
          <p:nvPr/>
        </p:nvSpPr>
        <p:spPr>
          <a:xfrm>
            <a:off x="4919724" y="1084866"/>
            <a:ext cx="4101733" cy="10668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3200" i="1" dirty="0" err="1" smtClean="0">
                <a:latin typeface="Arial" pitchFamily="34" charset="0"/>
                <a:cs typeface="Arial" pitchFamily="34" charset="0"/>
              </a:rPr>
              <a:t>G</a:t>
            </a:r>
            <a:r>
              <a:rPr lang="en-US" altLang="zh-CN" sz="3200" i="1" baseline="30000" dirty="0" err="1" smtClean="0">
                <a:latin typeface="Arial" pitchFamily="34" charset="0"/>
                <a:cs typeface="Arial" pitchFamily="34" charset="0"/>
              </a:rPr>
              <a:t>t</a:t>
            </a:r>
            <a:r>
              <a:rPr lang="en-US" altLang="zh-CN" sz="3200" dirty="0" smtClean="0">
                <a:latin typeface="Arial" pitchFamily="34" charset="0"/>
                <a:cs typeface="Arial" pitchFamily="34" charset="0"/>
              </a:rPr>
              <a:t> =(</a:t>
            </a:r>
            <a:r>
              <a:rPr lang="en-US" altLang="zh-CN" sz="3200" i="1" dirty="0" smtClean="0">
                <a:latin typeface="Arial" pitchFamily="34" charset="0"/>
                <a:cs typeface="Arial" pitchFamily="34" charset="0"/>
              </a:rPr>
              <a:t>V</a:t>
            </a:r>
            <a:r>
              <a:rPr lang="en-US" altLang="zh-CN" sz="3200" dirty="0" smtClean="0">
                <a:latin typeface="Arial" pitchFamily="34" charset="0"/>
                <a:cs typeface="Arial" pitchFamily="34" charset="0"/>
              </a:rPr>
              <a:t>, </a:t>
            </a:r>
            <a:r>
              <a:rPr lang="en-US" altLang="zh-CN" sz="3200" i="1" dirty="0" smtClean="0">
                <a:latin typeface="Arial" pitchFamily="34" charset="0"/>
                <a:cs typeface="Arial" pitchFamily="34" charset="0"/>
              </a:rPr>
              <a:t>E</a:t>
            </a:r>
            <a:r>
              <a:rPr lang="en-US" altLang="zh-CN" sz="3200" i="1" baseline="30000" dirty="0" smtClean="0">
                <a:latin typeface="Arial" pitchFamily="34" charset="0"/>
                <a:cs typeface="Arial" pitchFamily="34" charset="0"/>
              </a:rPr>
              <a:t>t</a:t>
            </a:r>
            <a:r>
              <a:rPr lang="en-US" altLang="zh-CN" sz="3200" dirty="0" smtClean="0">
                <a:latin typeface="Arial" pitchFamily="34" charset="0"/>
                <a:cs typeface="Arial" pitchFamily="34" charset="0"/>
              </a:rPr>
              <a:t>, </a:t>
            </a:r>
            <a:r>
              <a:rPr lang="en-US" altLang="zh-CN" sz="3200" i="1" dirty="0" err="1" smtClean="0">
                <a:latin typeface="Arial" pitchFamily="34" charset="0"/>
                <a:cs typeface="Arial" pitchFamily="34" charset="0"/>
              </a:rPr>
              <a:t>X</a:t>
            </a:r>
            <a:r>
              <a:rPr lang="en-US" altLang="zh-CN" sz="3200" i="1" baseline="30000" dirty="0" err="1" smtClean="0">
                <a:latin typeface="Arial" pitchFamily="34" charset="0"/>
                <a:cs typeface="Arial" pitchFamily="34" charset="0"/>
              </a:rPr>
              <a:t>t</a:t>
            </a:r>
            <a:r>
              <a:rPr lang="en-US" altLang="zh-CN" sz="3200" dirty="0" smtClean="0">
                <a:latin typeface="Arial" pitchFamily="34" charset="0"/>
                <a:cs typeface="Arial" pitchFamily="34" charset="0"/>
              </a:rPr>
              <a:t>, </a:t>
            </a:r>
            <a:r>
              <a:rPr lang="en-US" altLang="zh-CN" sz="3200" i="1" dirty="0" err="1" smtClean="0">
                <a:latin typeface="Arial" pitchFamily="34" charset="0"/>
                <a:cs typeface="Arial" pitchFamily="34" charset="0"/>
              </a:rPr>
              <a:t>Y</a:t>
            </a:r>
            <a:r>
              <a:rPr lang="en-US" altLang="zh-CN" sz="3200" i="1" baseline="30000" dirty="0" err="1" smtClean="0">
                <a:latin typeface="Arial" pitchFamily="34" charset="0"/>
                <a:cs typeface="Arial" pitchFamily="34" charset="0"/>
              </a:rPr>
              <a:t>t</a:t>
            </a:r>
            <a:r>
              <a:rPr lang="en-US" altLang="zh-CN" sz="3200" dirty="0" smtClean="0">
                <a:latin typeface="Arial" pitchFamily="34" charset="0"/>
                <a:cs typeface="Arial" pitchFamily="34" charset="0"/>
              </a:rPr>
              <a:t>)</a:t>
            </a:r>
            <a:endParaRPr lang="zh-CN" altLang="en-US" sz="3200" dirty="0">
              <a:latin typeface="Arial" pitchFamily="34" charset="0"/>
              <a:cs typeface="Arial" pitchFamily="34" charset="0"/>
            </a:endParaRPr>
          </a:p>
        </p:txBody>
      </p:sp>
      <p:sp>
        <p:nvSpPr>
          <p:cNvPr id="18" name="椭圆 17"/>
          <p:cNvSpPr/>
          <p:nvPr/>
        </p:nvSpPr>
        <p:spPr>
          <a:xfrm>
            <a:off x="7396243" y="1370618"/>
            <a:ext cx="464347" cy="428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015371" y="1370618"/>
            <a:ext cx="464347" cy="428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235372" y="1370618"/>
            <a:ext cx="464347" cy="428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368829" y="2734570"/>
            <a:ext cx="1162546" cy="1181292"/>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77118" y="1370618"/>
            <a:ext cx="464347" cy="428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543113" y="2305942"/>
            <a:ext cx="933728" cy="817832"/>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标注 24"/>
          <p:cNvSpPr/>
          <p:nvPr/>
        </p:nvSpPr>
        <p:spPr>
          <a:xfrm>
            <a:off x="5853101" y="3231786"/>
            <a:ext cx="3096344" cy="1512168"/>
          </a:xfrm>
          <a:prstGeom prst="wedgeRectCallout">
            <a:avLst>
              <a:gd name="adj1" fmla="val -91488"/>
              <a:gd name="adj2" fmla="val -37093"/>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CN" sz="2400" b="1" dirty="0" smtClean="0">
                <a:solidFill>
                  <a:schemeClr val="bg2">
                    <a:lumMod val="25000"/>
                  </a:schemeClr>
                </a:solidFill>
                <a:latin typeface="Arial" pitchFamily="34" charset="0"/>
                <a:ea typeface="Verdana" pitchFamily="34" charset="0"/>
                <a:cs typeface="Arial" pitchFamily="34" charset="0"/>
              </a:rPr>
              <a:t>Attributes:</a:t>
            </a:r>
          </a:p>
          <a:p>
            <a:r>
              <a:rPr lang="en-US" altLang="zh-CN" sz="2400" dirty="0" smtClean="0">
                <a:solidFill>
                  <a:schemeClr val="bg2">
                    <a:lumMod val="25000"/>
                  </a:schemeClr>
                </a:solidFill>
                <a:latin typeface="Arial" pitchFamily="34" charset="0"/>
                <a:ea typeface="Verdana" pitchFamily="34" charset="0"/>
                <a:cs typeface="Arial" pitchFamily="34" charset="0"/>
              </a:rPr>
              <a:t> - Location: Lab</a:t>
            </a:r>
          </a:p>
          <a:p>
            <a:r>
              <a:rPr lang="en-US" altLang="zh-CN" sz="2400" dirty="0" smtClean="0">
                <a:solidFill>
                  <a:schemeClr val="bg2">
                    <a:lumMod val="25000"/>
                  </a:schemeClr>
                </a:solidFill>
                <a:latin typeface="Arial" pitchFamily="34" charset="0"/>
                <a:ea typeface="Verdana" pitchFamily="34" charset="0"/>
                <a:cs typeface="Arial" pitchFamily="34" charset="0"/>
              </a:rPr>
              <a:t> - Activity: Working</a:t>
            </a:r>
            <a:endParaRPr lang="zh-CN" altLang="en-US" sz="2400" dirty="0" smtClean="0">
              <a:solidFill>
                <a:schemeClr val="bg2">
                  <a:lumMod val="25000"/>
                </a:schemeClr>
              </a:solidFill>
              <a:latin typeface="Arial" pitchFamily="34" charset="0"/>
              <a:ea typeface="Verdana" pitchFamily="34" charset="0"/>
              <a:cs typeface="Arial" pitchFamily="34" charset="0"/>
            </a:endParaRPr>
          </a:p>
        </p:txBody>
      </p:sp>
      <p:sp>
        <p:nvSpPr>
          <p:cNvPr id="28" name="矩形标注 27"/>
          <p:cNvSpPr/>
          <p:nvPr/>
        </p:nvSpPr>
        <p:spPr>
          <a:xfrm>
            <a:off x="5709088" y="2367690"/>
            <a:ext cx="2736304" cy="648072"/>
          </a:xfrm>
          <a:prstGeom prst="wedgeRectCallout">
            <a:avLst>
              <a:gd name="adj1" fmla="val -91315"/>
              <a:gd name="adj2" fmla="val 66802"/>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CN" sz="2400" b="1" dirty="0" smtClean="0">
                <a:solidFill>
                  <a:srgbClr val="0000CC"/>
                </a:solidFill>
                <a:latin typeface="Arial" pitchFamily="34" charset="0"/>
                <a:ea typeface="Verdana" pitchFamily="34" charset="0"/>
                <a:cs typeface="Arial" pitchFamily="34" charset="0"/>
              </a:rPr>
              <a:t>Emotion: Sad</a:t>
            </a:r>
            <a:endParaRPr lang="zh-CN" altLang="en-US" sz="2400" b="1" dirty="0" smtClean="0">
              <a:solidFill>
                <a:srgbClr val="0000CC"/>
              </a:solidFill>
              <a:latin typeface="Arial" pitchFamily="34" charset="0"/>
              <a:ea typeface="Verdana" pitchFamily="34" charset="0"/>
              <a:cs typeface="Arial" pitchFamily="34" charset="0"/>
            </a:endParaRPr>
          </a:p>
        </p:txBody>
      </p:sp>
      <p:sp>
        <p:nvSpPr>
          <p:cNvPr id="30" name="TextBox 29"/>
          <p:cNvSpPr txBox="1"/>
          <p:nvPr/>
        </p:nvSpPr>
        <p:spPr>
          <a:xfrm>
            <a:off x="633970" y="5354052"/>
            <a:ext cx="2513554" cy="523220"/>
          </a:xfrm>
          <a:prstGeom prst="rect">
            <a:avLst/>
          </a:prstGeom>
          <a:noFill/>
        </p:spPr>
        <p:txBody>
          <a:bodyPr wrap="none" rtlCol="0">
            <a:spAutoFit/>
          </a:bodyPr>
          <a:lstStyle/>
          <a:p>
            <a:r>
              <a:rPr lang="en-US" altLang="zh-CN" sz="2800" dirty="0" smtClean="0"/>
              <a:t>Learning Task:</a:t>
            </a:r>
            <a:endParaRPr lang="zh-CN" altLang="en-US" sz="2800" dirty="0"/>
          </a:p>
        </p:txBody>
      </p:sp>
      <p:sp>
        <p:nvSpPr>
          <p:cNvPr id="31" name="TextBox 30"/>
          <p:cNvSpPr txBox="1"/>
          <p:nvPr/>
        </p:nvSpPr>
        <p:spPr>
          <a:xfrm>
            <a:off x="845885" y="1090946"/>
            <a:ext cx="1238250" cy="380999"/>
          </a:xfrm>
          <a:prstGeom prst="rect">
            <a:avLst/>
          </a:prstGeom>
          <a:noFill/>
          <a:ln>
            <a:solidFill>
              <a:srgbClr val="0000CC"/>
            </a:solidFill>
          </a:ln>
        </p:spPr>
        <p:txBody>
          <a:bodyPr wrap="square" rtlCol="0" anchor="ctr">
            <a:noAutofit/>
          </a:bodyPr>
          <a:lstStyle/>
          <a:p>
            <a:r>
              <a:rPr lang="en-US" altLang="zh-CN" sz="2400" dirty="0" smtClean="0"/>
              <a:t>Time </a:t>
            </a:r>
            <a:r>
              <a:rPr lang="en-US" altLang="zh-CN" sz="2400" i="1" dirty="0" smtClean="0"/>
              <a:t>t</a:t>
            </a:r>
            <a:endParaRPr lang="zh-CN" altLang="en-US" sz="2400" i="1" dirty="0"/>
          </a:p>
        </p:txBody>
      </p:sp>
      <p:cxnSp>
        <p:nvCxnSpPr>
          <p:cNvPr id="33" name="直接箭头连接符 32"/>
          <p:cNvCxnSpPr/>
          <p:nvPr/>
        </p:nvCxnSpPr>
        <p:spPr>
          <a:xfrm>
            <a:off x="536321" y="3519819"/>
            <a:ext cx="26313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91103" y="3162628"/>
            <a:ext cx="1857388" cy="369332"/>
          </a:xfrm>
          <a:prstGeom prst="rect">
            <a:avLst/>
          </a:prstGeom>
        </p:spPr>
        <p:txBody>
          <a:bodyPr wrap="square">
            <a:spAutoFit/>
          </a:bodyPr>
          <a:lstStyle/>
          <a:p>
            <a:r>
              <a:rPr lang="en-US" altLang="zh-CN" dirty="0" smtClean="0"/>
              <a:t>Time </a:t>
            </a:r>
            <a:r>
              <a:rPr lang="en-US" altLang="zh-CN" i="1" dirty="0" smtClean="0"/>
              <a:t>t-1, t-2…</a:t>
            </a:r>
            <a:endParaRPr lang="zh-CN" altLang="en-US" i="1" dirty="0"/>
          </a:p>
        </p:txBody>
      </p:sp>
      <p:pic>
        <p:nvPicPr>
          <p:cNvPr id="3075" name="Picture 3"/>
          <p:cNvPicPr>
            <a:picLocks noChangeAspect="1" noChangeArrowheads="1"/>
          </p:cNvPicPr>
          <p:nvPr/>
        </p:nvPicPr>
        <p:blipFill>
          <a:blip r:embed="rId9" cstate="print"/>
          <a:srcRect/>
          <a:stretch>
            <a:fillRect/>
          </a:stretch>
        </p:blipFill>
        <p:spPr bwMode="auto">
          <a:xfrm>
            <a:off x="1377557" y="5877279"/>
            <a:ext cx="6887815" cy="571339"/>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07674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3075"/>
                                        </p:tgtEl>
                                        <p:attrNameLst>
                                          <p:attrName>style.visibility</p:attrName>
                                        </p:attrNameLst>
                                      </p:cBhvr>
                                      <p:to>
                                        <p:strVal val="visible"/>
                                      </p:to>
                                    </p:set>
                                    <p:animEffect transition="in" filter="fade">
                                      <p:cBhvr>
                                        <p:cTn id="36" dur="500"/>
                                        <p:tgtEl>
                                          <p:spTgt spid="3075"/>
                                        </p:tgtEl>
                                      </p:cBhvr>
                                    </p:animEffect>
                                  </p:childTnLst>
                                </p:cTn>
                              </p:par>
                              <p:par>
                                <p:cTn id="37" presetID="10" presetClass="exit" presetSubtype="0" fill="hold" grpId="1" nodeType="with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6" grpId="0" animBg="1"/>
      <p:bldP spid="16" grpId="1" animBg="1"/>
      <p:bldP spid="21" grpId="0" animBg="1"/>
      <p:bldP spid="17" grpId="0" animBg="1"/>
      <p:bldP spid="17" grpId="1" animBg="1"/>
      <p:bldP spid="22" grpId="0" animBg="1"/>
      <p:bldP spid="25" grpId="0" animBg="1"/>
      <p:bldP spid="28" grpId="0"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9" name="Picture 13"/>
          <p:cNvPicPr>
            <a:picLocks noChangeAspect="1" noChangeArrowheads="1"/>
          </p:cNvPicPr>
          <p:nvPr/>
        </p:nvPicPr>
        <p:blipFill>
          <a:blip r:embed="rId4" cstate="print"/>
          <a:srcRect/>
          <a:stretch>
            <a:fillRect/>
          </a:stretch>
        </p:blipFill>
        <p:spPr bwMode="auto">
          <a:xfrm>
            <a:off x="7274739" y="3143248"/>
            <a:ext cx="2014154" cy="500066"/>
          </a:xfrm>
          <a:prstGeom prst="rect">
            <a:avLst/>
          </a:prstGeom>
          <a:noFill/>
          <a:ln w="9525">
            <a:noFill/>
            <a:miter lim="800000"/>
            <a:headEnd/>
            <a:tailEnd/>
          </a:ln>
          <a:effectLst/>
        </p:spPr>
      </p:pic>
      <p:pic>
        <p:nvPicPr>
          <p:cNvPr id="4108" name="Picture 12"/>
          <p:cNvPicPr>
            <a:picLocks noChangeAspect="1" noChangeArrowheads="1"/>
          </p:cNvPicPr>
          <p:nvPr/>
        </p:nvPicPr>
        <p:blipFill>
          <a:blip r:embed="rId5" cstate="print"/>
          <a:srcRect/>
          <a:stretch>
            <a:fillRect/>
          </a:stretch>
        </p:blipFill>
        <p:spPr bwMode="auto">
          <a:xfrm>
            <a:off x="1857361" y="3549085"/>
            <a:ext cx="1547823" cy="522865"/>
          </a:xfrm>
          <a:prstGeom prst="rect">
            <a:avLst/>
          </a:prstGeom>
          <a:noFill/>
          <a:ln w="9525">
            <a:noFill/>
            <a:miter lim="800000"/>
            <a:headEnd/>
            <a:tailEnd/>
          </a:ln>
          <a:effectLst/>
        </p:spPr>
      </p:pic>
      <p:pic>
        <p:nvPicPr>
          <p:cNvPr id="4107" name="Picture 11"/>
          <p:cNvPicPr>
            <a:picLocks noChangeAspect="1" noChangeArrowheads="1"/>
          </p:cNvPicPr>
          <p:nvPr/>
        </p:nvPicPr>
        <p:blipFill>
          <a:blip r:embed="rId6" cstate="print"/>
          <a:srcRect/>
          <a:stretch>
            <a:fillRect/>
          </a:stretch>
        </p:blipFill>
        <p:spPr bwMode="auto">
          <a:xfrm>
            <a:off x="1754177" y="1143004"/>
            <a:ext cx="1496221" cy="552451"/>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sz="3600" dirty="0" smtClean="0"/>
              <a:t>Dynamic Continuous Factor Graph Model</a:t>
            </a:r>
            <a:endParaRPr lang="zh-CN" altLang="en-US" sz="3600" dirty="0"/>
          </a:p>
        </p:txBody>
      </p:sp>
      <p:grpSp>
        <p:nvGrpSpPr>
          <p:cNvPr id="3" name="组合 14"/>
          <p:cNvGrpSpPr/>
          <p:nvPr/>
        </p:nvGrpSpPr>
        <p:grpSpPr>
          <a:xfrm>
            <a:off x="1393009" y="1071546"/>
            <a:ext cx="5494774" cy="3429024"/>
            <a:chOff x="1285852" y="1071546"/>
            <a:chExt cx="5884896" cy="4081474"/>
          </a:xfrm>
        </p:grpSpPr>
        <p:grpSp>
          <p:nvGrpSpPr>
            <p:cNvPr id="4" name="组合 29"/>
            <p:cNvGrpSpPr/>
            <p:nvPr/>
          </p:nvGrpSpPr>
          <p:grpSpPr>
            <a:xfrm>
              <a:off x="3357554" y="1071546"/>
              <a:ext cx="3813194" cy="4081474"/>
              <a:chOff x="3857620" y="1071546"/>
              <a:chExt cx="3813194" cy="4081474"/>
            </a:xfrm>
          </p:grpSpPr>
          <p:pic>
            <p:nvPicPr>
              <p:cNvPr id="19" name="Picture 5" descr="D:\Workstation\SRT\2010春\mobile social network\icdm\conference\slides\yellow-police.jpg"/>
              <p:cNvPicPr>
                <a:picLocks noChangeAspect="1" noChangeArrowheads="1"/>
              </p:cNvPicPr>
              <p:nvPr/>
            </p:nvPicPr>
            <p:blipFill>
              <a:blip r:embed="rId7" cstate="print"/>
              <a:srcRect/>
              <a:stretch>
                <a:fillRect/>
              </a:stretch>
            </p:blipFill>
            <p:spPr bwMode="auto">
              <a:xfrm>
                <a:off x="5429256" y="2571744"/>
                <a:ext cx="1219200" cy="1219200"/>
              </a:xfrm>
              <a:prstGeom prst="rect">
                <a:avLst/>
              </a:prstGeom>
              <a:noFill/>
            </p:spPr>
          </p:pic>
          <p:pic>
            <p:nvPicPr>
              <p:cNvPr id="20" name="Picture 6" descr="D:\Workstation\SRT\2010春\mobile social network\icdm\conference\slides\buddy-blue.png"/>
              <p:cNvPicPr>
                <a:picLocks noChangeAspect="1" noChangeArrowheads="1"/>
              </p:cNvPicPr>
              <p:nvPr/>
            </p:nvPicPr>
            <p:blipFill>
              <a:blip r:embed="rId8" cstate="print"/>
              <a:srcRect/>
              <a:stretch>
                <a:fillRect/>
              </a:stretch>
            </p:blipFill>
            <p:spPr bwMode="auto">
              <a:xfrm>
                <a:off x="5857884" y="1071546"/>
                <a:ext cx="914240" cy="966782"/>
              </a:xfrm>
              <a:prstGeom prst="rect">
                <a:avLst/>
              </a:prstGeom>
              <a:noFill/>
            </p:spPr>
          </p:pic>
          <p:pic>
            <p:nvPicPr>
              <p:cNvPr id="21" name="Picture 7" descr="D:\Workstation\SRT\2010春\mobile social network\icdm\conference\slides\Msn-Buddy-Offline-icon.png"/>
              <p:cNvPicPr>
                <a:picLocks noChangeAspect="1" noChangeArrowheads="1"/>
              </p:cNvPicPr>
              <p:nvPr/>
            </p:nvPicPr>
            <p:blipFill>
              <a:blip r:embed="rId9" cstate="print"/>
              <a:srcRect/>
              <a:stretch>
                <a:fillRect/>
              </a:stretch>
            </p:blipFill>
            <p:spPr bwMode="auto">
              <a:xfrm>
                <a:off x="4714876" y="4000504"/>
                <a:ext cx="1152516" cy="1152516"/>
              </a:xfrm>
              <a:prstGeom prst="rect">
                <a:avLst/>
              </a:prstGeom>
              <a:noFill/>
            </p:spPr>
          </p:pic>
          <p:pic>
            <p:nvPicPr>
              <p:cNvPr id="22" name="Picture 8" descr="D:\Workstation\SRT\2010春\mobile social network\icdm\conference\slides\buddy_green.png"/>
              <p:cNvPicPr>
                <a:picLocks noChangeAspect="1" noChangeArrowheads="1"/>
              </p:cNvPicPr>
              <p:nvPr/>
            </p:nvPicPr>
            <p:blipFill>
              <a:blip r:embed="rId10" cstate="print"/>
              <a:srcRect/>
              <a:stretch>
                <a:fillRect/>
              </a:stretch>
            </p:blipFill>
            <p:spPr bwMode="auto">
              <a:xfrm>
                <a:off x="3857620" y="1428736"/>
                <a:ext cx="1081078" cy="1081078"/>
              </a:xfrm>
              <a:prstGeom prst="rect">
                <a:avLst/>
              </a:prstGeom>
              <a:noFill/>
            </p:spPr>
          </p:pic>
          <p:pic>
            <p:nvPicPr>
              <p:cNvPr id="23" name="Picture 9" descr="D:\Workstation\SRT\2010春\mobile social network\icdm\conference\slides\msn_offline.png"/>
              <p:cNvPicPr>
                <a:picLocks noChangeAspect="1" noChangeArrowheads="1"/>
              </p:cNvPicPr>
              <p:nvPr/>
            </p:nvPicPr>
            <p:blipFill>
              <a:blip r:embed="rId11" cstate="print"/>
              <a:srcRect/>
              <a:stretch>
                <a:fillRect/>
              </a:stretch>
            </p:blipFill>
            <p:spPr bwMode="auto">
              <a:xfrm>
                <a:off x="6500826" y="3929066"/>
                <a:ext cx="1169988" cy="1169988"/>
              </a:xfrm>
              <a:prstGeom prst="rect">
                <a:avLst/>
              </a:prstGeom>
              <a:noFill/>
            </p:spPr>
          </p:pic>
          <p:cxnSp>
            <p:nvCxnSpPr>
              <p:cNvPr id="24" name="直接连接符 23"/>
              <p:cNvCxnSpPr>
                <a:stCxn id="20" idx="2"/>
              </p:cNvCxnSpPr>
              <p:nvPr/>
            </p:nvCxnSpPr>
            <p:spPr>
              <a:xfrm rot="5400000">
                <a:off x="5998331" y="2255071"/>
                <a:ext cx="533416" cy="9993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5" name="直接连接符 24"/>
              <p:cNvCxnSpPr/>
              <p:nvPr/>
            </p:nvCxnSpPr>
            <p:spPr>
              <a:xfrm rot="16200000" flipV="1">
                <a:off x="4822033" y="2321711"/>
                <a:ext cx="785818" cy="57150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6" name="直接连接符 25"/>
              <p:cNvCxnSpPr/>
              <p:nvPr/>
            </p:nvCxnSpPr>
            <p:spPr>
              <a:xfrm rot="5400000">
                <a:off x="5536413" y="3893347"/>
                <a:ext cx="428628" cy="21431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7" name="直接连接符 26"/>
              <p:cNvCxnSpPr/>
              <p:nvPr/>
            </p:nvCxnSpPr>
            <p:spPr>
              <a:xfrm rot="16200000" flipH="1">
                <a:off x="6250793" y="3821909"/>
                <a:ext cx="500066" cy="42862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8" name="直接连接符 27"/>
              <p:cNvCxnSpPr/>
              <p:nvPr/>
            </p:nvCxnSpPr>
            <p:spPr>
              <a:xfrm rot="10800000" flipV="1">
                <a:off x="4929190" y="1643048"/>
                <a:ext cx="785818" cy="1"/>
              </a:xfrm>
              <a:prstGeom prst="line">
                <a:avLst/>
              </a:prstGeom>
              <a:ln w="28575"/>
            </p:spPr>
            <p:style>
              <a:lnRef idx="1">
                <a:schemeClr val="accent4"/>
              </a:lnRef>
              <a:fillRef idx="0">
                <a:schemeClr val="accent4"/>
              </a:fillRef>
              <a:effectRef idx="0">
                <a:schemeClr val="accent4"/>
              </a:effectRef>
              <a:fontRef idx="minor">
                <a:schemeClr val="tx1"/>
              </a:fontRef>
            </p:style>
          </p:cxnSp>
        </p:grpSp>
        <p:pic>
          <p:nvPicPr>
            <p:cNvPr id="17" name="Picture 2" descr="D:\Workstation\SRT\2010春\mobile social network\icdm\conference\slides\yellow-police.jpg"/>
            <p:cNvPicPr>
              <a:picLocks noChangeAspect="1" noChangeArrowheads="1"/>
            </p:cNvPicPr>
            <p:nvPr/>
          </p:nvPicPr>
          <p:blipFill>
            <a:blip r:embed="rId7" cstate="print"/>
            <a:srcRect/>
            <a:stretch>
              <a:fillRect/>
            </a:stretch>
          </p:blipFill>
          <p:spPr bwMode="auto">
            <a:xfrm>
              <a:off x="1285852" y="2643182"/>
              <a:ext cx="1219200" cy="1219200"/>
            </a:xfrm>
            <a:prstGeom prst="rect">
              <a:avLst/>
            </a:prstGeom>
            <a:noFill/>
          </p:spPr>
        </p:pic>
        <p:cxnSp>
          <p:nvCxnSpPr>
            <p:cNvPr id="18" name="直接箭头连接符 17"/>
            <p:cNvCxnSpPr>
              <a:stCxn id="17" idx="3"/>
              <a:endCxn id="19" idx="1"/>
            </p:cNvCxnSpPr>
            <p:nvPr/>
          </p:nvCxnSpPr>
          <p:spPr>
            <a:xfrm flipV="1">
              <a:off x="2505052" y="3181344"/>
              <a:ext cx="2424138" cy="71438"/>
            </a:xfrm>
            <a:prstGeom prst="straightConnector1">
              <a:avLst/>
            </a:prstGeom>
            <a:ln w="28575">
              <a:tailEnd type="arrow"/>
            </a:ln>
          </p:spPr>
          <p:style>
            <a:lnRef idx="1">
              <a:schemeClr val="accent4"/>
            </a:lnRef>
            <a:fillRef idx="0">
              <a:schemeClr val="accent4"/>
            </a:fillRef>
            <a:effectRef idx="0">
              <a:schemeClr val="accent4"/>
            </a:effectRef>
            <a:fontRef idx="minor">
              <a:schemeClr val="tx1"/>
            </a:fontRef>
          </p:style>
        </p:cxnSp>
      </p:grpSp>
      <p:sp>
        <p:nvSpPr>
          <p:cNvPr id="29" name="TextBox 28"/>
          <p:cNvSpPr txBox="1"/>
          <p:nvPr/>
        </p:nvSpPr>
        <p:spPr>
          <a:xfrm>
            <a:off x="773877" y="1928822"/>
            <a:ext cx="1238250" cy="380999"/>
          </a:xfrm>
          <a:prstGeom prst="rect">
            <a:avLst/>
          </a:prstGeom>
          <a:noFill/>
          <a:ln>
            <a:solidFill>
              <a:srgbClr val="0000CC"/>
            </a:solidFill>
          </a:ln>
        </p:spPr>
        <p:txBody>
          <a:bodyPr wrap="square" rtlCol="0" anchor="ctr">
            <a:noAutofit/>
          </a:bodyPr>
          <a:lstStyle/>
          <a:p>
            <a:r>
              <a:rPr lang="en-US" altLang="zh-CN" sz="2400" dirty="0" smtClean="0"/>
              <a:t>Time </a:t>
            </a:r>
            <a:r>
              <a:rPr lang="en-US" altLang="zh-CN" sz="2400" i="1" dirty="0" smtClean="0"/>
              <a:t>t’</a:t>
            </a:r>
            <a:endParaRPr lang="zh-CN" altLang="en-US" sz="2400" i="1" dirty="0"/>
          </a:p>
        </p:txBody>
      </p:sp>
      <p:sp>
        <p:nvSpPr>
          <p:cNvPr id="30" name="TextBox 29"/>
          <p:cNvSpPr txBox="1"/>
          <p:nvPr/>
        </p:nvSpPr>
        <p:spPr>
          <a:xfrm>
            <a:off x="5881697" y="2571744"/>
            <a:ext cx="1238259" cy="381000"/>
          </a:xfrm>
          <a:prstGeom prst="rect">
            <a:avLst/>
          </a:prstGeom>
          <a:noFill/>
          <a:ln>
            <a:solidFill>
              <a:srgbClr val="0000CC"/>
            </a:solidFill>
          </a:ln>
        </p:spPr>
        <p:txBody>
          <a:bodyPr wrap="square" rtlCol="0" anchor="ctr">
            <a:noAutofit/>
          </a:bodyPr>
          <a:lstStyle/>
          <a:p>
            <a:r>
              <a:rPr lang="en-US" altLang="zh-CN" sz="2400" dirty="0" smtClean="0"/>
              <a:t>Time </a:t>
            </a:r>
            <a:r>
              <a:rPr lang="en-US" altLang="zh-CN" sz="2400" i="1" dirty="0" smtClean="0"/>
              <a:t>t</a:t>
            </a:r>
            <a:endParaRPr lang="zh-CN" altLang="en-US" sz="2400" i="1" dirty="0"/>
          </a:p>
        </p:txBody>
      </p:sp>
      <p:sp>
        <p:nvSpPr>
          <p:cNvPr id="32" name="矩形标注 31"/>
          <p:cNvSpPr/>
          <p:nvPr/>
        </p:nvSpPr>
        <p:spPr>
          <a:xfrm flipV="1">
            <a:off x="1702582" y="3571876"/>
            <a:ext cx="1986373" cy="500066"/>
          </a:xfrm>
          <a:prstGeom prst="wedgeRectCallout">
            <a:avLst>
              <a:gd name="adj1" fmla="val 52013"/>
              <a:gd name="adj2" fmla="val 156416"/>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b="1" dirty="0" smtClean="0">
                <a:solidFill>
                  <a:schemeClr val="bg2">
                    <a:lumMod val="25000"/>
                  </a:schemeClr>
                </a:solidFill>
                <a:latin typeface="Arial" pitchFamily="34" charset="0"/>
                <a:ea typeface="Verdana" pitchFamily="34" charset="0"/>
                <a:cs typeface="Arial" pitchFamily="34" charset="0"/>
              </a:rPr>
              <a:t>    </a:t>
            </a:r>
            <a:endParaRPr lang="zh-CN" altLang="en-US" sz="2800" b="1" dirty="0" smtClean="0">
              <a:solidFill>
                <a:schemeClr val="bg2">
                  <a:lumMod val="25000"/>
                </a:schemeClr>
              </a:solidFill>
              <a:latin typeface="Arial" pitchFamily="34" charset="0"/>
              <a:ea typeface="Verdana" pitchFamily="34" charset="0"/>
              <a:cs typeface="Arial" pitchFamily="34" charset="0"/>
            </a:endParaRPr>
          </a:p>
        </p:txBody>
      </p:sp>
      <p:sp>
        <p:nvSpPr>
          <p:cNvPr id="38" name="TextBox 37"/>
          <p:cNvSpPr txBox="1"/>
          <p:nvPr/>
        </p:nvSpPr>
        <p:spPr>
          <a:xfrm>
            <a:off x="2786055" y="4977482"/>
            <a:ext cx="2859126" cy="523220"/>
          </a:xfrm>
          <a:prstGeom prst="rect">
            <a:avLst/>
          </a:prstGeom>
          <a:noFill/>
        </p:spPr>
        <p:txBody>
          <a:bodyPr wrap="none" rtlCol="0">
            <a:spAutoFit/>
          </a:bodyPr>
          <a:lstStyle/>
          <a:p>
            <a:r>
              <a:rPr lang="en-US" altLang="zh-CN" sz="2800" dirty="0" smtClean="0"/>
              <a:t> : Binary function</a:t>
            </a:r>
            <a:endParaRPr lang="zh-CN" altLang="en-US" sz="2800" dirty="0"/>
          </a:p>
        </p:txBody>
      </p:sp>
      <p:sp>
        <p:nvSpPr>
          <p:cNvPr id="41" name="矩形标注 40"/>
          <p:cNvSpPr/>
          <p:nvPr/>
        </p:nvSpPr>
        <p:spPr>
          <a:xfrm>
            <a:off x="1702571" y="1142985"/>
            <a:ext cx="1547823" cy="542924"/>
          </a:xfrm>
          <a:prstGeom prst="wedgeRectCallout">
            <a:avLst>
              <a:gd name="adj1" fmla="val 127323"/>
              <a:gd name="adj2" fmla="val 184780"/>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b="1" dirty="0" smtClean="0">
                <a:solidFill>
                  <a:schemeClr val="bg2">
                    <a:lumMod val="25000"/>
                  </a:schemeClr>
                </a:solidFill>
                <a:latin typeface="Arial" pitchFamily="34" charset="0"/>
                <a:ea typeface="Verdana" pitchFamily="34" charset="0"/>
                <a:cs typeface="Arial" pitchFamily="34" charset="0"/>
              </a:rPr>
              <a:t>     </a:t>
            </a:r>
            <a:endParaRPr lang="zh-CN" altLang="en-US" sz="2800" b="1" dirty="0" smtClean="0">
              <a:solidFill>
                <a:schemeClr val="bg2">
                  <a:lumMod val="25000"/>
                </a:schemeClr>
              </a:solidFill>
              <a:latin typeface="Arial" pitchFamily="34" charset="0"/>
              <a:ea typeface="Verdana" pitchFamily="34" charset="0"/>
              <a:cs typeface="Arial" pitchFamily="34" charset="0"/>
            </a:endParaRPr>
          </a:p>
        </p:txBody>
      </p:sp>
      <p:sp>
        <p:nvSpPr>
          <p:cNvPr id="43" name="矩形标注 42"/>
          <p:cNvSpPr/>
          <p:nvPr/>
        </p:nvSpPr>
        <p:spPr>
          <a:xfrm>
            <a:off x="7274739" y="3071810"/>
            <a:ext cx="1934780" cy="642942"/>
          </a:xfrm>
          <a:prstGeom prst="wedgeRectCallout">
            <a:avLst>
              <a:gd name="adj1" fmla="val -114643"/>
              <a:gd name="adj2" fmla="val -45380"/>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800" b="1" dirty="0" smtClean="0">
              <a:solidFill>
                <a:schemeClr val="bg2">
                  <a:lumMod val="25000"/>
                </a:schemeClr>
              </a:solidFill>
              <a:latin typeface="Arial" pitchFamily="34" charset="0"/>
              <a:ea typeface="Verdana" pitchFamily="34" charset="0"/>
              <a:cs typeface="Arial" pitchFamily="34" charset="0"/>
            </a:endParaRPr>
          </a:p>
        </p:txBody>
      </p:sp>
      <p:pic>
        <p:nvPicPr>
          <p:cNvPr id="4105" name="Picture 9"/>
          <p:cNvPicPr>
            <a:picLocks noChangeAspect="1" noChangeArrowheads="1"/>
          </p:cNvPicPr>
          <p:nvPr/>
        </p:nvPicPr>
        <p:blipFill>
          <a:blip r:embed="rId12" cstate="print"/>
          <a:srcRect t="11715" b="14551"/>
          <a:stretch>
            <a:fillRect/>
          </a:stretch>
        </p:blipFill>
        <p:spPr bwMode="auto">
          <a:xfrm>
            <a:off x="1315619" y="5962488"/>
            <a:ext cx="6268686" cy="466908"/>
          </a:xfrm>
          <a:prstGeom prst="rect">
            <a:avLst/>
          </a:prstGeom>
          <a:noFill/>
          <a:ln w="9525">
            <a:noFill/>
            <a:miter lim="800000"/>
            <a:headEnd/>
            <a:tailEnd/>
          </a:ln>
          <a:effectLst/>
        </p:spPr>
      </p:pic>
      <p:pic>
        <p:nvPicPr>
          <p:cNvPr id="4106" name="Picture 10"/>
          <p:cNvPicPr>
            <a:picLocks noChangeAspect="1" noChangeArrowheads="1"/>
          </p:cNvPicPr>
          <p:nvPr/>
        </p:nvPicPr>
        <p:blipFill>
          <a:blip r:embed="rId13" cstate="print"/>
          <a:srcRect/>
          <a:stretch>
            <a:fillRect/>
          </a:stretch>
        </p:blipFill>
        <p:spPr bwMode="auto">
          <a:xfrm>
            <a:off x="1315619" y="5429284"/>
            <a:ext cx="6428586" cy="549659"/>
          </a:xfrm>
          <a:prstGeom prst="rect">
            <a:avLst/>
          </a:prstGeom>
          <a:noFill/>
          <a:ln w="9525">
            <a:noFill/>
            <a:miter lim="800000"/>
            <a:headEnd/>
            <a:tailEnd/>
          </a:ln>
          <a:effectLst/>
        </p:spPr>
      </p:pic>
      <p:pic>
        <p:nvPicPr>
          <p:cNvPr id="36" name="Picture 13"/>
          <p:cNvPicPr>
            <a:picLocks noChangeAspect="1" noChangeArrowheads="1"/>
          </p:cNvPicPr>
          <p:nvPr/>
        </p:nvPicPr>
        <p:blipFill>
          <a:blip r:embed="rId4" cstate="print"/>
          <a:srcRect/>
          <a:stretch>
            <a:fillRect/>
          </a:stretch>
        </p:blipFill>
        <p:spPr bwMode="auto">
          <a:xfrm>
            <a:off x="1315619" y="5025763"/>
            <a:ext cx="1625216" cy="403502"/>
          </a:xfrm>
          <a:prstGeom prst="rect">
            <a:avLst/>
          </a:prstGeom>
          <a:noFill/>
          <a:ln w="9525">
            <a:noFill/>
            <a:miter lim="800000"/>
            <a:headEnd/>
            <a:tailEnd/>
          </a:ln>
          <a:effectLst/>
        </p:spPr>
      </p:pic>
    </p:spTree>
    <p:custDataLst>
      <p:tags r:id="rId1"/>
    </p:custDataLst>
    <p:extLst>
      <p:ext uri="{BB962C8B-B14F-4D97-AF65-F5344CB8AC3E}">
        <p14:creationId xmlns:p14="http://schemas.microsoft.com/office/powerpoint/2010/main" val="135202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9"/>
                                        </p:tgtEl>
                                        <p:attrNameLst>
                                          <p:attrName>style.visibility</p:attrName>
                                        </p:attrNameLst>
                                      </p:cBhvr>
                                      <p:to>
                                        <p:strVal val="visible"/>
                                      </p:to>
                                    </p:set>
                                    <p:animEffect transition="in" filter="fade">
                                      <p:cBhvr>
                                        <p:cTn id="7" dur="500"/>
                                        <p:tgtEl>
                                          <p:spTgt spid="4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07"/>
                                        </p:tgtEl>
                                        <p:attrNameLst>
                                          <p:attrName>style.visibility</p:attrName>
                                        </p:attrNameLst>
                                      </p:cBhvr>
                                      <p:to>
                                        <p:strVal val="visible"/>
                                      </p:to>
                                    </p:set>
                                    <p:animEffect transition="in" filter="fade">
                                      <p:cBhvr>
                                        <p:cTn id="21" dur="500"/>
                                        <p:tgtEl>
                                          <p:spTgt spid="410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4106"/>
                                        </p:tgtEl>
                                        <p:attrNameLst>
                                          <p:attrName>style.visibility</p:attrName>
                                        </p:attrNameLst>
                                      </p:cBhvr>
                                      <p:to>
                                        <p:strVal val="visible"/>
                                      </p:to>
                                    </p:set>
                                    <p:animEffect transition="in" filter="fade">
                                      <p:cBhvr>
                                        <p:cTn id="27" dur="500"/>
                                        <p:tgtEl>
                                          <p:spTgt spid="410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nodeType="withEffect">
                                  <p:stCondLst>
                                    <p:cond delay="0"/>
                                  </p:stCondLst>
                                  <p:childTnLst>
                                    <p:set>
                                      <p:cBhvr>
                                        <p:cTn id="34" dur="1" fill="hold">
                                          <p:stCondLst>
                                            <p:cond delay="0"/>
                                          </p:stCondLst>
                                        </p:cTn>
                                        <p:tgtEl>
                                          <p:spTgt spid="4108"/>
                                        </p:tgtEl>
                                        <p:attrNameLst>
                                          <p:attrName>style.visibility</p:attrName>
                                        </p:attrNameLst>
                                      </p:cBhvr>
                                      <p:to>
                                        <p:strVal val="visible"/>
                                      </p:to>
                                    </p:set>
                                    <p:animEffect transition="in" filter="fade">
                                      <p:cBhvr>
                                        <p:cTn id="35" dur="500"/>
                                        <p:tgtEl>
                                          <p:spTgt spid="4108"/>
                                        </p:tgtEl>
                                      </p:cBhvr>
                                    </p:animEffect>
                                  </p:childTnLst>
                                </p:cTn>
                              </p:par>
                              <p:par>
                                <p:cTn id="36" presetID="10" presetClass="entr" presetSubtype="0" fill="hold" nodeType="withEffect">
                                  <p:stCondLst>
                                    <p:cond delay="0"/>
                                  </p:stCondLst>
                                  <p:childTnLst>
                                    <p:set>
                                      <p:cBhvr>
                                        <p:cTn id="37" dur="1" fill="hold">
                                          <p:stCondLst>
                                            <p:cond delay="0"/>
                                          </p:stCondLst>
                                        </p:cTn>
                                        <p:tgtEl>
                                          <p:spTgt spid="4105"/>
                                        </p:tgtEl>
                                        <p:attrNameLst>
                                          <p:attrName>style.visibility</p:attrName>
                                        </p:attrNameLst>
                                      </p:cBhvr>
                                      <p:to>
                                        <p:strVal val="visible"/>
                                      </p:to>
                                    </p:set>
                                    <p:animEffect transition="in" filter="fade">
                                      <p:cBhvr>
                                        <p:cTn id="38" dur="500"/>
                                        <p:tgtEl>
                                          <p:spTgt spid="4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p:bldP spid="41" grpId="0" animBg="1"/>
      <p:bldP spid="4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Learning with Factor Graphs</a:t>
            </a:r>
            <a:endParaRPr lang="zh-CN" altLang="en-US" dirty="0"/>
          </a:p>
        </p:txBody>
      </p:sp>
      <p:pic>
        <p:nvPicPr>
          <p:cNvPr id="3076" name="Picture 4"/>
          <p:cNvPicPr>
            <a:picLocks noChangeAspect="1" noChangeArrowheads="1"/>
          </p:cNvPicPr>
          <p:nvPr/>
        </p:nvPicPr>
        <p:blipFill>
          <a:blip r:embed="rId4" cstate="print"/>
          <a:srcRect/>
          <a:stretch>
            <a:fillRect/>
          </a:stretch>
        </p:blipFill>
        <p:spPr bwMode="auto">
          <a:xfrm>
            <a:off x="1712643" y="3661435"/>
            <a:ext cx="5943313" cy="2319789"/>
          </a:xfrm>
          <a:prstGeom prst="rect">
            <a:avLst/>
          </a:prstGeom>
          <a:noFill/>
          <a:ln w="9525">
            <a:noFill/>
            <a:miter lim="800000"/>
            <a:headEnd/>
            <a:tailEnd/>
          </a:ln>
          <a:effectLst/>
        </p:spPr>
      </p:pic>
      <p:sp>
        <p:nvSpPr>
          <p:cNvPr id="4" name="椭圆 3"/>
          <p:cNvSpPr/>
          <p:nvPr/>
        </p:nvSpPr>
        <p:spPr>
          <a:xfrm>
            <a:off x="4880995" y="3784974"/>
            <a:ext cx="379889" cy="348070"/>
          </a:xfrm>
          <a:prstGeom prst="ellipse">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77037" y="4469051"/>
            <a:ext cx="372831" cy="3554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704682" y="5225135"/>
            <a:ext cx="392339" cy="360040"/>
          </a:xfrm>
          <a:prstGeom prst="ellipse">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5" cstate="print"/>
          <a:srcRect/>
          <a:stretch>
            <a:fillRect/>
          </a:stretch>
        </p:blipFill>
        <p:spPr bwMode="auto">
          <a:xfrm>
            <a:off x="2252702" y="6086292"/>
            <a:ext cx="4356485" cy="511060"/>
          </a:xfrm>
          <a:prstGeom prst="rect">
            <a:avLst/>
          </a:prstGeom>
          <a:noFill/>
          <a:ln w="9525">
            <a:noFill/>
            <a:miter lim="800000"/>
            <a:headEnd/>
            <a:tailEnd/>
          </a:ln>
          <a:effectLst/>
        </p:spPr>
      </p:pic>
      <p:sp>
        <p:nvSpPr>
          <p:cNvPr id="9" name="矩形 8"/>
          <p:cNvSpPr/>
          <p:nvPr/>
        </p:nvSpPr>
        <p:spPr>
          <a:xfrm>
            <a:off x="5205030" y="5585175"/>
            <a:ext cx="1547823" cy="369332"/>
          </a:xfrm>
          <a:prstGeom prst="rect">
            <a:avLst/>
          </a:prstGeom>
        </p:spPr>
        <p:txBody>
          <a:bodyPr wrap="square">
            <a:spAutoFit/>
          </a:bodyPr>
          <a:lstStyle/>
          <a:p>
            <a:r>
              <a:rPr lang="en-US" altLang="zh-CN" b="1" dirty="0" smtClean="0">
                <a:solidFill>
                  <a:schemeClr val="bg2">
                    <a:lumMod val="25000"/>
                  </a:schemeClr>
                </a:solidFill>
                <a:latin typeface="Arial" pitchFamily="34" charset="0"/>
                <a:ea typeface="Verdana" pitchFamily="34" charset="0"/>
                <a:cs typeface="Arial" pitchFamily="34" charset="0"/>
              </a:rPr>
              <a:t>Temporal</a:t>
            </a:r>
            <a:endParaRPr lang="zh-CN" altLang="en-US" dirty="0"/>
          </a:p>
        </p:txBody>
      </p:sp>
      <p:sp>
        <p:nvSpPr>
          <p:cNvPr id="10" name="矩形 9"/>
          <p:cNvSpPr/>
          <p:nvPr/>
        </p:nvSpPr>
        <p:spPr>
          <a:xfrm>
            <a:off x="5853104" y="4757082"/>
            <a:ext cx="1547823" cy="369332"/>
          </a:xfrm>
          <a:prstGeom prst="rect">
            <a:avLst/>
          </a:prstGeom>
        </p:spPr>
        <p:txBody>
          <a:bodyPr wrap="square">
            <a:spAutoFit/>
          </a:bodyPr>
          <a:lstStyle/>
          <a:p>
            <a:r>
              <a:rPr lang="en-US" altLang="zh-CN" b="1" dirty="0" smtClean="0">
                <a:solidFill>
                  <a:schemeClr val="bg2">
                    <a:lumMod val="25000"/>
                  </a:schemeClr>
                </a:solidFill>
                <a:latin typeface="Arial" pitchFamily="34" charset="0"/>
                <a:ea typeface="Verdana" pitchFamily="34" charset="0"/>
                <a:cs typeface="Arial" pitchFamily="34" charset="0"/>
              </a:rPr>
              <a:t>Social</a:t>
            </a:r>
            <a:endParaRPr lang="zh-CN" altLang="en-US" dirty="0"/>
          </a:p>
        </p:txBody>
      </p:sp>
      <p:sp>
        <p:nvSpPr>
          <p:cNvPr id="11" name="矩形 10"/>
          <p:cNvSpPr/>
          <p:nvPr/>
        </p:nvSpPr>
        <p:spPr>
          <a:xfrm>
            <a:off x="6393163" y="3784974"/>
            <a:ext cx="1547823" cy="369332"/>
          </a:xfrm>
          <a:prstGeom prst="rect">
            <a:avLst/>
          </a:prstGeom>
        </p:spPr>
        <p:txBody>
          <a:bodyPr wrap="square">
            <a:spAutoFit/>
          </a:bodyPr>
          <a:lstStyle/>
          <a:p>
            <a:r>
              <a:rPr lang="en-US" altLang="zh-CN" b="1" dirty="0" smtClean="0">
                <a:solidFill>
                  <a:schemeClr val="bg2">
                    <a:lumMod val="25000"/>
                  </a:schemeClr>
                </a:solidFill>
                <a:latin typeface="Arial" pitchFamily="34" charset="0"/>
                <a:ea typeface="Verdana" pitchFamily="34" charset="0"/>
                <a:cs typeface="Arial" pitchFamily="34" charset="0"/>
              </a:rPr>
              <a:t>Attribute</a:t>
            </a:r>
            <a:endParaRPr lang="zh-CN" altLang="en-US" dirty="0"/>
          </a:p>
        </p:txBody>
      </p:sp>
      <p:grpSp>
        <p:nvGrpSpPr>
          <p:cNvPr id="12" name="组合 14"/>
          <p:cNvGrpSpPr/>
          <p:nvPr/>
        </p:nvGrpSpPr>
        <p:grpSpPr>
          <a:xfrm>
            <a:off x="668529" y="1268760"/>
            <a:ext cx="3024336" cy="1944216"/>
            <a:chOff x="1285852" y="1071546"/>
            <a:chExt cx="5884896" cy="4081474"/>
          </a:xfrm>
        </p:grpSpPr>
        <p:grpSp>
          <p:nvGrpSpPr>
            <p:cNvPr id="13" name="组合 29"/>
            <p:cNvGrpSpPr/>
            <p:nvPr/>
          </p:nvGrpSpPr>
          <p:grpSpPr>
            <a:xfrm>
              <a:off x="3357554" y="1071546"/>
              <a:ext cx="3813194" cy="4081474"/>
              <a:chOff x="3857620" y="1071546"/>
              <a:chExt cx="3813194" cy="4081474"/>
            </a:xfrm>
          </p:grpSpPr>
          <p:pic>
            <p:nvPicPr>
              <p:cNvPr id="16" name="Picture 5" descr="D:\Workstation\SRT\2010春\mobile social network\icdm\conference\slides\yellow-police.jpg"/>
              <p:cNvPicPr>
                <a:picLocks noChangeAspect="1" noChangeArrowheads="1"/>
              </p:cNvPicPr>
              <p:nvPr/>
            </p:nvPicPr>
            <p:blipFill>
              <a:blip r:embed="rId6" cstate="print"/>
              <a:srcRect/>
              <a:stretch>
                <a:fillRect/>
              </a:stretch>
            </p:blipFill>
            <p:spPr bwMode="auto">
              <a:xfrm>
                <a:off x="5429256" y="2571744"/>
                <a:ext cx="1219200" cy="1219200"/>
              </a:xfrm>
              <a:prstGeom prst="rect">
                <a:avLst/>
              </a:prstGeom>
              <a:noFill/>
            </p:spPr>
          </p:pic>
          <p:pic>
            <p:nvPicPr>
              <p:cNvPr id="17" name="Picture 6" descr="D:\Workstation\SRT\2010春\mobile social network\icdm\conference\slides\buddy-blue.png"/>
              <p:cNvPicPr>
                <a:picLocks noChangeAspect="1" noChangeArrowheads="1"/>
              </p:cNvPicPr>
              <p:nvPr/>
            </p:nvPicPr>
            <p:blipFill>
              <a:blip r:embed="rId7" cstate="print"/>
              <a:srcRect/>
              <a:stretch>
                <a:fillRect/>
              </a:stretch>
            </p:blipFill>
            <p:spPr bwMode="auto">
              <a:xfrm>
                <a:off x="5857884" y="1071546"/>
                <a:ext cx="914240" cy="966782"/>
              </a:xfrm>
              <a:prstGeom prst="rect">
                <a:avLst/>
              </a:prstGeom>
              <a:noFill/>
            </p:spPr>
          </p:pic>
          <p:pic>
            <p:nvPicPr>
              <p:cNvPr id="18" name="Picture 7" descr="D:\Workstation\SRT\2010春\mobile social network\icdm\conference\slides\Msn-Buddy-Offline-icon.png"/>
              <p:cNvPicPr>
                <a:picLocks noChangeAspect="1" noChangeArrowheads="1"/>
              </p:cNvPicPr>
              <p:nvPr/>
            </p:nvPicPr>
            <p:blipFill>
              <a:blip r:embed="rId8" cstate="print"/>
              <a:srcRect/>
              <a:stretch>
                <a:fillRect/>
              </a:stretch>
            </p:blipFill>
            <p:spPr bwMode="auto">
              <a:xfrm>
                <a:off x="4714876" y="4000504"/>
                <a:ext cx="1152516" cy="1152516"/>
              </a:xfrm>
              <a:prstGeom prst="rect">
                <a:avLst/>
              </a:prstGeom>
              <a:noFill/>
            </p:spPr>
          </p:pic>
          <p:pic>
            <p:nvPicPr>
              <p:cNvPr id="19" name="Picture 8" descr="D:\Workstation\SRT\2010春\mobile social network\icdm\conference\slides\buddy_green.png"/>
              <p:cNvPicPr>
                <a:picLocks noChangeAspect="1" noChangeArrowheads="1"/>
              </p:cNvPicPr>
              <p:nvPr/>
            </p:nvPicPr>
            <p:blipFill>
              <a:blip r:embed="rId9" cstate="print"/>
              <a:srcRect/>
              <a:stretch>
                <a:fillRect/>
              </a:stretch>
            </p:blipFill>
            <p:spPr bwMode="auto">
              <a:xfrm>
                <a:off x="3857620" y="1428736"/>
                <a:ext cx="1081078" cy="1081078"/>
              </a:xfrm>
              <a:prstGeom prst="rect">
                <a:avLst/>
              </a:prstGeom>
              <a:noFill/>
            </p:spPr>
          </p:pic>
          <p:pic>
            <p:nvPicPr>
              <p:cNvPr id="20" name="Picture 9" descr="D:\Workstation\SRT\2010春\mobile social network\icdm\conference\slides\msn_offline.png"/>
              <p:cNvPicPr>
                <a:picLocks noChangeAspect="1" noChangeArrowheads="1"/>
              </p:cNvPicPr>
              <p:nvPr/>
            </p:nvPicPr>
            <p:blipFill>
              <a:blip r:embed="rId10" cstate="print"/>
              <a:srcRect/>
              <a:stretch>
                <a:fillRect/>
              </a:stretch>
            </p:blipFill>
            <p:spPr bwMode="auto">
              <a:xfrm>
                <a:off x="6500826" y="3929066"/>
                <a:ext cx="1169988" cy="1169988"/>
              </a:xfrm>
              <a:prstGeom prst="rect">
                <a:avLst/>
              </a:prstGeom>
              <a:noFill/>
            </p:spPr>
          </p:pic>
          <p:cxnSp>
            <p:nvCxnSpPr>
              <p:cNvPr id="21" name="直接连接符 20"/>
              <p:cNvCxnSpPr>
                <a:stCxn id="17" idx="2"/>
              </p:cNvCxnSpPr>
              <p:nvPr/>
            </p:nvCxnSpPr>
            <p:spPr>
              <a:xfrm rot="5400000">
                <a:off x="5998331" y="2255071"/>
                <a:ext cx="533416" cy="9993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2" name="直接连接符 21"/>
              <p:cNvCxnSpPr/>
              <p:nvPr/>
            </p:nvCxnSpPr>
            <p:spPr>
              <a:xfrm rot="16200000" flipV="1">
                <a:off x="4822033" y="2321711"/>
                <a:ext cx="785818" cy="57150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3" name="直接连接符 22"/>
              <p:cNvCxnSpPr/>
              <p:nvPr/>
            </p:nvCxnSpPr>
            <p:spPr>
              <a:xfrm rot="5400000">
                <a:off x="5536413" y="3893347"/>
                <a:ext cx="428628" cy="21431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4" name="直接连接符 23"/>
              <p:cNvCxnSpPr/>
              <p:nvPr/>
            </p:nvCxnSpPr>
            <p:spPr>
              <a:xfrm rot="16200000" flipH="1">
                <a:off x="6250793" y="3821909"/>
                <a:ext cx="500066" cy="42862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5" name="直接连接符 24"/>
              <p:cNvCxnSpPr/>
              <p:nvPr/>
            </p:nvCxnSpPr>
            <p:spPr>
              <a:xfrm rot="10800000" flipV="1">
                <a:off x="4929190" y="1643048"/>
                <a:ext cx="785818" cy="1"/>
              </a:xfrm>
              <a:prstGeom prst="line">
                <a:avLst/>
              </a:prstGeom>
              <a:ln w="28575"/>
            </p:spPr>
            <p:style>
              <a:lnRef idx="1">
                <a:schemeClr val="accent4"/>
              </a:lnRef>
              <a:fillRef idx="0">
                <a:schemeClr val="accent4"/>
              </a:fillRef>
              <a:effectRef idx="0">
                <a:schemeClr val="accent4"/>
              </a:effectRef>
              <a:fontRef idx="minor">
                <a:schemeClr val="tx1"/>
              </a:fontRef>
            </p:style>
          </p:cxnSp>
        </p:grpSp>
        <p:pic>
          <p:nvPicPr>
            <p:cNvPr id="14" name="Picture 2" descr="D:\Workstation\SRT\2010春\mobile social network\icdm\conference\slides\yellow-police.jpg"/>
            <p:cNvPicPr>
              <a:picLocks noChangeAspect="1" noChangeArrowheads="1"/>
            </p:cNvPicPr>
            <p:nvPr/>
          </p:nvPicPr>
          <p:blipFill>
            <a:blip r:embed="rId6" cstate="print"/>
            <a:srcRect/>
            <a:stretch>
              <a:fillRect/>
            </a:stretch>
          </p:blipFill>
          <p:spPr bwMode="auto">
            <a:xfrm>
              <a:off x="1285852" y="2643182"/>
              <a:ext cx="1219200" cy="1219200"/>
            </a:xfrm>
            <a:prstGeom prst="rect">
              <a:avLst/>
            </a:prstGeom>
            <a:noFill/>
          </p:spPr>
        </p:pic>
        <p:cxnSp>
          <p:nvCxnSpPr>
            <p:cNvPr id="15" name="直接箭头连接符 14"/>
            <p:cNvCxnSpPr>
              <a:stCxn id="14" idx="3"/>
              <a:endCxn id="16" idx="1"/>
            </p:cNvCxnSpPr>
            <p:nvPr/>
          </p:nvCxnSpPr>
          <p:spPr>
            <a:xfrm flipV="1">
              <a:off x="2505052" y="3181344"/>
              <a:ext cx="2424138" cy="71438"/>
            </a:xfrm>
            <a:prstGeom prst="straightConnector1">
              <a:avLst/>
            </a:prstGeom>
            <a:ln w="28575">
              <a:tailEnd type="arrow"/>
            </a:ln>
          </p:spPr>
          <p:style>
            <a:lnRef idx="1">
              <a:schemeClr val="accent4"/>
            </a:lnRef>
            <a:fillRef idx="0">
              <a:schemeClr val="accent4"/>
            </a:fillRef>
            <a:effectRef idx="0">
              <a:schemeClr val="accent4"/>
            </a:effectRef>
            <a:fontRef idx="minor">
              <a:schemeClr val="tx1"/>
            </a:fontRef>
          </p:style>
        </p:cxnSp>
      </p:grpSp>
      <p:sp>
        <p:nvSpPr>
          <p:cNvPr id="26" name="右箭头 25"/>
          <p:cNvSpPr/>
          <p:nvPr/>
        </p:nvSpPr>
        <p:spPr>
          <a:xfrm>
            <a:off x="4268925" y="1988840"/>
            <a:ext cx="576064" cy="432048"/>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5637079" y="1088740"/>
            <a:ext cx="2952329" cy="2484276"/>
            <a:chOff x="5637076" y="1088740"/>
            <a:chExt cx="2952328" cy="2484276"/>
          </a:xfrm>
        </p:grpSpPr>
        <p:sp>
          <p:nvSpPr>
            <p:cNvPr id="27" name="椭圆 26"/>
            <p:cNvSpPr/>
            <p:nvPr/>
          </p:nvSpPr>
          <p:spPr>
            <a:xfrm>
              <a:off x="7149244" y="1844824"/>
              <a:ext cx="379888" cy="348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i="1" dirty="0" smtClean="0">
                  <a:solidFill>
                    <a:schemeClr val="tx1"/>
                  </a:solidFill>
                  <a:latin typeface="Times New Roman" pitchFamily="18" charset="0"/>
                  <a:cs typeface="Times New Roman" pitchFamily="18" charset="0"/>
                </a:rPr>
                <a:t>y</a:t>
              </a:r>
              <a:r>
                <a:rPr lang="en-US" altLang="zh-CN" baseline="-25000" dirty="0" smtClean="0">
                  <a:solidFill>
                    <a:schemeClr val="tx1"/>
                  </a:solidFill>
                  <a:latin typeface="Times New Roman" pitchFamily="18" charset="0"/>
                  <a:cs typeface="Times New Roman" pitchFamily="18" charset="0"/>
                </a:rPr>
                <a:t>3</a:t>
              </a:r>
              <a:endParaRPr lang="zh-CN" altLang="en-US" baseline="-25000" dirty="0" smtClean="0">
                <a:solidFill>
                  <a:schemeClr val="tx1"/>
                </a:solidFill>
                <a:latin typeface="Times New Roman" pitchFamily="18" charset="0"/>
                <a:cs typeface="Times New Roman" pitchFamily="18" charset="0"/>
              </a:endParaRPr>
            </a:p>
          </p:txBody>
        </p:sp>
        <p:sp>
          <p:nvSpPr>
            <p:cNvPr id="28" name="椭圆 27"/>
            <p:cNvSpPr/>
            <p:nvPr/>
          </p:nvSpPr>
          <p:spPr>
            <a:xfrm>
              <a:off x="7797316" y="1160748"/>
              <a:ext cx="379888" cy="348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i="1" dirty="0" smtClean="0">
                  <a:solidFill>
                    <a:schemeClr val="tx1"/>
                  </a:solidFill>
                  <a:latin typeface="Times New Roman" pitchFamily="18" charset="0"/>
                  <a:cs typeface="Times New Roman" pitchFamily="18" charset="0"/>
                </a:rPr>
                <a:t>y</a:t>
              </a:r>
              <a:r>
                <a:rPr lang="en-US" altLang="zh-CN" baseline="-25000" dirty="0" smtClean="0">
                  <a:solidFill>
                    <a:schemeClr val="tx1"/>
                  </a:solidFill>
                  <a:latin typeface="Times New Roman" pitchFamily="18" charset="0"/>
                  <a:cs typeface="Times New Roman" pitchFamily="18" charset="0"/>
                </a:rPr>
                <a:t>4</a:t>
              </a:r>
              <a:endParaRPr lang="zh-CN" altLang="en-US" dirty="0">
                <a:solidFill>
                  <a:schemeClr val="tx1"/>
                </a:solidFill>
                <a:latin typeface="Times New Roman" pitchFamily="18" charset="0"/>
                <a:cs typeface="Times New Roman" pitchFamily="18" charset="0"/>
              </a:endParaRPr>
            </a:p>
          </p:txBody>
        </p:sp>
        <p:sp>
          <p:nvSpPr>
            <p:cNvPr id="29" name="椭圆 28"/>
            <p:cNvSpPr/>
            <p:nvPr/>
          </p:nvSpPr>
          <p:spPr>
            <a:xfrm>
              <a:off x="6429164" y="1088740"/>
              <a:ext cx="379888" cy="348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i="1" dirty="0" smtClean="0">
                  <a:solidFill>
                    <a:schemeClr val="tx1"/>
                  </a:solidFill>
                  <a:latin typeface="Times New Roman" pitchFamily="18" charset="0"/>
                  <a:cs typeface="Times New Roman" pitchFamily="18" charset="0"/>
                </a:rPr>
                <a:t>y</a:t>
              </a:r>
              <a:r>
                <a:rPr lang="en-US" altLang="zh-CN" baseline="-25000" dirty="0" smtClean="0">
                  <a:solidFill>
                    <a:schemeClr val="tx1"/>
                  </a:solidFill>
                  <a:latin typeface="Times New Roman" pitchFamily="18" charset="0"/>
                  <a:cs typeface="Times New Roman" pitchFamily="18" charset="0"/>
                </a:rPr>
                <a:t>5</a:t>
              </a:r>
              <a:endParaRPr lang="zh-CN" altLang="en-US" dirty="0">
                <a:solidFill>
                  <a:schemeClr val="tx1"/>
                </a:solidFill>
                <a:latin typeface="Times New Roman" pitchFamily="18" charset="0"/>
                <a:cs typeface="Times New Roman" pitchFamily="18" charset="0"/>
              </a:endParaRPr>
            </a:p>
          </p:txBody>
        </p:sp>
        <p:sp>
          <p:nvSpPr>
            <p:cNvPr id="30" name="椭圆 29"/>
            <p:cNvSpPr/>
            <p:nvPr/>
          </p:nvSpPr>
          <p:spPr>
            <a:xfrm>
              <a:off x="6393160" y="2744924"/>
              <a:ext cx="379888" cy="348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i="1" dirty="0" smtClean="0">
                  <a:solidFill>
                    <a:schemeClr val="tx1"/>
                  </a:solidFill>
                  <a:latin typeface="Times New Roman" pitchFamily="18" charset="0"/>
                  <a:cs typeface="Times New Roman" pitchFamily="18" charset="0"/>
                </a:rPr>
                <a:t>y</a:t>
              </a:r>
              <a:r>
                <a:rPr lang="en-US" altLang="zh-CN" baseline="-25000" dirty="0" smtClean="0">
                  <a:solidFill>
                    <a:schemeClr val="tx1"/>
                  </a:solidFill>
                  <a:latin typeface="Times New Roman" pitchFamily="18" charset="0"/>
                  <a:cs typeface="Times New Roman" pitchFamily="18" charset="0"/>
                </a:rPr>
                <a:t>2</a:t>
              </a:r>
              <a:endParaRPr lang="zh-CN" altLang="en-US" dirty="0">
                <a:solidFill>
                  <a:schemeClr val="tx1"/>
                </a:solidFill>
                <a:latin typeface="Times New Roman" pitchFamily="18" charset="0"/>
                <a:cs typeface="Times New Roman" pitchFamily="18" charset="0"/>
              </a:endParaRPr>
            </a:p>
          </p:txBody>
        </p:sp>
        <p:sp>
          <p:nvSpPr>
            <p:cNvPr id="31" name="椭圆 30"/>
            <p:cNvSpPr/>
            <p:nvPr/>
          </p:nvSpPr>
          <p:spPr>
            <a:xfrm>
              <a:off x="8209516" y="2708920"/>
              <a:ext cx="379888" cy="348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i="1" dirty="0" smtClean="0">
                  <a:solidFill>
                    <a:schemeClr val="tx1"/>
                  </a:solidFill>
                  <a:latin typeface="Times New Roman" pitchFamily="18" charset="0"/>
                  <a:cs typeface="Times New Roman" pitchFamily="18" charset="0"/>
                </a:rPr>
                <a:t>y</a:t>
              </a:r>
              <a:r>
                <a:rPr lang="en-US" altLang="zh-CN" baseline="-25000" dirty="0" smtClean="0">
                  <a:solidFill>
                    <a:schemeClr val="tx1"/>
                  </a:solidFill>
                  <a:latin typeface="Times New Roman" pitchFamily="18" charset="0"/>
                  <a:cs typeface="Times New Roman" pitchFamily="18" charset="0"/>
                </a:rPr>
                <a:t>1</a:t>
              </a:r>
              <a:endParaRPr lang="zh-CN" altLang="en-US" baseline="-25000" dirty="0">
                <a:solidFill>
                  <a:schemeClr val="tx1"/>
                </a:solidFill>
                <a:latin typeface="Times New Roman" pitchFamily="18" charset="0"/>
                <a:cs typeface="Times New Roman" pitchFamily="18" charset="0"/>
              </a:endParaRPr>
            </a:p>
          </p:txBody>
        </p:sp>
        <p:sp>
          <p:nvSpPr>
            <p:cNvPr id="32" name="矩形 31"/>
            <p:cNvSpPr/>
            <p:nvPr/>
          </p:nvSpPr>
          <p:spPr>
            <a:xfrm>
              <a:off x="8281524" y="3320988"/>
              <a:ext cx="252028" cy="252028"/>
            </a:xfrm>
            <a:prstGeom prst="rect">
              <a:avLst/>
            </a:prstGeom>
            <a:solidFill>
              <a:srgbClr val="0000CC"/>
            </a:solidFill>
            <a:ln w="127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a:stCxn id="31" idx="4"/>
              <a:endCxn id="32" idx="0"/>
            </p:cNvCxnSpPr>
            <p:nvPr/>
          </p:nvCxnSpPr>
          <p:spPr>
            <a:xfrm>
              <a:off x="8399460" y="3056990"/>
              <a:ext cx="8078" cy="263998"/>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465168" y="3320988"/>
              <a:ext cx="252028" cy="252028"/>
            </a:xfrm>
            <a:prstGeom prst="rect">
              <a:avLst/>
            </a:prstGeom>
            <a:solidFill>
              <a:srgbClr val="0000CC"/>
            </a:solidFill>
            <a:ln w="127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a:stCxn id="30" idx="4"/>
              <a:endCxn id="35" idx="0"/>
            </p:cNvCxnSpPr>
            <p:nvPr/>
          </p:nvCxnSpPr>
          <p:spPr>
            <a:xfrm>
              <a:off x="6583104" y="3092994"/>
              <a:ext cx="8078" cy="22799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221252" y="1376772"/>
              <a:ext cx="180020" cy="18002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itchFamily="18" charset="0"/>
                <a:cs typeface="Times New Roman" pitchFamily="18" charset="0"/>
              </a:endParaRPr>
            </a:p>
          </p:txBody>
        </p:sp>
        <p:cxnSp>
          <p:nvCxnSpPr>
            <p:cNvPr id="39" name="直接连接符 38"/>
            <p:cNvCxnSpPr>
              <a:stCxn id="28" idx="2"/>
              <a:endCxn id="38" idx="3"/>
            </p:cNvCxnSpPr>
            <p:nvPr/>
          </p:nvCxnSpPr>
          <p:spPr>
            <a:xfrm flipH="1">
              <a:off x="7401272" y="1334783"/>
              <a:ext cx="396044" cy="13199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8" idx="1"/>
              <a:endCxn id="29" idx="5"/>
            </p:cNvCxnSpPr>
            <p:nvPr/>
          </p:nvCxnSpPr>
          <p:spPr>
            <a:xfrm flipH="1" flipV="1">
              <a:off x="6753419" y="1385836"/>
              <a:ext cx="467833" cy="8094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7" idx="0"/>
              <a:endCxn id="38" idx="2"/>
            </p:cNvCxnSpPr>
            <p:nvPr/>
          </p:nvCxnSpPr>
          <p:spPr>
            <a:xfrm flipH="1" flipV="1">
              <a:off x="7311262" y="1556792"/>
              <a:ext cx="27926" cy="28803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869324" y="2276872"/>
              <a:ext cx="180020" cy="18002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itchFamily="18" charset="0"/>
                <a:cs typeface="Times New Roman" pitchFamily="18" charset="0"/>
              </a:endParaRPr>
            </a:p>
          </p:txBody>
        </p:sp>
        <p:cxnSp>
          <p:nvCxnSpPr>
            <p:cNvPr id="54" name="直接连接符 53"/>
            <p:cNvCxnSpPr>
              <a:stCxn id="31" idx="0"/>
              <a:endCxn id="53" idx="3"/>
            </p:cNvCxnSpPr>
            <p:nvPr/>
          </p:nvCxnSpPr>
          <p:spPr>
            <a:xfrm flipH="1" flipV="1">
              <a:off x="8049344" y="2366882"/>
              <a:ext cx="350116" cy="34203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53" idx="1"/>
              <a:endCxn id="27" idx="5"/>
            </p:cNvCxnSpPr>
            <p:nvPr/>
          </p:nvCxnSpPr>
          <p:spPr>
            <a:xfrm flipH="1" flipV="1">
              <a:off x="7473499" y="2141920"/>
              <a:ext cx="395825" cy="22496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825208" y="2348880"/>
              <a:ext cx="180020" cy="18002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itchFamily="18" charset="0"/>
                <a:cs typeface="Times New Roman" pitchFamily="18" charset="0"/>
              </a:endParaRPr>
            </a:p>
          </p:txBody>
        </p:sp>
        <p:cxnSp>
          <p:nvCxnSpPr>
            <p:cNvPr id="65" name="直接连接符 64"/>
            <p:cNvCxnSpPr>
              <a:stCxn id="30" idx="0"/>
              <a:endCxn id="64" idx="2"/>
            </p:cNvCxnSpPr>
            <p:nvPr/>
          </p:nvCxnSpPr>
          <p:spPr>
            <a:xfrm flipV="1">
              <a:off x="6583104" y="2528900"/>
              <a:ext cx="332114" cy="21602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64" idx="0"/>
              <a:endCxn id="27" idx="3"/>
            </p:cNvCxnSpPr>
            <p:nvPr/>
          </p:nvCxnSpPr>
          <p:spPr>
            <a:xfrm flipV="1">
              <a:off x="6915218" y="2141920"/>
              <a:ext cx="289659" cy="20696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5637076" y="1880828"/>
              <a:ext cx="379888" cy="348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i="1" dirty="0" smtClean="0">
                  <a:solidFill>
                    <a:schemeClr val="tx1"/>
                  </a:solidFill>
                  <a:latin typeface="Times New Roman" pitchFamily="18" charset="0"/>
                  <a:cs typeface="Times New Roman" pitchFamily="18" charset="0"/>
                </a:rPr>
                <a:t>y</a:t>
              </a:r>
              <a:r>
                <a:rPr lang="en-US" altLang="zh-CN" baseline="30000" dirty="0" smtClean="0">
                  <a:solidFill>
                    <a:schemeClr val="tx1"/>
                  </a:solidFill>
                  <a:latin typeface="Times New Roman" pitchFamily="18" charset="0"/>
                  <a:cs typeface="Times New Roman" pitchFamily="18" charset="0"/>
                </a:rPr>
                <a:t>'</a:t>
              </a:r>
              <a:r>
                <a:rPr lang="en-US" altLang="zh-CN" baseline="-25000" dirty="0" smtClean="0">
                  <a:solidFill>
                    <a:schemeClr val="tx1"/>
                  </a:solidFill>
                  <a:latin typeface="Times New Roman" pitchFamily="18" charset="0"/>
                  <a:cs typeface="Times New Roman" pitchFamily="18" charset="0"/>
                </a:rPr>
                <a:t>3</a:t>
              </a:r>
              <a:endParaRPr lang="zh-CN" altLang="en-US" dirty="0">
                <a:solidFill>
                  <a:schemeClr val="tx1"/>
                </a:solidFill>
                <a:latin typeface="Times New Roman" pitchFamily="18" charset="0"/>
                <a:cs typeface="Times New Roman" pitchFamily="18" charset="0"/>
              </a:endParaRPr>
            </a:p>
          </p:txBody>
        </p:sp>
        <p:cxnSp>
          <p:nvCxnSpPr>
            <p:cNvPr id="75" name="直接连接符 74"/>
            <p:cNvCxnSpPr>
              <a:stCxn id="74" idx="6"/>
              <a:endCxn id="80" idx="1"/>
            </p:cNvCxnSpPr>
            <p:nvPr/>
          </p:nvCxnSpPr>
          <p:spPr>
            <a:xfrm flipV="1">
              <a:off x="6016964" y="2042846"/>
              <a:ext cx="448204" cy="12017"/>
            </a:xfrm>
            <a:prstGeom prst="line">
              <a:avLst/>
            </a:prstGeom>
            <a:ln w="19050">
              <a:solidFill>
                <a:srgbClr val="009900"/>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6465168" y="1952836"/>
              <a:ext cx="180020" cy="180020"/>
            </a:xfrm>
            <a:prstGeom prst="rect">
              <a:avLst/>
            </a:prstGeom>
            <a:solidFill>
              <a:srgbClr val="009900"/>
            </a:solid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itchFamily="18" charset="0"/>
                <a:cs typeface="Times New Roman" pitchFamily="18" charset="0"/>
              </a:endParaRPr>
            </a:p>
          </p:txBody>
        </p:sp>
        <p:cxnSp>
          <p:nvCxnSpPr>
            <p:cNvPr id="82" name="直接连接符 81"/>
            <p:cNvCxnSpPr>
              <a:stCxn id="80" idx="3"/>
              <a:endCxn id="27" idx="2"/>
            </p:cNvCxnSpPr>
            <p:nvPr/>
          </p:nvCxnSpPr>
          <p:spPr>
            <a:xfrm flipV="1">
              <a:off x="6645188" y="2018859"/>
              <a:ext cx="504056" cy="23987"/>
            </a:xfrm>
            <a:prstGeom prst="line">
              <a:avLst/>
            </a:prstGeom>
            <a:ln w="19050">
              <a:solidFill>
                <a:srgbClr val="0099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4043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left)">
                                      <p:cBhvr>
                                        <p:cTn id="11" dur="500"/>
                                        <p:tgtEl>
                                          <p:spTgt spid="10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blinds(horizontal)">
                                      <p:cBhvr>
                                        <p:cTn id="16" dur="500"/>
                                        <p:tgtEl>
                                          <p:spTgt spid="307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122"/>
                                        </p:tgtEl>
                                        <p:attrNameLst>
                                          <p:attrName>style.visibility</p:attrName>
                                        </p:attrNameLst>
                                      </p:cBhvr>
                                      <p:to>
                                        <p:strVal val="visible"/>
                                      </p:to>
                                    </p:set>
                                    <p:animEffect transition="in" filter="fade">
                                      <p:cBhvr>
                                        <p:cTn id="41"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0" grpId="0"/>
      <p:bldP spid="11" grpId="0"/>
      <p:bldP spid="2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MH-based Learning algorithm</a:t>
            </a:r>
            <a:endParaRPr lang="zh-CN" altLang="en-US" dirty="0"/>
          </a:p>
        </p:txBody>
      </p:sp>
      <p:pic>
        <p:nvPicPr>
          <p:cNvPr id="87043" name="Picture 3"/>
          <p:cNvPicPr>
            <a:picLocks noChangeAspect="1" noChangeArrowheads="1"/>
          </p:cNvPicPr>
          <p:nvPr/>
        </p:nvPicPr>
        <p:blipFill>
          <a:blip r:embed="rId3" cstate="print"/>
          <a:srcRect/>
          <a:stretch>
            <a:fillRect/>
          </a:stretch>
        </p:blipFill>
        <p:spPr bwMode="auto">
          <a:xfrm>
            <a:off x="1748648" y="1066800"/>
            <a:ext cx="6170802" cy="5094126"/>
          </a:xfrm>
          <a:prstGeom prst="rect">
            <a:avLst/>
          </a:prstGeom>
          <a:noFill/>
          <a:ln w="9525">
            <a:noFill/>
            <a:miter lim="800000"/>
            <a:headEnd/>
            <a:tailEnd/>
          </a:ln>
        </p:spPr>
      </p:pic>
      <p:sp>
        <p:nvSpPr>
          <p:cNvPr id="6" name="矩形 5"/>
          <p:cNvSpPr/>
          <p:nvPr/>
        </p:nvSpPr>
        <p:spPr>
          <a:xfrm>
            <a:off x="2576739" y="2434953"/>
            <a:ext cx="5112570" cy="900100"/>
          </a:xfrm>
          <a:prstGeom prst="rect">
            <a:avLst/>
          </a:prstGeom>
          <a:solidFill>
            <a:srgbClr val="FFCCC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40732" y="4019129"/>
            <a:ext cx="5112570" cy="1548172"/>
          </a:xfrm>
          <a:prstGeom prst="rect">
            <a:avLst/>
          </a:prstGeom>
          <a:solidFill>
            <a:srgbClr val="0000C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标注 7"/>
          <p:cNvSpPr/>
          <p:nvPr/>
        </p:nvSpPr>
        <p:spPr>
          <a:xfrm>
            <a:off x="7025684" y="1750876"/>
            <a:ext cx="2880320" cy="698376"/>
          </a:xfrm>
          <a:prstGeom prst="wedgeRectCallout">
            <a:avLst>
              <a:gd name="adj1" fmla="val -57603"/>
              <a:gd name="adj2" fmla="val 108906"/>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400" dirty="0" smtClean="0">
                <a:ln>
                  <a:solidFill>
                    <a:srgbClr val="FF0000"/>
                  </a:solidFill>
                  <a:prstDash val="solid"/>
                </a:ln>
                <a:solidFill>
                  <a:srgbClr val="FF3300"/>
                </a:solidFill>
                <a:latin typeface="Times New Roman" pitchFamily="18" charset="0"/>
                <a:cs typeface="Times New Roman" pitchFamily="18" charset="0"/>
              </a:rPr>
              <a:t>Random Sampling</a:t>
            </a:r>
            <a:endParaRPr lang="zh-CN" altLang="en-US" sz="2400" dirty="0">
              <a:ln>
                <a:solidFill>
                  <a:srgbClr val="FF0000"/>
                </a:solidFill>
                <a:prstDash val="solid"/>
              </a:ln>
              <a:solidFill>
                <a:srgbClr val="FF3300"/>
              </a:solidFill>
              <a:latin typeface="Times New Roman" pitchFamily="18" charset="0"/>
              <a:cs typeface="Times New Roman" pitchFamily="18" charset="0"/>
            </a:endParaRPr>
          </a:p>
        </p:txBody>
      </p:sp>
      <p:sp>
        <p:nvSpPr>
          <p:cNvPr id="9" name="矩形标注 8"/>
          <p:cNvSpPr/>
          <p:nvPr/>
        </p:nvSpPr>
        <p:spPr>
          <a:xfrm>
            <a:off x="7257258" y="3515073"/>
            <a:ext cx="2376265" cy="554360"/>
          </a:xfrm>
          <a:prstGeom prst="wedgeRectCallout">
            <a:avLst>
              <a:gd name="adj1" fmla="val -57603"/>
              <a:gd name="adj2" fmla="val 108906"/>
            </a:avLst>
          </a:prstGeom>
        </p:spPr>
        <p:style>
          <a:lnRef idx="0">
            <a:schemeClr val="accent3"/>
          </a:lnRef>
          <a:fillRef idx="3">
            <a:schemeClr val="accent3"/>
          </a:fillRef>
          <a:effectRef idx="3">
            <a:schemeClr val="accent3"/>
          </a:effectRef>
          <a:fontRef idx="minor">
            <a:schemeClr val="lt1"/>
          </a:fontRef>
        </p:style>
        <p:txBody>
          <a:bodyPr rtlCol="0" anchor="ctr">
            <a:scene3d>
              <a:camera prst="orthographicFront">
                <a:rot lat="0" lon="0" rev="0"/>
              </a:camera>
              <a:lightRig rig="glow" dir="t">
                <a:rot lat="0" lon="0" rev="3600000"/>
              </a:lightRig>
            </a:scene3d>
            <a:sp3d extrusionH="57150" prstMaterial="softEdge">
              <a:bevelT w="29210" h="16510" prst="divot"/>
              <a:contourClr>
                <a:schemeClr val="accent4">
                  <a:alpha val="95000"/>
                </a:schemeClr>
              </a:contourClr>
            </a:sp3d>
          </a:bodyPr>
          <a:lstStyle/>
          <a:p>
            <a:pPr algn="ctr"/>
            <a:r>
              <a:rPr lang="en-US" altLang="zh-CN" sz="2400" dirty="0" smtClean="0">
                <a:ln>
                  <a:solidFill>
                    <a:srgbClr val="FF0000"/>
                  </a:solidFill>
                  <a:prstDash val="solid"/>
                </a:ln>
                <a:solidFill>
                  <a:srgbClr val="FF3300"/>
                </a:solidFill>
                <a:latin typeface="Times New Roman" pitchFamily="18" charset="0"/>
                <a:cs typeface="Times New Roman" pitchFamily="18" charset="0"/>
              </a:rPr>
              <a:t>Update</a:t>
            </a:r>
            <a:endParaRPr lang="zh-CN" altLang="en-US" sz="2400" dirty="0">
              <a:ln>
                <a:solidFill>
                  <a:srgbClr val="FF0000"/>
                </a:solidFill>
                <a:prstDash val="solid"/>
              </a:ln>
              <a:solidFill>
                <a:srgbClr val="FF3300"/>
              </a:solidFill>
              <a:latin typeface="Times New Roman" pitchFamily="18" charset="0"/>
              <a:cs typeface="Times New Roman" pitchFamily="18" charset="0"/>
            </a:endParaRPr>
          </a:p>
        </p:txBody>
      </p:sp>
      <p:sp>
        <p:nvSpPr>
          <p:cNvPr id="10" name="副标题 4"/>
          <p:cNvSpPr txBox="1">
            <a:spLocks/>
          </p:cNvSpPr>
          <p:nvPr/>
        </p:nvSpPr>
        <p:spPr bwMode="auto">
          <a:xfrm>
            <a:off x="0" y="6324600"/>
            <a:ext cx="9906000" cy="533400"/>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400" kern="0" dirty="0"/>
              <a:t>[1] Yuan Zhang, Jie Tang, </a:t>
            </a:r>
            <a:r>
              <a:rPr lang="en-US" altLang="zh-CN" sz="1400" kern="0" dirty="0" err="1"/>
              <a:t>Jimeng</a:t>
            </a:r>
            <a:r>
              <a:rPr lang="en-US" altLang="zh-CN" sz="1400" kern="0" dirty="0"/>
              <a:t> Sun, </a:t>
            </a:r>
            <a:r>
              <a:rPr lang="en-US" altLang="zh-CN" sz="1400" kern="0" dirty="0" err="1"/>
              <a:t>Yiran</a:t>
            </a:r>
            <a:r>
              <a:rPr lang="en-US" altLang="zh-CN" sz="1400" kern="0" dirty="0"/>
              <a:t> Chen, and </a:t>
            </a:r>
            <a:r>
              <a:rPr lang="en-US" altLang="zh-CN" sz="1400" kern="0" dirty="0" err="1"/>
              <a:t>Jinghai</a:t>
            </a:r>
            <a:r>
              <a:rPr lang="en-US" altLang="zh-CN" sz="1400" kern="0" dirty="0"/>
              <a:t> </a:t>
            </a:r>
            <a:r>
              <a:rPr lang="en-US" altLang="zh-CN" sz="1400" kern="0" dirty="0" err="1"/>
              <a:t>Rao</a:t>
            </a:r>
            <a:r>
              <a:rPr lang="en-US" altLang="zh-CN" sz="1400" kern="0" dirty="0"/>
              <a:t>. </a:t>
            </a:r>
            <a:r>
              <a:rPr lang="en-US" altLang="zh-CN" sz="1400" kern="0" dirty="0" err="1"/>
              <a:t>MoodCast</a:t>
            </a:r>
            <a:r>
              <a:rPr lang="en-US" altLang="zh-CN" sz="1400" kern="0" dirty="0"/>
              <a:t>: Emotion Prediction via Dynamic Continuous Factor Graph Model. In </a:t>
            </a:r>
            <a:r>
              <a:rPr lang="en-US" altLang="zh-CN" sz="1400" b="1" kern="0" dirty="0" smtClean="0"/>
              <a:t>ICDM’10</a:t>
            </a:r>
            <a:r>
              <a:rPr lang="en-US" altLang="zh-CN" sz="1400" kern="0" dirty="0" smtClean="0"/>
              <a:t>. </a:t>
            </a:r>
            <a:r>
              <a:rPr lang="en-US" altLang="zh-CN" sz="1400" kern="0" dirty="0"/>
              <a:t>pp. 1193-1198.</a:t>
            </a:r>
          </a:p>
        </p:txBody>
      </p:sp>
    </p:spTree>
    <p:extLst>
      <p:ext uri="{BB962C8B-B14F-4D97-AF65-F5344CB8AC3E}">
        <p14:creationId xmlns:p14="http://schemas.microsoft.com/office/powerpoint/2010/main" val="1978526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066800"/>
            <a:ext cx="8832850" cy="5334000"/>
          </a:xfrm>
        </p:spPr>
        <p:txBody>
          <a:bodyPr>
            <a:noAutofit/>
          </a:bodyPr>
          <a:lstStyle/>
          <a:p>
            <a:r>
              <a:rPr lang="en-US" altLang="zh-CN" sz="2800" dirty="0" smtClean="0">
                <a:latin typeface="Arial" pitchFamily="34" charset="0"/>
                <a:cs typeface="Arial" pitchFamily="34" charset="0"/>
              </a:rPr>
              <a:t>Data Set</a:t>
            </a:r>
            <a:endParaRPr lang="en-US" altLang="zh-CN" sz="2000" dirty="0" smtClean="0">
              <a:latin typeface="Arial" pitchFamily="34" charset="0"/>
              <a:cs typeface="Arial" pitchFamily="34" charset="0"/>
            </a:endParaRPr>
          </a:p>
          <a:p>
            <a:endParaRPr lang="en-US" altLang="zh-CN" sz="2800" dirty="0" smtClean="0">
              <a:latin typeface="Arial" pitchFamily="34" charset="0"/>
              <a:cs typeface="Arial" pitchFamily="34" charset="0"/>
            </a:endParaRPr>
          </a:p>
          <a:p>
            <a:endParaRPr lang="en-US" altLang="zh-CN" sz="2800" dirty="0" smtClean="0">
              <a:latin typeface="Arial" pitchFamily="34" charset="0"/>
              <a:cs typeface="Arial" pitchFamily="34" charset="0"/>
            </a:endParaRPr>
          </a:p>
          <a:p>
            <a:endParaRPr lang="en-US" altLang="zh-CN" sz="2800" dirty="0" smtClean="0">
              <a:latin typeface="Arial" pitchFamily="34" charset="0"/>
              <a:cs typeface="Arial" pitchFamily="34" charset="0"/>
            </a:endParaRPr>
          </a:p>
          <a:p>
            <a:endParaRPr lang="en-US" altLang="zh-CN" sz="2000" dirty="0" smtClean="0">
              <a:latin typeface="Arial" pitchFamily="34" charset="0"/>
              <a:cs typeface="Arial" pitchFamily="34" charset="0"/>
            </a:endParaRPr>
          </a:p>
          <a:p>
            <a:r>
              <a:rPr lang="en-US" altLang="zh-CN" sz="2800" dirty="0" smtClean="0">
                <a:latin typeface="Arial" pitchFamily="34" charset="0"/>
                <a:cs typeface="Arial" pitchFamily="34" charset="0"/>
              </a:rPr>
              <a:t>Baseline</a:t>
            </a:r>
          </a:p>
          <a:p>
            <a:pPr lvl="1"/>
            <a:r>
              <a:rPr lang="en-US" altLang="zh-CN" sz="2000" dirty="0" smtClean="0">
                <a:latin typeface="Arial" pitchFamily="34" charset="0"/>
                <a:cs typeface="Arial" pitchFamily="34" charset="0"/>
              </a:rPr>
              <a:t>SVM</a:t>
            </a:r>
          </a:p>
          <a:p>
            <a:pPr lvl="1"/>
            <a:r>
              <a:rPr lang="en-US" altLang="zh-CN" sz="2000" dirty="0" smtClean="0">
                <a:latin typeface="Arial" pitchFamily="34" charset="0"/>
                <a:cs typeface="Arial" pitchFamily="34" charset="0"/>
              </a:rPr>
              <a:t>SVM with network features</a:t>
            </a:r>
          </a:p>
          <a:p>
            <a:pPr lvl="1"/>
            <a:r>
              <a:rPr lang="en-US" altLang="zh-CN" sz="2000" dirty="0" smtClean="0">
                <a:latin typeface="Arial" pitchFamily="34" charset="0"/>
                <a:cs typeface="Arial" pitchFamily="34" charset="0"/>
              </a:rPr>
              <a:t>Naïve </a:t>
            </a:r>
            <a:r>
              <a:rPr lang="en-US" altLang="zh-CN" sz="2000" dirty="0" err="1" smtClean="0">
                <a:latin typeface="Arial" pitchFamily="34" charset="0"/>
                <a:cs typeface="Arial" pitchFamily="34" charset="0"/>
              </a:rPr>
              <a:t>Bayes</a:t>
            </a:r>
            <a:endParaRPr lang="en-US" altLang="zh-CN" sz="2000" dirty="0" smtClean="0">
              <a:latin typeface="Arial" pitchFamily="34" charset="0"/>
              <a:cs typeface="Arial" pitchFamily="34" charset="0"/>
            </a:endParaRPr>
          </a:p>
          <a:p>
            <a:pPr lvl="1"/>
            <a:r>
              <a:rPr lang="en-US" altLang="zh-CN" sz="2000" dirty="0" smtClean="0">
                <a:latin typeface="Arial" pitchFamily="34" charset="0"/>
                <a:cs typeface="Arial" pitchFamily="34" charset="0"/>
              </a:rPr>
              <a:t>Naïve </a:t>
            </a:r>
            <a:r>
              <a:rPr lang="en-US" altLang="zh-CN" sz="2000" dirty="0" err="1" smtClean="0">
                <a:latin typeface="Arial" pitchFamily="34" charset="0"/>
                <a:cs typeface="Arial" pitchFamily="34" charset="0"/>
              </a:rPr>
              <a:t>Bayes</a:t>
            </a:r>
            <a:r>
              <a:rPr lang="en-US" altLang="zh-CN" sz="2000" dirty="0" smtClean="0">
                <a:latin typeface="Arial" pitchFamily="34" charset="0"/>
                <a:cs typeface="Arial" pitchFamily="34" charset="0"/>
              </a:rPr>
              <a:t> with network features</a:t>
            </a:r>
          </a:p>
          <a:p>
            <a:r>
              <a:rPr lang="en-US" altLang="zh-CN" sz="2800" dirty="0" smtClean="0">
                <a:latin typeface="Arial" pitchFamily="34" charset="0"/>
                <a:cs typeface="Arial" pitchFamily="34" charset="0"/>
              </a:rPr>
              <a:t>Evaluation Measure:</a:t>
            </a:r>
          </a:p>
          <a:p>
            <a:pPr lvl="1">
              <a:buNone/>
            </a:pPr>
            <a:r>
              <a:rPr lang="en-US" altLang="zh-CN" sz="2400" dirty="0" smtClean="0">
                <a:latin typeface="Arial" pitchFamily="34" charset="0"/>
                <a:cs typeface="Arial" pitchFamily="34" charset="0"/>
              </a:rPr>
              <a:t>Precision, Recall, F1-Measure</a:t>
            </a:r>
          </a:p>
        </p:txBody>
      </p:sp>
      <p:graphicFrame>
        <p:nvGraphicFramePr>
          <p:cNvPr id="8" name="表格 7"/>
          <p:cNvGraphicFramePr>
            <a:graphicFrameLocks noGrp="1"/>
          </p:cNvGraphicFramePr>
          <p:nvPr>
            <p:extLst/>
          </p:nvPr>
        </p:nvGraphicFramePr>
        <p:xfrm>
          <a:off x="660400" y="1676400"/>
          <a:ext cx="8585200" cy="1600200"/>
        </p:xfrm>
        <a:graphic>
          <a:graphicData uri="http://schemas.openxmlformats.org/drawingml/2006/table">
            <a:tbl>
              <a:tblPr firstRow="1" bandRow="1">
                <a:tableStyleId>{2D5ABB26-0587-4C30-8999-92F81FD0307C}</a:tableStyleId>
              </a:tblPr>
              <a:tblGrid>
                <a:gridCol w="1981200"/>
                <a:gridCol w="1651000"/>
                <a:gridCol w="1518920"/>
                <a:gridCol w="1717040"/>
                <a:gridCol w="1717040"/>
              </a:tblGrid>
              <a:tr h="533400">
                <a:tc>
                  <a:txBody>
                    <a:bodyPr/>
                    <a:lstStyle/>
                    <a:p>
                      <a:pPr algn="ctr"/>
                      <a:endParaRPr lang="zh-CN" altLang="en-US" sz="1800" b="1"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1" dirty="0" smtClean="0">
                          <a:solidFill>
                            <a:schemeClr val="tx1"/>
                          </a:solidFill>
                          <a:latin typeface="+mn-lt"/>
                          <a:cs typeface="+mn-cs"/>
                        </a:rPr>
                        <a:t>#Users</a:t>
                      </a:r>
                      <a:endParaRPr lang="zh-CN" altLang="en-US" sz="1800" b="1" dirty="0">
                        <a:solidFill>
                          <a:schemeClr val="tx1"/>
                        </a:solidFill>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1" dirty="0" smtClean="0">
                          <a:solidFill>
                            <a:schemeClr val="tx1"/>
                          </a:solidFill>
                          <a:latin typeface="+mn-lt"/>
                          <a:cs typeface="+mn-cs"/>
                        </a:rPr>
                        <a:t>Avg.</a:t>
                      </a:r>
                      <a:r>
                        <a:rPr lang="en-US" altLang="zh-CN" sz="1800" b="1" baseline="0" dirty="0" smtClean="0">
                          <a:solidFill>
                            <a:schemeClr val="tx1"/>
                          </a:solidFill>
                          <a:latin typeface="+mn-lt"/>
                          <a:cs typeface="+mn-cs"/>
                        </a:rPr>
                        <a:t> Links</a:t>
                      </a:r>
                      <a:endParaRPr lang="zh-CN" altLang="en-US" sz="1800" b="1" dirty="0">
                        <a:solidFill>
                          <a:schemeClr val="tx1"/>
                        </a:solidFill>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1" dirty="0" smtClean="0">
                          <a:solidFill>
                            <a:schemeClr val="tx1"/>
                          </a:solidFill>
                          <a:latin typeface="+mn-lt"/>
                          <a:cs typeface="+mn-cs"/>
                        </a:rPr>
                        <a:t>#Labels</a:t>
                      </a:r>
                      <a:endParaRPr lang="zh-CN" altLang="en-US" sz="1800" b="1" dirty="0">
                        <a:solidFill>
                          <a:schemeClr val="tx1"/>
                        </a:solidFill>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1" dirty="0" smtClean="0">
                          <a:solidFill>
                            <a:schemeClr val="tx1"/>
                          </a:solidFill>
                          <a:latin typeface="Arial" pitchFamily="34" charset="0"/>
                          <a:cs typeface="Arial" pitchFamily="34" charset="0"/>
                        </a:rPr>
                        <a:t>Other</a:t>
                      </a:r>
                      <a:endParaRPr lang="zh-CN" altLang="en-US" sz="1800" b="1" dirty="0">
                        <a:solidFill>
                          <a:schemeClr val="tx1"/>
                        </a:solidFill>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33400">
                <a:tc>
                  <a:txBody>
                    <a:bodyPr/>
                    <a:lstStyle/>
                    <a:p>
                      <a:pPr algn="ctr"/>
                      <a:r>
                        <a:rPr lang="en-US" altLang="zh-CN" sz="2400" dirty="0" smtClean="0"/>
                        <a:t>MSN</a:t>
                      </a: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Arial" pitchFamily="34" charset="0"/>
                          <a:cs typeface="Arial" pitchFamily="34" charset="0"/>
                        </a:rPr>
                        <a:t>30</a:t>
                      </a: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Arial" pitchFamily="34" charset="0"/>
                          <a:cs typeface="Arial" pitchFamily="34" charset="0"/>
                        </a:rPr>
                        <a:t>3.2</a:t>
                      </a: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Arial" pitchFamily="34" charset="0"/>
                          <a:cs typeface="Arial" pitchFamily="34" charset="0"/>
                        </a:rPr>
                        <a:t>9,869</a:t>
                      </a: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Arial" pitchFamily="34" charset="0"/>
                          <a:cs typeface="Arial" pitchFamily="34" charset="0"/>
                        </a:rPr>
                        <a:t>&gt;36,000hr</a:t>
                      </a: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3400">
                <a:tc>
                  <a:txBody>
                    <a:bodyPr/>
                    <a:lstStyle/>
                    <a:p>
                      <a:pPr algn="ctr"/>
                      <a:r>
                        <a:rPr lang="en-US" altLang="zh-CN" sz="2400" dirty="0" err="1" smtClean="0"/>
                        <a:t>LiveJournal</a:t>
                      </a: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Arial" pitchFamily="34" charset="0"/>
                          <a:cs typeface="Arial" pitchFamily="34" charset="0"/>
                        </a:rPr>
                        <a:t>469,707</a:t>
                      </a: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Arial" pitchFamily="34" charset="0"/>
                          <a:cs typeface="Arial" pitchFamily="34" charset="0"/>
                        </a:rPr>
                        <a:t>49.6</a:t>
                      </a: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latin typeface="Arial" pitchFamily="34" charset="0"/>
                          <a:cs typeface="Arial" pitchFamily="34" charset="0"/>
                        </a:rPr>
                        <a:t>2,665,166</a:t>
                      </a: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dirty="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标题 1"/>
          <p:cNvSpPr>
            <a:spLocks noGrp="1"/>
          </p:cNvSpPr>
          <p:nvPr>
            <p:ph type="title"/>
          </p:nvPr>
        </p:nvSpPr>
        <p:spPr>
          <a:xfrm>
            <a:off x="495300" y="0"/>
            <a:ext cx="8915400" cy="1143000"/>
          </a:xfrm>
        </p:spPr>
        <p:txBody>
          <a:bodyPr/>
          <a:lstStyle/>
          <a:p>
            <a:r>
              <a:rPr lang="en-US" altLang="zh-CN" dirty="0" smtClean="0"/>
              <a:t>Experiment</a:t>
            </a:r>
            <a:endParaRPr lang="zh-CN" altLang="en-US" dirty="0"/>
          </a:p>
        </p:txBody>
      </p:sp>
    </p:spTree>
    <p:extLst>
      <p:ext uri="{BB962C8B-B14F-4D97-AF65-F5344CB8AC3E}">
        <p14:creationId xmlns:p14="http://schemas.microsoft.com/office/powerpoint/2010/main" val="551752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副标题 4"/>
          <p:cNvSpPr txBox="1">
            <a:spLocks/>
          </p:cNvSpPr>
          <p:nvPr/>
        </p:nvSpPr>
        <p:spPr bwMode="auto">
          <a:xfrm>
            <a:off x="0" y="6321242"/>
            <a:ext cx="9906000" cy="536759"/>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endParaRPr kumimoji="0" lang="zh-CN" altLang="en-US" sz="1100" i="0" u="none" strike="noStrike" kern="0" cap="none" spc="0" normalizeH="0" baseline="0" noProof="0" dirty="0" smtClean="0">
              <a:ln>
                <a:noFill/>
              </a:ln>
              <a:solidFill>
                <a:schemeClr val="tx1"/>
              </a:solidFill>
              <a:effectLst/>
              <a:uLnTx/>
              <a:uFillTx/>
              <a:latin typeface="+mn-lt"/>
              <a:ea typeface="+mn-ea"/>
            </a:endParaRPr>
          </a:p>
        </p:txBody>
      </p:sp>
      <p:sp>
        <p:nvSpPr>
          <p:cNvPr id="7" name="Rectangle 6"/>
          <p:cNvSpPr/>
          <p:nvPr/>
        </p:nvSpPr>
        <p:spPr>
          <a:xfrm>
            <a:off x="5118101" y="2834177"/>
            <a:ext cx="5118100" cy="29751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118101" y="3138978"/>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a:t>
            </a:r>
            <a:r>
              <a:rPr lang="en-US" sz="1600" dirty="0" smtClean="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65035"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t>
            </a:r>
            <a:r>
              <a:rPr lang="en-US" sz="1600" dirty="0" smtClean="0">
                <a:solidFill>
                  <a:srgbClr val="115CB3"/>
                </a:solidFill>
                <a:latin typeface="Times New Roman" charset="0"/>
                <a:ea typeface="Times New Roman" charset="0"/>
                <a:cs typeface="Times New Roman" charset="0"/>
              </a:rPr>
              <a:t>, Albert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88623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312652"/>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6576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540358"/>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556716"/>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044950" y="2492589"/>
            <a:ext cx="1565148" cy="348813"/>
          </a:xfrm>
          <a:prstGeom prst="rect">
            <a:avLst/>
          </a:prstGeom>
          <a:noFill/>
        </p:spPr>
        <p:txBody>
          <a:bodyPr wrap="square" rtlCol="0">
            <a:spAutoFit/>
          </a:bodyPr>
          <a:lstStyle/>
          <a:p>
            <a:pPr>
              <a:lnSpc>
                <a:spcPct val="80000"/>
              </a:lnSpc>
            </a:pPr>
            <a:r>
              <a:rPr lang="en-US"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206748"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HITS [Kleinberg</a:t>
            </a:r>
            <a:r>
              <a:rPr lang="en-US" sz="1600" dirty="0" smtClean="0">
                <a:solidFill>
                  <a:srgbClr val="115CB3"/>
                </a:solidFill>
                <a:latin typeface="Times New Roman" charset="0"/>
                <a:ea typeface="Times New Roman" charset="0"/>
                <a:cs typeface="Times New Roman" charset="0"/>
              </a:rPr>
              <a:t>]&amp;PageRank </a:t>
            </a:r>
            <a:r>
              <a:rPr lang="en-US" sz="1600" dirty="0">
                <a:solidFill>
                  <a:srgbClr val="115CB3"/>
                </a:solidFill>
                <a:latin typeface="Times New Roman" charset="0"/>
                <a:ea typeface="Times New Roman" charset="0"/>
                <a:cs typeface="Times New Roman" charset="0"/>
              </a:rPr>
              <a:t>[</a:t>
            </a:r>
            <a:r>
              <a:rPr lang="en-US" sz="1600" dirty="0" err="1" smtClean="0">
                <a:solidFill>
                  <a:srgbClr val="115CB3"/>
                </a:solidFill>
                <a:latin typeface="Times New Roman" charset="0"/>
                <a:ea typeface="Times New Roman" charset="0"/>
                <a:cs typeface="Times New Roman" charset="0"/>
              </a:rPr>
              <a:t>Brin&amp;Page</a:t>
            </a:r>
            <a:r>
              <a:rPr lang="en-US" sz="1600" dirty="0" smtClean="0">
                <a:solidFill>
                  <a:srgbClr val="115CB3"/>
                </a:solidFill>
                <a:latin typeface="Times New Roman" charset="0"/>
                <a:ea typeface="Times New Roman" charset="0"/>
                <a:cs typeface="Times New Roman" charset="0"/>
              </a:rPr>
              <a:t>] </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1" y="5257800"/>
            <a:ext cx="1386605"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3" name="Rectangle 2"/>
          <p:cNvSpPr/>
          <p:nvPr/>
        </p:nvSpPr>
        <p:spPr>
          <a:xfrm>
            <a:off x="5118101" y="3547646"/>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2120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779552"/>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118102" y="2455088"/>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400" dirty="0" smtClean="0">
                <a:solidFill>
                  <a:srgbClr val="C00000"/>
                </a:solidFill>
                <a:latin typeface="Times New Roman" charset="0"/>
                <a:ea typeface="Times New Roman" charset="0"/>
                <a:cs typeface="Times New Roman" charset="0"/>
              </a:rPr>
              <a:t>Christakis</a:t>
            </a:r>
            <a:r>
              <a:rPr lang="en-US" altLang="zh-CN" sz="1400" dirty="0" smtClean="0">
                <a:solidFill>
                  <a:srgbClr val="C00000"/>
                </a:solidFill>
                <a:latin typeface="Times New Roman" charset="0"/>
                <a:ea typeface="Times New Roman" charset="0"/>
                <a:cs typeface="Times New Roman" charset="0"/>
              </a:rPr>
              <a:t>,</a:t>
            </a:r>
            <a:r>
              <a:rPr lang="zh-CN" altLang="en-US" sz="1400" dirty="0" smtClean="0">
                <a:solidFill>
                  <a:srgbClr val="C00000"/>
                </a:solidFill>
                <a:latin typeface="Times New Roman" charset="0"/>
                <a:ea typeface="Times New Roman" charset="0"/>
                <a:cs typeface="Times New Roman" charset="0"/>
              </a:rPr>
              <a:t> </a:t>
            </a:r>
            <a:r>
              <a:rPr lang="en-US" sz="14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7"/>
          <a:stretch>
            <a:fillRect/>
          </a:stretch>
        </p:blipFill>
        <p:spPr>
          <a:xfrm>
            <a:off x="495300" y="5334001"/>
            <a:ext cx="1485900" cy="610603"/>
          </a:xfrm>
          <a:prstGeom prst="rect">
            <a:avLst/>
          </a:prstGeom>
          <a:ln w="25400">
            <a:solidFill>
              <a:srgbClr val="C00000"/>
            </a:solidFill>
          </a:ln>
        </p:spPr>
      </p:pic>
      <p:pic>
        <p:nvPicPr>
          <p:cNvPr id="63" name="Picture 62"/>
          <p:cNvPicPr>
            <a:picLocks noChangeAspect="1"/>
          </p:cNvPicPr>
          <p:nvPr/>
        </p:nvPicPr>
        <p:blipFill>
          <a:blip r:embed="rId8"/>
          <a:stretch>
            <a:fillRect/>
          </a:stretch>
        </p:blipFill>
        <p:spPr>
          <a:xfrm>
            <a:off x="1403350" y="6096000"/>
            <a:ext cx="1651000" cy="585788"/>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6769101" y="1295400"/>
            <a:ext cx="1651000" cy="725714"/>
          </a:xfrm>
          <a:prstGeom prst="rect">
            <a:avLst/>
          </a:prstGeom>
          <a:noFill/>
          <a:ln w="25400">
            <a:solidFill>
              <a:srgbClr val="115CB3"/>
            </a:solidFill>
          </a:ln>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93950" y="3048000"/>
            <a:ext cx="1073150" cy="691338"/>
          </a:xfrm>
          <a:prstGeom prst="rect">
            <a:avLst/>
          </a:prstGeom>
          <a:ln w="28575">
            <a:solidFill>
              <a:srgbClr val="C00000"/>
            </a:solidFill>
          </a:ln>
        </p:spPr>
      </p:pic>
      <p:pic>
        <p:nvPicPr>
          <p:cNvPr id="57" name="Picture 56"/>
          <p:cNvPicPr>
            <a:picLocks noChangeAspect="1"/>
          </p:cNvPicPr>
          <p:nvPr/>
        </p:nvPicPr>
        <p:blipFill>
          <a:blip r:embed="rId11"/>
          <a:stretch>
            <a:fillRect/>
          </a:stretch>
        </p:blipFill>
        <p:spPr>
          <a:xfrm>
            <a:off x="577850" y="2667000"/>
            <a:ext cx="990600" cy="960120"/>
          </a:xfrm>
          <a:prstGeom prst="rect">
            <a:avLst/>
          </a:prstGeom>
          <a:ln w="25400">
            <a:solidFill>
              <a:srgbClr val="C00000"/>
            </a:solidFill>
          </a:ln>
        </p:spPr>
      </p:pic>
      <p:pic>
        <p:nvPicPr>
          <p:cNvPr id="66" name="Picture 65"/>
          <p:cNvPicPr>
            <a:picLocks noChangeAspect="1"/>
          </p:cNvPicPr>
          <p:nvPr/>
        </p:nvPicPr>
        <p:blipFill>
          <a:blip r:embed="rId12"/>
          <a:stretch>
            <a:fillRect/>
          </a:stretch>
        </p:blipFill>
        <p:spPr>
          <a:xfrm>
            <a:off x="1898650" y="2286000"/>
            <a:ext cx="1073150" cy="645958"/>
          </a:xfrm>
          <a:prstGeom prst="rect">
            <a:avLst/>
          </a:prstGeom>
          <a:ln w="25400">
            <a:solidFill>
              <a:srgbClr val="C00000"/>
            </a:solidFill>
          </a:ln>
        </p:spPr>
      </p:pic>
      <p:sp>
        <p:nvSpPr>
          <p:cNvPr id="67" name="Oval 66"/>
          <p:cNvSpPr>
            <a:spLocks noChangeAspect="1"/>
          </p:cNvSpPr>
          <p:nvPr/>
        </p:nvSpPr>
        <p:spPr>
          <a:xfrm>
            <a:off x="4870450" y="22098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68" name="TextBox 67"/>
          <p:cNvSpPr txBox="1"/>
          <p:nvPr/>
        </p:nvSpPr>
        <p:spPr>
          <a:xfrm>
            <a:off x="4041648" y="2156406"/>
            <a:ext cx="1565148" cy="348813"/>
          </a:xfrm>
          <a:prstGeom prst="rect">
            <a:avLst/>
          </a:prstGeom>
          <a:noFill/>
        </p:spPr>
        <p:txBody>
          <a:bodyPr wrap="square" rtlCol="0">
            <a:spAutoFit/>
          </a:bodyPr>
          <a:lstStyle/>
          <a:p>
            <a:pPr>
              <a:lnSpc>
                <a:spcPct val="80000"/>
              </a:lnSpc>
            </a:pPr>
            <a:r>
              <a:rPr lang="en-US" dirty="0" smtClean="0">
                <a:solidFill>
                  <a:srgbClr val="C00000"/>
                </a:solidFill>
                <a:latin typeface="Times New Roman" charset="0"/>
                <a:ea typeface="Times New Roman" charset="0"/>
                <a:cs typeface="Times New Roman" charset="0"/>
              </a:rPr>
              <a:t>2009</a:t>
            </a:r>
            <a:endParaRPr lang="en-US" dirty="0">
              <a:solidFill>
                <a:srgbClr val="C00000"/>
              </a:solidFill>
              <a:latin typeface="Times New Roman" charset="0"/>
              <a:ea typeface="Times New Roman" charset="0"/>
              <a:cs typeface="Times New Roman" charset="0"/>
            </a:endParaRPr>
          </a:p>
        </p:txBody>
      </p:sp>
      <p:sp>
        <p:nvSpPr>
          <p:cNvPr id="73" name="Rectangle 72"/>
          <p:cNvSpPr/>
          <p:nvPr/>
        </p:nvSpPr>
        <p:spPr>
          <a:xfrm>
            <a:off x="5118101" y="2124530"/>
            <a:ext cx="449534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Social Influence Analysis</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[Tang, Sun]</a:t>
            </a:r>
            <a:endParaRPr lang="en-US" sz="16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9201539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Performance Result</a:t>
            </a:r>
            <a:endParaRPr lang="zh-CN" altLang="en-US" dirty="0"/>
          </a:p>
        </p:txBody>
      </p:sp>
      <p:pic>
        <p:nvPicPr>
          <p:cNvPr id="5122" name="Picture 2"/>
          <p:cNvPicPr>
            <a:picLocks noChangeAspect="1" noChangeArrowheads="1"/>
          </p:cNvPicPr>
          <p:nvPr/>
        </p:nvPicPr>
        <p:blipFill>
          <a:blip r:embed="rId3" cstate="print"/>
          <a:srcRect/>
          <a:stretch>
            <a:fillRect/>
          </a:stretch>
        </p:blipFill>
        <p:spPr bwMode="auto">
          <a:xfrm>
            <a:off x="851272" y="980627"/>
            <a:ext cx="8435638" cy="5663085"/>
          </a:xfrm>
          <a:prstGeom prst="rect">
            <a:avLst/>
          </a:prstGeom>
          <a:noFill/>
          <a:ln w="9525">
            <a:noFill/>
            <a:miter lim="800000"/>
            <a:headEnd/>
            <a:tailEnd/>
          </a:ln>
          <a:effectLst/>
        </p:spPr>
      </p:pic>
      <p:sp>
        <p:nvSpPr>
          <p:cNvPr id="4" name="矩形 3"/>
          <p:cNvSpPr/>
          <p:nvPr/>
        </p:nvSpPr>
        <p:spPr>
          <a:xfrm>
            <a:off x="8280821" y="1571612"/>
            <a:ext cx="92869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280821" y="2786058"/>
            <a:ext cx="92869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80821" y="4071942"/>
            <a:ext cx="92869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280821" y="5357826"/>
            <a:ext cx="92869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417347" y="1571612"/>
            <a:ext cx="92869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417347" y="2857496"/>
            <a:ext cx="92869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417347" y="5072074"/>
            <a:ext cx="92869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7347" y="5357826"/>
            <a:ext cx="928694"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46961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How Do Your Friends Disclose Your Emotions?</a:t>
            </a:r>
            <a:endParaRPr lang="en-US" sz="3200" dirty="0"/>
          </a:p>
        </p:txBody>
      </p:sp>
      <p:pic>
        <p:nvPicPr>
          <p:cNvPr id="8" name="Content Placeholder 7" descr="photo.JPG"/>
          <p:cNvPicPr>
            <a:picLocks noGrp="1" noChangeAspect="1"/>
          </p:cNvPicPr>
          <p:nvPr>
            <p:ph idx="1"/>
          </p:nvPr>
        </p:nvPicPr>
        <p:blipFill>
          <a:blip r:embed="rId2">
            <a:extLst>
              <a:ext uri="{28A0092B-C50C-407E-A947-70E740481C1C}">
                <a14:useLocalDpi xmlns:a14="http://schemas.microsoft.com/office/drawing/2010/main" val="0"/>
              </a:ext>
            </a:extLst>
          </a:blip>
          <a:srcRect l="-35574" r="-35574"/>
          <a:stretch>
            <a:fillRect/>
          </a:stretch>
        </p:blipFill>
        <p:spPr>
          <a:xfrm>
            <a:off x="-1238249" y="1219200"/>
            <a:ext cx="9139237" cy="4929188"/>
          </a:xfrm>
        </p:spPr>
      </p:pic>
    </p:spTree>
    <p:extLst>
      <p:ext uri="{BB962C8B-B14F-4D97-AF65-F5344CB8AC3E}">
        <p14:creationId xmlns:p14="http://schemas.microsoft.com/office/powerpoint/2010/main" val="116997192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How Do Your Friends Disclose Your Emotions</a:t>
            </a:r>
            <a:r>
              <a:rPr lang="en-US" sz="3200" dirty="0" smtClean="0"/>
              <a:t>?</a:t>
            </a:r>
            <a:endParaRPr lang="en-US" sz="3200" dirty="0"/>
          </a:p>
        </p:txBody>
      </p:sp>
      <p:pic>
        <p:nvPicPr>
          <p:cNvPr id="8" name="Content Placeholder 7" descr="photo.JPG"/>
          <p:cNvPicPr>
            <a:picLocks noGrp="1" noChangeAspect="1"/>
          </p:cNvPicPr>
          <p:nvPr>
            <p:ph idx="1"/>
          </p:nvPr>
        </p:nvPicPr>
        <p:blipFill>
          <a:blip r:embed="rId2">
            <a:extLst>
              <a:ext uri="{28A0092B-C50C-407E-A947-70E740481C1C}">
                <a14:useLocalDpi xmlns:a14="http://schemas.microsoft.com/office/drawing/2010/main" val="0"/>
              </a:ext>
            </a:extLst>
          </a:blip>
          <a:srcRect l="-35574" r="-35574"/>
          <a:stretch>
            <a:fillRect/>
          </a:stretch>
        </p:blipFill>
        <p:spPr>
          <a:xfrm>
            <a:off x="-1238249" y="1219200"/>
            <a:ext cx="9139237" cy="4929188"/>
          </a:xfrm>
        </p:spPr>
      </p:pic>
      <p:sp>
        <p:nvSpPr>
          <p:cNvPr id="4" name="Rectangle 3"/>
          <p:cNvSpPr/>
          <p:nvPr/>
        </p:nvSpPr>
        <p:spPr>
          <a:xfrm>
            <a:off x="5035550" y="1752600"/>
            <a:ext cx="2971800" cy="10668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Looks </a:t>
            </a:r>
            <a:r>
              <a:rPr lang="en-US" dirty="0" smtClean="0"/>
              <a:t>gorgeous! Have a wonderful time there~!</a:t>
            </a:r>
            <a:endParaRPr lang="en-US" dirty="0"/>
          </a:p>
        </p:txBody>
      </p:sp>
      <p:pic>
        <p:nvPicPr>
          <p:cNvPr id="9" name="Picture 8"/>
          <p:cNvPicPr>
            <a:picLocks noChangeAspect="1"/>
          </p:cNvPicPr>
          <p:nvPr/>
        </p:nvPicPr>
        <p:blipFill>
          <a:blip r:embed="rId3"/>
          <a:stretch>
            <a:fillRect/>
          </a:stretch>
        </p:blipFill>
        <p:spPr>
          <a:xfrm>
            <a:off x="8155287" y="1295400"/>
            <a:ext cx="1750713" cy="1600200"/>
          </a:xfrm>
          <a:prstGeom prst="rect">
            <a:avLst/>
          </a:prstGeom>
        </p:spPr>
      </p:pic>
    </p:spTree>
    <p:extLst>
      <p:ext uri="{BB962C8B-B14F-4D97-AF65-F5344CB8AC3E}">
        <p14:creationId xmlns:p14="http://schemas.microsoft.com/office/powerpoint/2010/main" val="135782112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How Do Your Friends Disclose Your Emotions</a:t>
            </a:r>
            <a:r>
              <a:rPr lang="en-US" sz="3200" dirty="0" smtClean="0"/>
              <a:t>?</a:t>
            </a:r>
            <a:endParaRPr lang="en-US" sz="3200" dirty="0"/>
          </a:p>
        </p:txBody>
      </p:sp>
      <p:pic>
        <p:nvPicPr>
          <p:cNvPr id="8" name="Content Placeholder 7" descr="photo.JPG"/>
          <p:cNvPicPr>
            <a:picLocks noGrp="1" noChangeAspect="1"/>
          </p:cNvPicPr>
          <p:nvPr>
            <p:ph idx="1"/>
          </p:nvPr>
        </p:nvPicPr>
        <p:blipFill>
          <a:blip r:embed="rId2">
            <a:extLst>
              <a:ext uri="{28A0092B-C50C-407E-A947-70E740481C1C}">
                <a14:useLocalDpi xmlns:a14="http://schemas.microsoft.com/office/drawing/2010/main" val="0"/>
              </a:ext>
            </a:extLst>
          </a:blip>
          <a:srcRect l="-35574" r="-35574"/>
          <a:stretch>
            <a:fillRect/>
          </a:stretch>
        </p:blipFill>
        <p:spPr>
          <a:xfrm>
            <a:off x="-1238249" y="1219200"/>
            <a:ext cx="9139237" cy="4929188"/>
          </a:xfrm>
        </p:spPr>
      </p:pic>
      <p:sp>
        <p:nvSpPr>
          <p:cNvPr id="4" name="Rectangle 3"/>
          <p:cNvSpPr/>
          <p:nvPr/>
        </p:nvSpPr>
        <p:spPr>
          <a:xfrm>
            <a:off x="5035550" y="1752600"/>
            <a:ext cx="2971800" cy="10668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Looks </a:t>
            </a:r>
            <a:r>
              <a:rPr lang="en-US" dirty="0" smtClean="0"/>
              <a:t>gorgeous! Have a wonderful time there~!</a:t>
            </a:r>
            <a:endParaRPr lang="en-US" dirty="0"/>
          </a:p>
        </p:txBody>
      </p:sp>
      <p:sp>
        <p:nvSpPr>
          <p:cNvPr id="7" name="Rectangle 6"/>
          <p:cNvSpPr/>
          <p:nvPr/>
        </p:nvSpPr>
        <p:spPr>
          <a:xfrm>
            <a:off x="5035550" y="3276600"/>
            <a:ext cx="2971800" cy="9906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Enjoy the food &amp; have a nice day~ </a:t>
            </a:r>
            <a:endParaRPr lang="en-US" dirty="0"/>
          </a:p>
        </p:txBody>
      </p:sp>
      <p:pic>
        <p:nvPicPr>
          <p:cNvPr id="10" name="Picture 9"/>
          <p:cNvPicPr>
            <a:picLocks noChangeAspect="1"/>
          </p:cNvPicPr>
          <p:nvPr/>
        </p:nvPicPr>
        <p:blipFill>
          <a:blip r:embed="rId3"/>
          <a:stretch>
            <a:fillRect/>
          </a:stretch>
        </p:blipFill>
        <p:spPr>
          <a:xfrm>
            <a:off x="8155287" y="1295400"/>
            <a:ext cx="1750713" cy="1600200"/>
          </a:xfrm>
          <a:prstGeom prst="rect">
            <a:avLst/>
          </a:prstGeom>
        </p:spPr>
      </p:pic>
      <p:pic>
        <p:nvPicPr>
          <p:cNvPr id="11" name="Picture 10"/>
          <p:cNvPicPr>
            <a:picLocks noChangeAspect="1"/>
          </p:cNvPicPr>
          <p:nvPr/>
        </p:nvPicPr>
        <p:blipFill>
          <a:blip r:embed="rId4"/>
          <a:stretch>
            <a:fillRect/>
          </a:stretch>
        </p:blipFill>
        <p:spPr>
          <a:xfrm>
            <a:off x="8255000" y="2971800"/>
            <a:ext cx="1981200" cy="1847088"/>
          </a:xfrm>
          <a:prstGeom prst="rect">
            <a:avLst/>
          </a:prstGeom>
        </p:spPr>
      </p:pic>
    </p:spTree>
    <p:extLst>
      <p:ext uri="{BB962C8B-B14F-4D97-AF65-F5344CB8AC3E}">
        <p14:creationId xmlns:p14="http://schemas.microsoft.com/office/powerpoint/2010/main" val="173836443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How Do Your Friends Disclose Your Emotions</a:t>
            </a:r>
            <a:r>
              <a:rPr lang="en-US" sz="3200" dirty="0" smtClean="0"/>
              <a:t>?</a:t>
            </a:r>
            <a:endParaRPr lang="en-US" sz="3200" dirty="0"/>
          </a:p>
        </p:txBody>
      </p:sp>
      <p:pic>
        <p:nvPicPr>
          <p:cNvPr id="8" name="Content Placeholder 7" descr="photo.JPG"/>
          <p:cNvPicPr>
            <a:picLocks noGrp="1" noChangeAspect="1"/>
          </p:cNvPicPr>
          <p:nvPr>
            <p:ph idx="1"/>
          </p:nvPr>
        </p:nvPicPr>
        <p:blipFill>
          <a:blip r:embed="rId2">
            <a:extLst>
              <a:ext uri="{28A0092B-C50C-407E-A947-70E740481C1C}">
                <a14:useLocalDpi xmlns:a14="http://schemas.microsoft.com/office/drawing/2010/main" val="0"/>
              </a:ext>
            </a:extLst>
          </a:blip>
          <a:srcRect l="-35574" r="-35574"/>
          <a:stretch>
            <a:fillRect/>
          </a:stretch>
        </p:blipFill>
        <p:spPr>
          <a:xfrm>
            <a:off x="-1238249" y="1219200"/>
            <a:ext cx="9139237" cy="4929188"/>
          </a:xfrm>
        </p:spPr>
      </p:pic>
      <p:sp>
        <p:nvSpPr>
          <p:cNvPr id="5" name="Rectangle 4"/>
          <p:cNvSpPr/>
          <p:nvPr/>
        </p:nvSpPr>
        <p:spPr>
          <a:xfrm>
            <a:off x="5035550" y="5029200"/>
            <a:ext cx="2971800" cy="11430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Don’t be upset bro. Let us revisit Belgium together next time.</a:t>
            </a:r>
            <a:endParaRPr lang="en-US" dirty="0"/>
          </a:p>
        </p:txBody>
      </p:sp>
      <p:pic>
        <p:nvPicPr>
          <p:cNvPr id="10" name="Picture 9"/>
          <p:cNvPicPr>
            <a:picLocks noChangeAspect="1"/>
          </p:cNvPicPr>
          <p:nvPr/>
        </p:nvPicPr>
        <p:blipFill>
          <a:blip r:embed="rId3"/>
          <a:stretch>
            <a:fillRect/>
          </a:stretch>
        </p:blipFill>
        <p:spPr>
          <a:xfrm>
            <a:off x="8155287" y="1295400"/>
            <a:ext cx="1750713" cy="1600200"/>
          </a:xfrm>
          <a:prstGeom prst="rect">
            <a:avLst/>
          </a:prstGeom>
        </p:spPr>
      </p:pic>
      <p:pic>
        <p:nvPicPr>
          <p:cNvPr id="3" name="Picture 2"/>
          <p:cNvPicPr>
            <a:picLocks noChangeAspect="1"/>
          </p:cNvPicPr>
          <p:nvPr/>
        </p:nvPicPr>
        <p:blipFill>
          <a:blip r:embed="rId4"/>
          <a:stretch>
            <a:fillRect/>
          </a:stretch>
        </p:blipFill>
        <p:spPr>
          <a:xfrm>
            <a:off x="8255000" y="2971800"/>
            <a:ext cx="1981200" cy="1847088"/>
          </a:xfrm>
          <a:prstGeom prst="rect">
            <a:avLst/>
          </a:prstGeom>
        </p:spPr>
      </p:pic>
      <p:pic>
        <p:nvPicPr>
          <p:cNvPr id="11" name="Picture 10"/>
          <p:cNvPicPr>
            <a:picLocks noChangeAspect="1"/>
          </p:cNvPicPr>
          <p:nvPr/>
        </p:nvPicPr>
        <p:blipFill>
          <a:blip r:embed="rId5"/>
          <a:stretch>
            <a:fillRect/>
          </a:stretch>
        </p:blipFill>
        <p:spPr>
          <a:xfrm>
            <a:off x="8138843" y="4876800"/>
            <a:ext cx="1932257" cy="1783622"/>
          </a:xfrm>
          <a:prstGeom prst="rect">
            <a:avLst/>
          </a:prstGeom>
        </p:spPr>
      </p:pic>
      <p:sp>
        <p:nvSpPr>
          <p:cNvPr id="12" name="Rectangle 11"/>
          <p:cNvSpPr/>
          <p:nvPr/>
        </p:nvSpPr>
        <p:spPr>
          <a:xfrm>
            <a:off x="5035550" y="1752600"/>
            <a:ext cx="2971800" cy="10668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Looks </a:t>
            </a:r>
            <a:r>
              <a:rPr lang="en-US" dirty="0" smtClean="0"/>
              <a:t>gorgeous! Have a wonderful time there~!</a:t>
            </a:r>
            <a:endParaRPr lang="en-US" dirty="0"/>
          </a:p>
        </p:txBody>
      </p:sp>
      <p:sp>
        <p:nvSpPr>
          <p:cNvPr id="13" name="Rectangle 12"/>
          <p:cNvSpPr/>
          <p:nvPr/>
        </p:nvSpPr>
        <p:spPr>
          <a:xfrm>
            <a:off x="5035550" y="3276600"/>
            <a:ext cx="2971800" cy="9906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Enjoy the food &amp; have a nice day~ </a:t>
            </a:r>
            <a:endParaRPr lang="en-US" dirty="0"/>
          </a:p>
        </p:txBody>
      </p:sp>
    </p:spTree>
    <p:extLst>
      <p:ext uri="{BB962C8B-B14F-4D97-AF65-F5344CB8AC3E}">
        <p14:creationId xmlns:p14="http://schemas.microsoft.com/office/powerpoint/2010/main" val="175991189"/>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How Do Your Friends Disclose Your Emotions</a:t>
            </a:r>
            <a:r>
              <a:rPr lang="en-US" sz="3200" dirty="0" smtClean="0"/>
              <a:t>?</a:t>
            </a:r>
            <a:endParaRPr lang="en-US" sz="3200" dirty="0"/>
          </a:p>
        </p:txBody>
      </p:sp>
      <p:pic>
        <p:nvPicPr>
          <p:cNvPr id="8" name="Content Placeholder 7" descr="photo.JPG"/>
          <p:cNvPicPr>
            <a:picLocks noGrp="1" noChangeAspect="1"/>
          </p:cNvPicPr>
          <p:nvPr>
            <p:ph idx="1"/>
          </p:nvPr>
        </p:nvPicPr>
        <p:blipFill>
          <a:blip r:embed="rId2">
            <a:extLst>
              <a:ext uri="{28A0092B-C50C-407E-A947-70E740481C1C}">
                <a14:useLocalDpi xmlns:a14="http://schemas.microsoft.com/office/drawing/2010/main" val="0"/>
              </a:ext>
            </a:extLst>
          </a:blip>
          <a:srcRect l="-35574" r="-35574"/>
          <a:stretch>
            <a:fillRect/>
          </a:stretch>
        </p:blipFill>
        <p:spPr>
          <a:xfrm>
            <a:off x="-1238249" y="1219200"/>
            <a:ext cx="9139237" cy="4929188"/>
          </a:xfrm>
        </p:spPr>
      </p:pic>
      <p:sp>
        <p:nvSpPr>
          <p:cNvPr id="5" name="Rectangle 4"/>
          <p:cNvSpPr/>
          <p:nvPr/>
        </p:nvSpPr>
        <p:spPr>
          <a:xfrm>
            <a:off x="5035550" y="5029200"/>
            <a:ext cx="2971800" cy="11430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Don’t be upset bro. Let us revisit Belgium together next time.</a:t>
            </a:r>
            <a:endParaRPr lang="en-US" dirty="0"/>
          </a:p>
        </p:txBody>
      </p:sp>
      <p:pic>
        <p:nvPicPr>
          <p:cNvPr id="10" name="Picture 9"/>
          <p:cNvPicPr>
            <a:picLocks noChangeAspect="1"/>
          </p:cNvPicPr>
          <p:nvPr/>
        </p:nvPicPr>
        <p:blipFill>
          <a:blip r:embed="rId3"/>
          <a:stretch>
            <a:fillRect/>
          </a:stretch>
        </p:blipFill>
        <p:spPr>
          <a:xfrm>
            <a:off x="8155287" y="1295400"/>
            <a:ext cx="1750713" cy="1600200"/>
          </a:xfrm>
          <a:prstGeom prst="rect">
            <a:avLst/>
          </a:prstGeom>
        </p:spPr>
      </p:pic>
      <p:sp>
        <p:nvSpPr>
          <p:cNvPr id="9" name="TextBox 8"/>
          <p:cNvSpPr txBox="1"/>
          <p:nvPr/>
        </p:nvSpPr>
        <p:spPr>
          <a:xfrm>
            <a:off x="2476500" y="3886201"/>
            <a:ext cx="206375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b="1" dirty="0" smtClean="0">
                <a:solidFill>
                  <a:srgbClr val="FF0000"/>
                </a:solidFill>
              </a:rPr>
              <a:t>True Love </a:t>
            </a:r>
          </a:p>
          <a:p>
            <a:pPr algn="ctr"/>
            <a:r>
              <a:rPr lang="en-US" sz="2400" b="1" dirty="0" smtClean="0">
                <a:solidFill>
                  <a:srgbClr val="FF0000"/>
                </a:solidFill>
              </a:rPr>
              <a:t>(</a:t>
            </a:r>
            <a:r>
              <a:rPr lang="zh-CN" altLang="en-US" sz="2400" b="1" dirty="0" smtClean="0">
                <a:solidFill>
                  <a:srgbClr val="FF0000"/>
                </a:solidFill>
              </a:rPr>
              <a:t>真爱</a:t>
            </a:r>
            <a:r>
              <a:rPr lang="en-US" sz="2400" b="1" dirty="0" smtClean="0">
                <a:solidFill>
                  <a:srgbClr val="FF0000"/>
                </a:solidFill>
              </a:rPr>
              <a:t>)</a:t>
            </a:r>
            <a:endParaRPr lang="en-US" sz="2400" b="1" dirty="0">
              <a:solidFill>
                <a:srgbClr val="FF0000"/>
              </a:solidFill>
            </a:endParaRPr>
          </a:p>
        </p:txBody>
      </p:sp>
      <p:pic>
        <p:nvPicPr>
          <p:cNvPr id="15" name="Picture 14"/>
          <p:cNvPicPr>
            <a:picLocks noChangeAspect="1"/>
          </p:cNvPicPr>
          <p:nvPr/>
        </p:nvPicPr>
        <p:blipFill>
          <a:blip r:embed="rId4"/>
          <a:stretch>
            <a:fillRect/>
          </a:stretch>
        </p:blipFill>
        <p:spPr>
          <a:xfrm>
            <a:off x="8255000" y="2971800"/>
            <a:ext cx="1981200" cy="1847088"/>
          </a:xfrm>
          <a:prstGeom prst="rect">
            <a:avLst/>
          </a:prstGeom>
        </p:spPr>
      </p:pic>
      <p:cxnSp>
        <p:nvCxnSpPr>
          <p:cNvPr id="11" name="Straight Arrow Connector 10"/>
          <p:cNvCxnSpPr>
            <a:stCxn id="9" idx="3"/>
          </p:cNvCxnSpPr>
          <p:nvPr/>
        </p:nvCxnSpPr>
        <p:spPr>
          <a:xfrm>
            <a:off x="4540250" y="4301700"/>
            <a:ext cx="3549650" cy="57510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035550" y="1752600"/>
            <a:ext cx="2971800" cy="10668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Looks </a:t>
            </a:r>
            <a:r>
              <a:rPr lang="en-US" dirty="0" smtClean="0"/>
              <a:t>gorgeous! Have a wonderful time there~!</a:t>
            </a:r>
            <a:endParaRPr lang="en-US" dirty="0"/>
          </a:p>
        </p:txBody>
      </p:sp>
      <p:sp>
        <p:nvSpPr>
          <p:cNvPr id="18" name="Rectangle 17"/>
          <p:cNvSpPr/>
          <p:nvPr/>
        </p:nvSpPr>
        <p:spPr>
          <a:xfrm>
            <a:off x="5035550" y="3276600"/>
            <a:ext cx="2971800" cy="99060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Enjoy the food &amp; have a nice day~ </a:t>
            </a:r>
            <a:endParaRPr lang="en-US" dirty="0"/>
          </a:p>
        </p:txBody>
      </p:sp>
      <p:pic>
        <p:nvPicPr>
          <p:cNvPr id="19" name="Picture 18"/>
          <p:cNvPicPr>
            <a:picLocks noChangeAspect="1"/>
          </p:cNvPicPr>
          <p:nvPr/>
        </p:nvPicPr>
        <p:blipFill>
          <a:blip r:embed="rId5"/>
          <a:stretch>
            <a:fillRect/>
          </a:stretch>
        </p:blipFill>
        <p:spPr>
          <a:xfrm>
            <a:off x="8138843" y="4876800"/>
            <a:ext cx="1932257" cy="1783622"/>
          </a:xfrm>
          <a:prstGeom prst="rect">
            <a:avLst/>
          </a:prstGeom>
        </p:spPr>
      </p:pic>
    </p:spTree>
    <p:extLst>
      <p:ext uri="{BB962C8B-B14F-4D97-AF65-F5344CB8AC3E}">
        <p14:creationId xmlns:p14="http://schemas.microsoft.com/office/powerpoint/2010/main" val="79893160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Emotion Learning Method</a:t>
            </a:r>
            <a:endParaRPr lang="en-US" dirty="0"/>
          </a:p>
        </p:txBody>
      </p:sp>
      <p:pic>
        <p:nvPicPr>
          <p:cNvPr id="4" name="Content Placeholder 3" descr="overall.pdf"/>
          <p:cNvPicPr>
            <a:picLocks noGrp="1" noChangeAspect="1"/>
          </p:cNvPicPr>
          <p:nvPr>
            <p:ph idx="1"/>
          </p:nvPr>
        </p:nvPicPr>
        <p:blipFill>
          <a:blip r:embed="rId2">
            <a:extLst>
              <a:ext uri="{28A0092B-C50C-407E-A947-70E740481C1C}">
                <a14:useLocalDpi xmlns:a14="http://schemas.microsoft.com/office/drawing/2010/main" val="0"/>
              </a:ext>
            </a:extLst>
          </a:blip>
          <a:srcRect t="-1544" b="-1544"/>
          <a:stretch>
            <a:fillRect/>
          </a:stretch>
        </p:blipFill>
        <p:spPr/>
      </p:pic>
    </p:spTree>
    <p:extLst>
      <p:ext uri="{BB962C8B-B14F-4D97-AF65-F5344CB8AC3E}">
        <p14:creationId xmlns:p14="http://schemas.microsoft.com/office/powerpoint/2010/main" val="157570738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pPr>
              <a:lnSpc>
                <a:spcPct val="150000"/>
              </a:lnSpc>
            </a:pPr>
            <a:r>
              <a:rPr lang="en-US" dirty="0" smtClean="0"/>
              <a:t>We collect a dataset from </a:t>
            </a:r>
            <a:r>
              <a:rPr lang="en-US" b="1" dirty="0" smtClean="0">
                <a:solidFill>
                  <a:srgbClr val="FF6600"/>
                </a:solidFill>
              </a:rPr>
              <a:t>Flickr</a:t>
            </a:r>
          </a:p>
          <a:p>
            <a:pPr lvl="1">
              <a:lnSpc>
                <a:spcPct val="150000"/>
              </a:lnSpc>
            </a:pPr>
            <a:r>
              <a:rPr lang="en-US" b="1" i="1" dirty="0" smtClean="0">
                <a:solidFill>
                  <a:srgbClr val="0000FF"/>
                </a:solidFill>
              </a:rPr>
              <a:t>354,192</a:t>
            </a:r>
            <a:r>
              <a:rPr lang="en-US" dirty="0" smtClean="0"/>
              <a:t> images annotated with emotion tags</a:t>
            </a:r>
          </a:p>
          <a:p>
            <a:pPr lvl="1">
              <a:lnSpc>
                <a:spcPct val="150000"/>
              </a:lnSpc>
            </a:pPr>
            <a:r>
              <a:rPr lang="en-US" b="1" i="1" dirty="0" smtClean="0">
                <a:solidFill>
                  <a:srgbClr val="0000FF"/>
                </a:solidFill>
              </a:rPr>
              <a:t>557,177</a:t>
            </a:r>
            <a:r>
              <a:rPr lang="en-US" dirty="0" smtClean="0"/>
              <a:t> comments relevant to the images</a:t>
            </a:r>
          </a:p>
          <a:p>
            <a:pPr lvl="1">
              <a:lnSpc>
                <a:spcPct val="150000"/>
              </a:lnSpc>
            </a:pPr>
            <a:r>
              <a:rPr lang="en-US" b="1" i="1" dirty="0" smtClean="0">
                <a:solidFill>
                  <a:srgbClr val="0000FF"/>
                </a:solidFill>
              </a:rPr>
              <a:t>11,542</a:t>
            </a:r>
            <a:r>
              <a:rPr lang="en-US" dirty="0" smtClean="0"/>
              <a:t> users who shared images or posted  comments.</a:t>
            </a:r>
          </a:p>
        </p:txBody>
      </p:sp>
    </p:spTree>
    <p:extLst>
      <p:ext uri="{BB962C8B-B14F-4D97-AF65-F5344CB8AC3E}">
        <p14:creationId xmlns:p14="http://schemas.microsoft.com/office/powerpoint/2010/main" val="14566808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 (cont.)</a:t>
            </a:r>
            <a:endParaRPr lang="en-US" dirty="0"/>
          </a:p>
        </p:txBody>
      </p:sp>
      <p:sp>
        <p:nvSpPr>
          <p:cNvPr id="3" name="Content Placeholder 2"/>
          <p:cNvSpPr>
            <a:spLocks noGrp="1"/>
          </p:cNvSpPr>
          <p:nvPr>
            <p:ph idx="1"/>
          </p:nvPr>
        </p:nvSpPr>
        <p:spPr/>
        <p:txBody>
          <a:bodyPr/>
          <a:lstStyle/>
          <a:p>
            <a:r>
              <a:rPr lang="en-US" dirty="0" smtClean="0"/>
              <a:t>Visual features we utilize</a:t>
            </a:r>
          </a:p>
          <a:p>
            <a:endParaRPr lang="en-US" dirty="0"/>
          </a:p>
        </p:txBody>
      </p:sp>
      <p:pic>
        <p:nvPicPr>
          <p:cNvPr id="4" name="Picture 3"/>
          <p:cNvPicPr>
            <a:picLocks noChangeAspect="1"/>
          </p:cNvPicPr>
          <p:nvPr/>
        </p:nvPicPr>
        <p:blipFill>
          <a:blip r:embed="rId2"/>
          <a:stretch>
            <a:fillRect/>
          </a:stretch>
        </p:blipFill>
        <p:spPr>
          <a:xfrm>
            <a:off x="1238250" y="1905000"/>
            <a:ext cx="6989233" cy="4325386"/>
          </a:xfrm>
          <a:prstGeom prst="rect">
            <a:avLst/>
          </a:prstGeom>
        </p:spPr>
      </p:pic>
    </p:spTree>
    <p:extLst>
      <p:ext uri="{BB962C8B-B14F-4D97-AF65-F5344CB8AC3E}">
        <p14:creationId xmlns:p14="http://schemas.microsoft.com/office/powerpoint/2010/main" val="11213020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pic>
        <p:nvPicPr>
          <p:cNvPr id="4" name="Content Placeholder 3"/>
          <p:cNvPicPr>
            <a:picLocks noGrp="1" noChangeAspect="1"/>
          </p:cNvPicPr>
          <p:nvPr>
            <p:ph idx="1"/>
          </p:nvPr>
        </p:nvPicPr>
        <p:blipFill>
          <a:blip r:embed="rId2"/>
          <a:srcRect t="-27479" b="-27479"/>
          <a:stretch>
            <a:fillRect/>
          </a:stretch>
        </p:blipFill>
        <p:spPr>
          <a:xfrm>
            <a:off x="330201" y="533400"/>
            <a:ext cx="9139237" cy="4929188"/>
          </a:xfrm>
        </p:spPr>
      </p:pic>
      <p:sp>
        <p:nvSpPr>
          <p:cNvPr id="3" name="TextBox 2"/>
          <p:cNvSpPr txBox="1"/>
          <p:nvPr/>
        </p:nvSpPr>
        <p:spPr>
          <a:xfrm>
            <a:off x="165100" y="4953000"/>
            <a:ext cx="9575800" cy="1928733"/>
          </a:xfrm>
          <a:prstGeom prst="rect">
            <a:avLst/>
          </a:prstGeom>
          <a:noFill/>
        </p:spPr>
        <p:txBody>
          <a:bodyPr wrap="square" rtlCol="0">
            <a:spAutoFit/>
          </a:bodyPr>
          <a:lstStyle/>
          <a:p>
            <a:pPr>
              <a:lnSpc>
                <a:spcPct val="120000"/>
              </a:lnSpc>
            </a:pPr>
            <a:r>
              <a:rPr lang="en-US" b="1" dirty="0"/>
              <a:t>SVM:</a:t>
            </a:r>
            <a:r>
              <a:rPr lang="en-US" dirty="0"/>
              <a:t> regards the visual features of images as inputs and uses a SVM as a classifier. </a:t>
            </a:r>
            <a:endParaRPr lang="en-US" dirty="0" smtClean="0"/>
          </a:p>
          <a:p>
            <a:pPr>
              <a:lnSpc>
                <a:spcPct val="120000"/>
              </a:lnSpc>
            </a:pPr>
            <a:r>
              <a:rPr lang="en-US" b="1" dirty="0" smtClean="0"/>
              <a:t>PFG:</a:t>
            </a:r>
            <a:r>
              <a:rPr lang="en-US" dirty="0" smtClean="0"/>
              <a:t> considers both color features and social correlations among images.</a:t>
            </a:r>
          </a:p>
          <a:p>
            <a:pPr>
              <a:lnSpc>
                <a:spcPct val="120000"/>
              </a:lnSpc>
            </a:pPr>
            <a:r>
              <a:rPr lang="en-US" b="1" dirty="0" smtClean="0"/>
              <a:t>LDA+SVM:</a:t>
            </a:r>
            <a:r>
              <a:rPr lang="en-US" dirty="0" smtClean="0"/>
              <a:t> first uses LDA to extract latent topics from comments, then uses visual features, topic distributions, and social ties as features to train a SVM.</a:t>
            </a:r>
            <a:endParaRPr lang="en-US" dirty="0"/>
          </a:p>
        </p:txBody>
      </p:sp>
      <p:sp>
        <p:nvSpPr>
          <p:cNvPr id="6" name="TextBox 5"/>
          <p:cNvSpPr txBox="1"/>
          <p:nvPr/>
        </p:nvSpPr>
        <p:spPr>
          <a:xfrm rot="513685">
            <a:off x="7222035" y="1015759"/>
            <a:ext cx="2641600" cy="707886"/>
          </a:xfrm>
          <a:prstGeom prst="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dirty="0" smtClean="0"/>
              <a:t>Averagely </a:t>
            </a:r>
            <a:r>
              <a:rPr lang="en-US" sz="2000" b="1" i="1" dirty="0" smtClean="0">
                <a:solidFill>
                  <a:srgbClr val="0000FF"/>
                </a:solidFill>
              </a:rPr>
              <a:t>+37.4%</a:t>
            </a:r>
            <a:r>
              <a:rPr lang="en-US" sz="2000" dirty="0" smtClean="0"/>
              <a:t> in terms of F1</a:t>
            </a:r>
          </a:p>
        </p:txBody>
      </p:sp>
    </p:spTree>
    <p:extLst>
      <p:ext uri="{BB962C8B-B14F-4D97-AF65-F5344CB8AC3E}">
        <p14:creationId xmlns:p14="http://schemas.microsoft.com/office/powerpoint/2010/main" val="1229247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b="1" dirty="0" smtClean="0">
                <a:solidFill>
                  <a:srgbClr val="C00000"/>
                </a:solidFill>
                <a:latin typeface="Times New Roman" charset="0"/>
                <a:ea typeface="Times New Roman" charset="0"/>
                <a:cs typeface="Times New Roman" charset="0"/>
              </a:rPr>
              <a:t>Six Degrees of Separation [Milgram]</a:t>
            </a:r>
            <a:endParaRPr lang="en-US" sz="1600" b="1"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133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1967</a:t>
            </a:r>
            <a:endParaRPr lang="en-US" b="1"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5121402" y="1981201"/>
            <a:ext cx="1565148" cy="595035"/>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743200"/>
            <a:ext cx="1091851" cy="914400"/>
          </a:xfrm>
          <a:prstGeom prst="rect">
            <a:avLst/>
          </a:prstGeom>
          <a:ln w="28575">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74549" y="1929826"/>
            <a:ext cx="4495340"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65" name="Picture 64"/>
          <p:cNvPicPr>
            <a:picLocks noChangeAspect="1"/>
          </p:cNvPicPr>
          <p:nvPr/>
        </p:nvPicPr>
        <p:blipFill>
          <a:blip r:embed="rId7"/>
          <a:stretch>
            <a:fillRect/>
          </a:stretch>
        </p:blipFill>
        <p:spPr>
          <a:xfrm>
            <a:off x="2393950" y="27432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8"/>
          <a:stretch>
            <a:fillRect/>
          </a:stretch>
        </p:blipFill>
        <p:spPr>
          <a:xfrm>
            <a:off x="5943600" y="1524001"/>
            <a:ext cx="1230746" cy="740819"/>
          </a:xfrm>
          <a:prstGeom prst="rect">
            <a:avLst/>
          </a:prstGeom>
          <a:ln w="25400">
            <a:solidFill>
              <a:srgbClr val="115CB3"/>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7429500" y="1487714"/>
            <a:ext cx="1816101" cy="798286"/>
          </a:xfrm>
          <a:prstGeom prst="rect">
            <a:avLst/>
          </a:prstGeom>
          <a:noFill/>
          <a:ln w="25400">
            <a:solidFill>
              <a:srgbClr val="115CB3"/>
            </a:solidFill>
          </a:ln>
        </p:spPr>
      </p:pic>
      <p:sp>
        <p:nvSpPr>
          <p:cNvPr id="5" name="Rectangle 4"/>
          <p:cNvSpPr/>
          <p:nvPr/>
        </p:nvSpPr>
        <p:spPr>
          <a:xfrm>
            <a:off x="82550" y="76200"/>
            <a:ext cx="9757410" cy="50292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pic>
        <p:nvPicPr>
          <p:cNvPr id="68" name="Picture 67"/>
          <p:cNvPicPr>
            <a:picLocks noChangeAspect="1"/>
          </p:cNvPicPr>
          <p:nvPr/>
        </p:nvPicPr>
        <p:blipFill>
          <a:blip r:embed="rId10"/>
          <a:stretch>
            <a:fillRect/>
          </a:stretch>
        </p:blipFill>
        <p:spPr>
          <a:xfrm>
            <a:off x="2889250" y="2971800"/>
            <a:ext cx="3962400" cy="1405891"/>
          </a:xfrm>
          <a:prstGeom prst="rect">
            <a:avLst/>
          </a:prstGeom>
          <a:ln w="25400">
            <a:noFill/>
          </a:ln>
        </p:spPr>
      </p:pic>
      <p:sp>
        <p:nvSpPr>
          <p:cNvPr id="6" name="TextBox 5"/>
          <p:cNvSpPr txBox="1"/>
          <p:nvPr/>
        </p:nvSpPr>
        <p:spPr>
          <a:xfrm>
            <a:off x="0" y="101026"/>
            <a:ext cx="9906000" cy="584775"/>
          </a:xfrm>
          <a:prstGeom prst="rect">
            <a:avLst/>
          </a:prstGeom>
          <a:noFill/>
        </p:spPr>
        <p:txBody>
          <a:bodyPr wrap="square" rtlCol="0">
            <a:spAutoFit/>
          </a:bodyPr>
          <a:lstStyle/>
          <a:p>
            <a:pPr algn="ctr"/>
            <a:r>
              <a:rPr lang="en-US" altLang="zh-CN" sz="3200" dirty="0" smtClean="0"/>
              <a:t>1967:</a:t>
            </a:r>
            <a:r>
              <a:rPr lang="zh-CN" altLang="en-US" sz="3200" dirty="0" smtClean="0"/>
              <a:t> </a:t>
            </a:r>
            <a:r>
              <a:rPr lang="en-US" altLang="zh-CN" sz="3200" dirty="0" smtClean="0"/>
              <a:t>Six</a:t>
            </a:r>
            <a:r>
              <a:rPr lang="zh-CN" altLang="en-US" sz="3200" dirty="0" smtClean="0"/>
              <a:t> </a:t>
            </a:r>
            <a:r>
              <a:rPr lang="en-US" altLang="zh-CN" sz="3200" dirty="0" smtClean="0"/>
              <a:t>Degrees</a:t>
            </a:r>
            <a:r>
              <a:rPr lang="zh-CN" altLang="en-US" sz="3200" dirty="0" smtClean="0"/>
              <a:t> </a:t>
            </a:r>
            <a:r>
              <a:rPr lang="en-US" altLang="zh-CN" sz="3200" dirty="0" smtClean="0"/>
              <a:t>of</a:t>
            </a:r>
            <a:r>
              <a:rPr lang="zh-CN" altLang="en-US" sz="3200" dirty="0" smtClean="0"/>
              <a:t> </a:t>
            </a:r>
            <a:r>
              <a:rPr lang="en-US" altLang="zh-CN" sz="3200" dirty="0" smtClean="0"/>
              <a:t>Separation</a:t>
            </a:r>
            <a:endParaRPr lang="en-US" sz="3200" dirty="0"/>
          </a:p>
        </p:txBody>
      </p:sp>
      <p:sp>
        <p:nvSpPr>
          <p:cNvPr id="10" name="Rectangle 9"/>
          <p:cNvSpPr/>
          <p:nvPr/>
        </p:nvSpPr>
        <p:spPr>
          <a:xfrm>
            <a:off x="247650" y="4724401"/>
            <a:ext cx="9658350" cy="307777"/>
          </a:xfrm>
          <a:prstGeom prst="rect">
            <a:avLst/>
          </a:prstGeom>
        </p:spPr>
        <p:txBody>
          <a:bodyPr wrap="square">
            <a:spAutoFit/>
          </a:bodyPr>
          <a:lstStyle/>
          <a:p>
            <a:r>
              <a:rPr lang="en-US" sz="1400" dirty="0">
                <a:latin typeface="Times New Roman" charset="0"/>
                <a:ea typeface="Times New Roman" charset="0"/>
                <a:cs typeface="Times New Roman" charset="0"/>
              </a:rPr>
              <a:t>Stanley Milgram. The small world problem. </a:t>
            </a:r>
            <a:r>
              <a:rPr lang="en-US" sz="1400" i="1" dirty="0">
                <a:latin typeface="Times New Roman" charset="0"/>
                <a:ea typeface="Times New Roman" charset="0"/>
                <a:cs typeface="Times New Roman" charset="0"/>
              </a:rPr>
              <a:t>Psychology Today</a:t>
            </a:r>
            <a:r>
              <a:rPr lang="en-US" sz="1400" dirty="0">
                <a:latin typeface="Times New Roman" charset="0"/>
                <a:ea typeface="Times New Roman" charset="0"/>
                <a:cs typeface="Times New Roman" charset="0"/>
              </a:rPr>
              <a:t>, 2(1):60–67, 1967</a:t>
            </a:r>
            <a:r>
              <a:rPr lang="en-US" sz="1400" dirty="0" smtClean="0">
                <a:latin typeface="Times New Roman" charset="0"/>
                <a:ea typeface="Times New Roman" charset="0"/>
                <a:cs typeface="Times New Roman" charset="0"/>
              </a:rPr>
              <a:t>. Cited by 6967 (as of May 2016) </a:t>
            </a:r>
            <a:endParaRPr lang="en-US" sz="1400" dirty="0">
              <a:latin typeface="Times New Roman" charset="0"/>
              <a:ea typeface="Times New Roman" charset="0"/>
              <a:cs typeface="Times New Roman" charset="0"/>
            </a:endParaRPr>
          </a:p>
        </p:txBody>
      </p:sp>
      <p:sp>
        <p:nvSpPr>
          <p:cNvPr id="11" name="Rectangle 10"/>
          <p:cNvSpPr/>
          <p:nvPr/>
        </p:nvSpPr>
        <p:spPr>
          <a:xfrm>
            <a:off x="82550" y="838200"/>
            <a:ext cx="9575800" cy="1631216"/>
          </a:xfrm>
          <a:prstGeom prst="rect">
            <a:avLst/>
          </a:prstGeom>
        </p:spPr>
        <p:txBody>
          <a:bodyPr wrap="square">
            <a:spAutoFit/>
          </a:bodyPr>
          <a:lstStyle/>
          <a:p>
            <a:pPr marL="342900" indent="-342900">
              <a:buFont typeface="Arial" charset="0"/>
              <a:buChar char="•"/>
            </a:pPr>
            <a:r>
              <a:rPr lang="en-US" sz="2000" dirty="0" smtClean="0">
                <a:latin typeface="Times New Roman" charset="0"/>
                <a:ea typeface="Times New Roman" charset="0"/>
                <a:cs typeface="Times New Roman" charset="0"/>
              </a:rPr>
              <a:t>“Given </a:t>
            </a:r>
            <a:r>
              <a:rPr lang="en-US" sz="2000" dirty="0">
                <a:latin typeface="Times New Roman" charset="0"/>
                <a:ea typeface="Times New Roman" charset="0"/>
                <a:cs typeface="Times New Roman" charset="0"/>
              </a:rPr>
              <a:t>two individuals selected randomly from the population, what is the probability that the minimum number of intermediaries required to link them is 0, 1, </a:t>
            </a:r>
            <a:r>
              <a:rPr lang="en-US" sz="2000" dirty="0" smtClean="0">
                <a:latin typeface="Times New Roman" charset="0"/>
                <a:ea typeface="Times New Roman" charset="0"/>
                <a:cs typeface="Times New Roman" charset="0"/>
              </a:rPr>
              <a:t>2, </a:t>
            </a:r>
            <a:r>
              <a:rPr lang="is-IS" sz="2000" dirty="0" smtClean="0">
                <a:latin typeface="Times New Roman" charset="0"/>
                <a:ea typeface="Times New Roman" charset="0"/>
                <a:cs typeface="Times New Roman" charset="0"/>
              </a:rPr>
              <a:t>…, </a:t>
            </a:r>
            <a:r>
              <a:rPr lang="is-IS" sz="2000" i="1" dirty="0" smtClean="0">
                <a:latin typeface="Times New Roman" charset="0"/>
                <a:ea typeface="Times New Roman" charset="0"/>
                <a:cs typeface="Times New Roman" charset="0"/>
              </a:rPr>
              <a:t>k</a:t>
            </a:r>
            <a:r>
              <a:rPr lang="is-IS" sz="2000" dirty="0" smtClean="0">
                <a:latin typeface="Times New Roman" charset="0"/>
                <a:ea typeface="Times New Roman" charset="0"/>
                <a:cs typeface="Times New Roman" charset="0"/>
              </a:rPr>
              <a:t>?”</a:t>
            </a:r>
          </a:p>
          <a:p>
            <a:pPr marL="342900" indent="-342900">
              <a:buFont typeface="Arial" charset="0"/>
              <a:buChar char="•"/>
            </a:pPr>
            <a:r>
              <a:rPr lang="en-US" sz="2000" dirty="0" smtClean="0">
                <a:latin typeface="Times New Roman" charset="0"/>
                <a:ea typeface="Times New Roman" charset="0"/>
                <a:cs typeface="Times New Roman" charset="0"/>
              </a:rPr>
              <a:t>Milgram “selected </a:t>
            </a:r>
            <a:r>
              <a:rPr lang="en-US" sz="2000" dirty="0">
                <a:latin typeface="Times New Roman" charset="0"/>
                <a:ea typeface="Times New Roman" charset="0"/>
                <a:cs typeface="Times New Roman" charset="0"/>
              </a:rPr>
              <a:t>296 volunteers </a:t>
            </a:r>
            <a:r>
              <a:rPr lang="en-US" sz="2000" dirty="0" smtClean="0">
                <a:latin typeface="Times New Roman" charset="0"/>
                <a:ea typeface="Times New Roman" charset="0"/>
                <a:cs typeface="Times New Roman" charset="0"/>
              </a:rPr>
              <a:t>and to distribute a mail to a </a:t>
            </a:r>
            <a:r>
              <a:rPr lang="en-US" sz="2000" dirty="0">
                <a:latin typeface="Times New Roman" charset="0"/>
                <a:ea typeface="Times New Roman" charset="0"/>
                <a:cs typeface="Times New Roman" charset="0"/>
              </a:rPr>
              <a:t>stockholder living </a:t>
            </a:r>
            <a:r>
              <a:rPr lang="en-US" sz="2000" dirty="0" smtClean="0">
                <a:latin typeface="Times New Roman" charset="0"/>
                <a:ea typeface="Times New Roman" charset="0"/>
                <a:cs typeface="Times New Roman" charset="0"/>
              </a:rPr>
              <a:t>in Boston.”</a:t>
            </a:r>
          </a:p>
          <a:p>
            <a:pPr marL="342900" indent="-342900">
              <a:buFont typeface="Arial" charset="0"/>
              <a:buChar char="•"/>
            </a:pPr>
            <a:r>
              <a:rPr lang="en-US" altLang="zh-CN" sz="2000" dirty="0" smtClean="0">
                <a:latin typeface="Times New Roman" charset="0"/>
                <a:ea typeface="Times New Roman" charset="0"/>
                <a:cs typeface="Times New Roman" charset="0"/>
              </a:rPr>
              <a:t>“</a:t>
            </a:r>
            <a:r>
              <a:rPr lang="en-US" sz="2000" dirty="0" smtClean="0">
                <a:latin typeface="Times New Roman" charset="0"/>
                <a:ea typeface="Times New Roman" charset="0"/>
                <a:cs typeface="Times New Roman" charset="0"/>
              </a:rPr>
              <a:t>The </a:t>
            </a:r>
            <a:r>
              <a:rPr lang="en-US" sz="2000" dirty="0">
                <a:latin typeface="Times New Roman" charset="0"/>
                <a:ea typeface="Times New Roman" charset="0"/>
                <a:cs typeface="Times New Roman" charset="0"/>
              </a:rPr>
              <a:t>average number of intermediaries </a:t>
            </a:r>
            <a:r>
              <a:rPr lang="en-US" sz="2000" dirty="0" smtClean="0">
                <a:latin typeface="Times New Roman" charset="0"/>
                <a:ea typeface="Times New Roman" charset="0"/>
                <a:cs typeface="Times New Roman" charset="0"/>
              </a:rPr>
              <a:t>in</a:t>
            </a:r>
            <a:r>
              <a:rPr lang="zh-CN" altLang="en-US" sz="2000" dirty="0" smtClean="0">
                <a:latin typeface="Times New Roman" charset="0"/>
                <a:ea typeface="Times New Roman" charset="0"/>
                <a:cs typeface="Times New Roman" charset="0"/>
              </a:rPr>
              <a:t> </a:t>
            </a:r>
            <a:r>
              <a:rPr lang="en-US" altLang="zh-CN" sz="2000" dirty="0" smtClean="0">
                <a:latin typeface="Times New Roman" charset="0"/>
                <a:ea typeface="Times New Roman" charset="0"/>
                <a:cs typeface="Times New Roman" charset="0"/>
              </a:rPr>
              <a:t>the</a:t>
            </a:r>
            <a:r>
              <a:rPr lang="zh-CN" altLang="en-US" sz="2000" dirty="0" smtClean="0">
                <a:latin typeface="Times New Roman" charset="0"/>
                <a:ea typeface="Times New Roman" charset="0"/>
                <a:cs typeface="Times New Roman" charset="0"/>
              </a:rPr>
              <a:t> </a:t>
            </a:r>
            <a:r>
              <a:rPr lang="en-US" altLang="zh-CN" sz="2000" dirty="0" smtClean="0">
                <a:latin typeface="Times New Roman" charset="0"/>
                <a:ea typeface="Times New Roman" charset="0"/>
                <a:cs typeface="Times New Roman" charset="0"/>
              </a:rPr>
              <a:t>mailing</a:t>
            </a:r>
            <a:r>
              <a:rPr lang="en-US" sz="2000" dirty="0" smtClean="0">
                <a:latin typeface="Times New Roman" charset="0"/>
                <a:ea typeface="Times New Roman" charset="0"/>
                <a:cs typeface="Times New Roman" charset="0"/>
              </a:rPr>
              <a:t> </a:t>
            </a:r>
            <a:r>
              <a:rPr lang="en-US" sz="2000" dirty="0">
                <a:latin typeface="Times New Roman" charset="0"/>
                <a:ea typeface="Times New Roman" charset="0"/>
                <a:cs typeface="Times New Roman" charset="0"/>
              </a:rPr>
              <a:t>chains was </a:t>
            </a:r>
            <a:r>
              <a:rPr lang="en-US" sz="2000" dirty="0" smtClean="0">
                <a:latin typeface="Times New Roman" charset="0"/>
                <a:ea typeface="Times New Roman" charset="0"/>
                <a:cs typeface="Times New Roman" charset="0"/>
              </a:rPr>
              <a:t>5.2</a:t>
            </a:r>
            <a:r>
              <a:rPr lang="en-US" altLang="zh-CN" sz="2000" dirty="0" smtClean="0">
                <a:latin typeface="Times New Roman" charset="0"/>
                <a:ea typeface="Times New Roman" charset="0"/>
                <a:cs typeface="Times New Roman" charset="0"/>
              </a:rPr>
              <a:t>.”</a:t>
            </a:r>
            <a:endParaRPr lang="is-IS" sz="20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75925520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User Comments and </a:t>
            </a:r>
            <a:br>
              <a:rPr lang="en-US" dirty="0" smtClean="0"/>
            </a:br>
            <a:r>
              <a:rPr lang="en-US" dirty="0" smtClean="0"/>
              <a:t>Social Ties help?</a:t>
            </a:r>
            <a:endParaRPr lang="en-US" dirty="0"/>
          </a:p>
        </p:txBody>
      </p:sp>
      <p:pic>
        <p:nvPicPr>
          <p:cNvPr id="4" name="Content Placeholder 3"/>
          <p:cNvPicPr>
            <a:picLocks noGrp="1" noChangeAspect="1"/>
          </p:cNvPicPr>
          <p:nvPr>
            <p:ph idx="1"/>
          </p:nvPr>
        </p:nvPicPr>
        <p:blipFill>
          <a:blip r:embed="rId2"/>
          <a:srcRect l="-14510" r="-14510"/>
          <a:stretch>
            <a:fillRect/>
          </a:stretch>
        </p:blipFill>
        <p:spPr>
          <a:xfrm>
            <a:off x="4787900" y="1905000"/>
            <a:ext cx="5651316" cy="3048000"/>
          </a:xfrm>
        </p:spPr>
      </p:pic>
      <p:sp>
        <p:nvSpPr>
          <p:cNvPr id="3" name="TextBox 2"/>
          <p:cNvSpPr txBox="1"/>
          <p:nvPr/>
        </p:nvSpPr>
        <p:spPr>
          <a:xfrm>
            <a:off x="247650" y="1828800"/>
            <a:ext cx="5035550" cy="1261884"/>
          </a:xfrm>
          <a:prstGeom prst="rect">
            <a:avLst/>
          </a:prstGeom>
          <a:noFill/>
          <a:ln w="28575" cmpd="sng">
            <a:solidFill>
              <a:srgbClr val="3366FF"/>
            </a:solidFill>
          </a:ln>
        </p:spPr>
        <p:txBody>
          <a:bodyPr wrap="square" rtlCol="0">
            <a:spAutoFit/>
          </a:bodyPr>
          <a:lstStyle/>
          <a:p>
            <a:r>
              <a:rPr lang="en-US" sz="2000" b="1" dirty="0" smtClean="0"/>
              <a:t>-Comments</a:t>
            </a:r>
            <a:r>
              <a:rPr lang="en-US" sz="2000" dirty="0" smtClean="0"/>
              <a:t> stands for the proposed method ignoring comment information</a:t>
            </a:r>
          </a:p>
          <a:p>
            <a:endParaRPr lang="en-US" sz="1400" dirty="0" smtClean="0"/>
          </a:p>
          <a:p>
            <a:r>
              <a:rPr lang="en-US" sz="2000" b="1" dirty="0" smtClean="0"/>
              <a:t>-Tie</a:t>
            </a:r>
            <a:r>
              <a:rPr lang="en-US" sz="2000" dirty="0" smtClean="0"/>
              <a:t> ignores social tie information</a:t>
            </a:r>
          </a:p>
        </p:txBody>
      </p:sp>
      <p:sp>
        <p:nvSpPr>
          <p:cNvPr id="5" name="TextBox 4"/>
          <p:cNvSpPr txBox="1"/>
          <p:nvPr/>
        </p:nvSpPr>
        <p:spPr>
          <a:xfrm>
            <a:off x="1238250" y="3327737"/>
            <a:ext cx="3549650" cy="1015663"/>
          </a:xfrm>
          <a:prstGeom prst="rect">
            <a:avLst/>
          </a:prstGeom>
          <a:noFill/>
          <a:ln w="28575" cmpd="sng">
            <a:solidFill>
              <a:srgbClr val="FF0000"/>
            </a:solidFill>
          </a:ln>
        </p:spPr>
        <p:txBody>
          <a:bodyPr wrap="square" rtlCol="0">
            <a:spAutoFit/>
          </a:bodyPr>
          <a:lstStyle/>
          <a:p>
            <a:pPr algn="ctr"/>
            <a:r>
              <a:rPr lang="en-US" sz="2000" dirty="0" smtClean="0"/>
              <a:t>Fear images have similar visual features with Sadness and Anger.</a:t>
            </a:r>
          </a:p>
        </p:txBody>
      </p:sp>
      <p:cxnSp>
        <p:nvCxnSpPr>
          <p:cNvPr id="6" name="Straight Arrow Connector 5"/>
          <p:cNvCxnSpPr>
            <a:stCxn id="5" idx="3"/>
          </p:cNvCxnSpPr>
          <p:nvPr/>
        </p:nvCxnSpPr>
        <p:spPr>
          <a:xfrm flipV="1">
            <a:off x="4787900" y="3733801"/>
            <a:ext cx="3632200" cy="101769"/>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12" name="Oval 11"/>
          <p:cNvSpPr/>
          <p:nvPr/>
        </p:nvSpPr>
        <p:spPr>
          <a:xfrm>
            <a:off x="8420100" y="2895600"/>
            <a:ext cx="660400" cy="2057400"/>
          </a:xfrm>
          <a:prstGeom prst="ellipse">
            <a:avLst/>
          </a:prstGeom>
          <a:noFill/>
          <a:ln w="38100" cmpd="sng">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TextBox 13"/>
          <p:cNvSpPr txBox="1"/>
          <p:nvPr/>
        </p:nvSpPr>
        <p:spPr>
          <a:xfrm>
            <a:off x="742950" y="4800601"/>
            <a:ext cx="3962400" cy="1015663"/>
          </a:xfrm>
          <a:prstGeom prst="rect">
            <a:avLst/>
          </a:prstGeom>
          <a:noFill/>
          <a:ln w="28575" cmpd="sng">
            <a:solidFill>
              <a:srgbClr val="008000"/>
            </a:solidFill>
          </a:ln>
        </p:spPr>
        <p:txBody>
          <a:bodyPr wrap="square" rtlCol="0">
            <a:spAutoFit/>
          </a:bodyPr>
          <a:lstStyle/>
          <a:p>
            <a:pPr algn="ctr"/>
            <a:r>
              <a:rPr lang="en-US" sz="2000" dirty="0" err="1" smtClean="0"/>
              <a:t>Homophily</a:t>
            </a:r>
            <a:r>
              <a:rPr lang="en-US" sz="2000" dirty="0" smtClean="0"/>
              <a:t> suggests that friends with similar interests tend to have similar understanding of disgust</a:t>
            </a:r>
          </a:p>
        </p:txBody>
      </p:sp>
      <p:sp>
        <p:nvSpPr>
          <p:cNvPr id="15" name="Oval 14"/>
          <p:cNvSpPr/>
          <p:nvPr/>
        </p:nvSpPr>
        <p:spPr>
          <a:xfrm>
            <a:off x="7759700" y="2895600"/>
            <a:ext cx="660400" cy="2057400"/>
          </a:xfrm>
          <a:prstGeom prst="ellipse">
            <a:avLst/>
          </a:prstGeom>
          <a:noFill/>
          <a:ln w="38100" cmpd="sng">
            <a:solidFill>
              <a:srgbClr val="008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6" name="Straight Arrow Connector 15"/>
          <p:cNvCxnSpPr>
            <a:stCxn id="14" idx="3"/>
            <a:endCxn id="15" idx="2"/>
          </p:cNvCxnSpPr>
          <p:nvPr/>
        </p:nvCxnSpPr>
        <p:spPr>
          <a:xfrm flipV="1">
            <a:off x="4705350" y="3924300"/>
            <a:ext cx="3054350" cy="1384133"/>
          </a:xfrm>
          <a:prstGeom prst="straightConnector1">
            <a:avLst/>
          </a:prstGeom>
          <a:ln>
            <a:solidFill>
              <a:srgbClr val="008000"/>
            </a:solidFill>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68989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Interpretations</a:t>
            </a:r>
            <a:endParaRPr lang="en-US" dirty="0"/>
          </a:p>
        </p:txBody>
      </p:sp>
      <p:pic>
        <p:nvPicPr>
          <p:cNvPr id="4" name="Content Placeholder 3"/>
          <p:cNvPicPr>
            <a:picLocks noGrp="1" noChangeAspect="1"/>
          </p:cNvPicPr>
          <p:nvPr>
            <p:ph idx="1"/>
          </p:nvPr>
        </p:nvPicPr>
        <p:blipFill>
          <a:blip r:embed="rId3"/>
          <a:srcRect t="-21999" b="-21999"/>
          <a:stretch>
            <a:fillRect/>
          </a:stretch>
        </p:blipFill>
        <p:spPr>
          <a:xfrm>
            <a:off x="165100" y="245556"/>
            <a:ext cx="9575800" cy="5164645"/>
          </a:xfrm>
        </p:spPr>
      </p:pic>
      <p:sp>
        <p:nvSpPr>
          <p:cNvPr id="5" name="TextBox 4"/>
          <p:cNvSpPr txBox="1"/>
          <p:nvPr/>
        </p:nvSpPr>
        <p:spPr>
          <a:xfrm>
            <a:off x="165100" y="4800601"/>
            <a:ext cx="9493250" cy="1538883"/>
          </a:xfrm>
          <a:prstGeom prst="rect">
            <a:avLst/>
          </a:prstGeom>
          <a:noFill/>
          <a:ln w="28575" cmpd="sng">
            <a:solidFill>
              <a:srgbClr val="3366FF"/>
            </a:solidFill>
          </a:ln>
        </p:spPr>
        <p:txBody>
          <a:bodyPr wrap="square" rtlCol="0">
            <a:spAutoFit/>
          </a:bodyPr>
          <a:lstStyle/>
          <a:p>
            <a:pPr marL="342900" indent="-342900">
              <a:buFont typeface="Arial"/>
              <a:buChar char="•"/>
            </a:pPr>
            <a:r>
              <a:rPr lang="en-US" sz="2000" dirty="0" smtClean="0"/>
              <a:t>Our model demonstrates how visual features distribute over different emotions. (e.g., images representing Happiness have high saturation)</a:t>
            </a:r>
          </a:p>
          <a:p>
            <a:endParaRPr lang="en-US" sz="1200" dirty="0"/>
          </a:p>
          <a:p>
            <a:pPr marL="342900" indent="-342900">
              <a:buFont typeface="Arial"/>
              <a:buChar char="•"/>
            </a:pPr>
            <a:r>
              <a:rPr lang="en-US" sz="2000" dirty="0" smtClean="0"/>
              <a:t>Positive emotions attract more response (</a:t>
            </a:r>
            <a:r>
              <a:rPr lang="en-US" sz="2000" b="1" i="1" dirty="0" smtClean="0">
                <a:solidFill>
                  <a:srgbClr val="0000FF"/>
                </a:solidFill>
              </a:rPr>
              <a:t>+4.4</a:t>
            </a:r>
            <a:r>
              <a:rPr lang="en-US" sz="2000" dirty="0" smtClean="0"/>
              <a:t> times) and more easily to influence others compared with negative emotions.</a:t>
            </a:r>
          </a:p>
        </p:txBody>
      </p:sp>
    </p:spTree>
    <p:extLst>
      <p:ext uri="{BB962C8B-B14F-4D97-AF65-F5344CB8AC3E}">
        <p14:creationId xmlns:p14="http://schemas.microsoft.com/office/powerpoint/2010/main" val="148563736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3" cstate="print"/>
          <a:stretch>
            <a:fillRect/>
          </a:stretch>
        </p:blipFill>
        <p:spPr>
          <a:xfrm>
            <a:off x="1028564" y="2702919"/>
            <a:ext cx="654632" cy="709185"/>
          </a:xfrm>
          <a:prstGeom prst="rect">
            <a:avLst/>
          </a:prstGeom>
        </p:spPr>
      </p:pic>
      <p:sp>
        <p:nvSpPr>
          <p:cNvPr id="5" name="右箭头 16"/>
          <p:cNvSpPr/>
          <p:nvPr/>
        </p:nvSpPr>
        <p:spPr>
          <a:xfrm>
            <a:off x="2108684"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Misc-Buddy-Blue-icon.png"/>
          <p:cNvPicPr>
            <a:picLocks noChangeAspect="1"/>
          </p:cNvPicPr>
          <p:nvPr/>
        </p:nvPicPr>
        <p:blipFill>
          <a:blip r:embed="rId3"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3"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 name="右箭头 16"/>
          <p:cNvSpPr/>
          <p:nvPr/>
        </p:nvSpPr>
        <p:spPr>
          <a:xfrm>
            <a:off x="5637076"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Misc-Buddy-Blue-icon.png"/>
          <p:cNvPicPr>
            <a:picLocks noChangeAspect="1"/>
          </p:cNvPicPr>
          <p:nvPr/>
        </p:nvPicPr>
        <p:blipFill>
          <a:blip r:embed="rId3"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3"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3"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3"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3"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3"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tie</a:t>
            </a:r>
            <a:endParaRPr kumimoji="1" lang="zh-CN" altLang="en-US" sz="1800" dirty="0">
              <a:solidFill>
                <a:schemeClr val="tx1"/>
              </a:solidFill>
            </a:endParaRPr>
          </a:p>
        </p:txBody>
      </p:sp>
      <p:sp>
        <p:nvSpPr>
          <p:cNvPr id="43" name="矩形 42"/>
          <p:cNvSpPr/>
          <p:nvPr/>
        </p:nvSpPr>
        <p:spPr>
          <a:xfrm>
            <a:off x="6465168" y="273892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Social role</a:t>
            </a:r>
            <a:endParaRPr kumimoji="1" lang="zh-CN" altLang="en-US" sz="1800" dirty="0">
              <a:solidFill>
                <a:schemeClr val="tx1"/>
              </a:solidFill>
            </a:endParaRPr>
          </a:p>
        </p:txBody>
      </p:sp>
      <p:sp>
        <p:nvSpPr>
          <p:cNvPr id="44" name="矩形 43"/>
          <p:cNvSpPr/>
          <p:nvPr/>
        </p:nvSpPr>
        <p:spPr>
          <a:xfrm>
            <a:off x="704527"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User-level</a:t>
            </a:r>
            <a:endParaRPr kumimoji="1" lang="zh-CN" altLang="en-US" sz="2400" dirty="0">
              <a:solidFill>
                <a:srgbClr val="FF0000"/>
              </a:solidFill>
            </a:endParaRPr>
          </a:p>
        </p:txBody>
      </p:sp>
      <p:sp>
        <p:nvSpPr>
          <p:cNvPr id="45" name="矩形 44"/>
          <p:cNvSpPr/>
          <p:nvPr/>
        </p:nvSpPr>
        <p:spPr>
          <a:xfrm>
            <a:off x="3603869"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Tie-level</a:t>
            </a:r>
            <a:endParaRPr kumimoji="1" lang="zh-CN" altLang="en-US" sz="2400" dirty="0">
              <a:solidFill>
                <a:srgbClr val="FF0000"/>
              </a:solidFill>
            </a:endParaRPr>
          </a:p>
        </p:txBody>
      </p:sp>
      <p:sp>
        <p:nvSpPr>
          <p:cNvPr id="46" name="矩形 45"/>
          <p:cNvSpPr/>
          <p:nvPr/>
        </p:nvSpPr>
        <p:spPr>
          <a:xfrm>
            <a:off x="6969224" y="1268760"/>
            <a:ext cx="2448272"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Network</a:t>
            </a:r>
            <a:r>
              <a:rPr kumimoji="1" lang="zh-CN" altLang="en-US" sz="2400" dirty="0" smtClean="0">
                <a:solidFill>
                  <a:srgbClr val="FF0000"/>
                </a:solidFill>
              </a:rPr>
              <a:t> </a:t>
            </a:r>
            <a:r>
              <a:rPr kumimoji="1" lang="en-US" altLang="zh-CN" sz="2400" dirty="0" smtClean="0">
                <a:solidFill>
                  <a:srgbClr val="FF0000"/>
                </a:solidFill>
              </a:rPr>
              <a:t>Dynamics</a:t>
            </a:r>
            <a:endParaRPr kumimoji="1" lang="zh-CN" altLang="en-US" sz="2400" dirty="0">
              <a:solidFill>
                <a:srgbClr val="FF0000"/>
              </a:solidFill>
            </a:endParaRPr>
          </a:p>
        </p:txBody>
      </p:sp>
      <p:sp>
        <p:nvSpPr>
          <p:cNvPr id="36" name="矩形 35"/>
          <p:cNvSpPr/>
          <p:nvPr/>
        </p:nvSpPr>
        <p:spPr>
          <a:xfrm>
            <a:off x="838200" y="4077072"/>
            <a:ext cx="181054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a:t>
            </a:r>
            <a:r>
              <a:rPr kumimoji="1" lang="zh-CN" altLang="en-US" sz="1800" dirty="0" smtClean="0">
                <a:solidFill>
                  <a:schemeClr val="tx1"/>
                </a:solidFill>
              </a:rPr>
              <a:t> </a:t>
            </a:r>
            <a:r>
              <a:rPr kumimoji="1" lang="en-US" altLang="zh-CN" dirty="0">
                <a:solidFill>
                  <a:schemeClr val="tx1"/>
                </a:solidFill>
              </a:rPr>
              <a:t>D</a:t>
            </a:r>
            <a:r>
              <a:rPr kumimoji="1" lang="en-US" altLang="zh-CN" sz="1800" dirty="0" smtClean="0">
                <a:solidFill>
                  <a:schemeClr val="tx1"/>
                </a:solidFill>
              </a:rPr>
              <a:t>emographics</a:t>
            </a:r>
          </a:p>
          <a:p>
            <a:r>
              <a:rPr kumimoji="1" lang="en-US" altLang="zh-CN" sz="1800" dirty="0" smtClean="0">
                <a:solidFill>
                  <a:schemeClr val="tx1"/>
                </a:solidFill>
              </a:rPr>
              <a:t>-</a:t>
            </a:r>
            <a:r>
              <a:rPr kumimoji="1" lang="zh-CN" altLang="en-US" sz="1800" dirty="0" smtClean="0">
                <a:solidFill>
                  <a:schemeClr val="tx1"/>
                </a:solidFill>
              </a:rPr>
              <a:t> </a:t>
            </a:r>
            <a:r>
              <a:rPr kumimoji="1" lang="en-US" altLang="zh-CN" sz="1800" dirty="0" smtClean="0">
                <a:solidFill>
                  <a:schemeClr val="tx1"/>
                </a:solidFill>
              </a:rPr>
              <a:t>Emotion</a:t>
            </a:r>
            <a:endParaRPr kumimoji="1" lang="en-US" altLang="zh-CN" sz="1800" dirty="0">
              <a:solidFill>
                <a:schemeClr val="tx1"/>
              </a:solidFill>
            </a:endParaRPr>
          </a:p>
        </p:txBody>
      </p:sp>
      <p:cxnSp>
        <p:nvCxnSpPr>
          <p:cNvPr id="47" name="Straight Connector 13"/>
          <p:cNvCxnSpPr/>
          <p:nvPr/>
        </p:nvCxnSpPr>
        <p:spPr>
          <a:xfrm>
            <a:off x="560512" y="5147084"/>
            <a:ext cx="8748972"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ight Arrow 16"/>
          <p:cNvSpPr/>
          <p:nvPr/>
        </p:nvSpPr>
        <p:spPr>
          <a:xfrm rot="16200000" flipH="1">
            <a:off x="4649434" y="4483478"/>
            <a:ext cx="324036" cy="1219200"/>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21"/>
          <p:cNvSpPr/>
          <p:nvPr/>
        </p:nvSpPr>
        <p:spPr>
          <a:xfrm>
            <a:off x="2072680" y="5435116"/>
            <a:ext cx="5508612" cy="8382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2000" dirty="0">
              <a:solidFill>
                <a:srgbClr val="800000"/>
              </a:solidFill>
            </a:endParaRPr>
          </a:p>
        </p:txBody>
      </p:sp>
      <p:sp>
        <p:nvSpPr>
          <p:cNvPr id="50" name="Rectangle 22"/>
          <p:cNvSpPr/>
          <p:nvPr/>
        </p:nvSpPr>
        <p:spPr>
          <a:xfrm>
            <a:off x="2900772" y="5589240"/>
            <a:ext cx="3744416" cy="533400"/>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rPr>
              <a:t>Application</a:t>
            </a:r>
            <a:r>
              <a:rPr lang="en-US" altLang="zh-CN" b="1" dirty="0">
                <a:solidFill>
                  <a:srgbClr val="000000"/>
                </a:solidFill>
              </a:rPr>
              <a:t>s</a:t>
            </a:r>
            <a:endParaRPr lang="en-US" b="1" dirty="0">
              <a:solidFill>
                <a:srgbClr val="000000"/>
              </a:solidFill>
            </a:endParaRPr>
          </a:p>
        </p:txBody>
      </p:sp>
      <p:sp>
        <p:nvSpPr>
          <p:cNvPr id="52" name="矩形 51"/>
          <p:cNvSpPr/>
          <p:nvPr/>
        </p:nvSpPr>
        <p:spPr>
          <a:xfrm>
            <a:off x="3764868" y="4077072"/>
            <a:ext cx="201622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Social Tie</a:t>
            </a:r>
          </a:p>
          <a:p>
            <a:r>
              <a:rPr kumimoji="1" lang="en-US" altLang="zh-CN" sz="1800" dirty="0" smtClean="0">
                <a:solidFill>
                  <a:schemeClr val="tx1"/>
                </a:solidFill>
              </a:rPr>
              <a:t>- </a:t>
            </a:r>
            <a:r>
              <a:rPr kumimoji="1" lang="en-US" altLang="zh-CN" sz="1800" dirty="0" smtClean="0">
                <a:solidFill>
                  <a:srgbClr val="C00000"/>
                </a:solidFill>
              </a:rPr>
              <a:t>Social</a:t>
            </a:r>
            <a:r>
              <a:rPr kumimoji="1" lang="zh-CN" altLang="en-US" sz="1800" dirty="0" smtClean="0">
                <a:solidFill>
                  <a:srgbClr val="C00000"/>
                </a:solidFill>
              </a:rPr>
              <a:t> </a:t>
            </a:r>
            <a:r>
              <a:rPr kumimoji="1" lang="en-US" altLang="zh-CN" sz="1800" dirty="0" smtClean="0">
                <a:solidFill>
                  <a:srgbClr val="C00000"/>
                </a:solidFill>
              </a:rPr>
              <a:t>Influence</a:t>
            </a:r>
          </a:p>
        </p:txBody>
      </p:sp>
      <p:sp>
        <p:nvSpPr>
          <p:cNvPr id="38" name="矩形 37"/>
          <p:cNvSpPr/>
          <p:nvPr/>
        </p:nvSpPr>
        <p:spPr>
          <a:xfrm>
            <a:off x="6789204" y="4077072"/>
            <a:ext cx="2448272"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a:t>
            </a:r>
            <a:r>
              <a:rPr kumimoji="1" lang="en-US" altLang="zh-CN" sz="1800" dirty="0" smtClean="0">
                <a:solidFill>
                  <a:srgbClr val="000000"/>
                </a:solidFill>
              </a:rPr>
              <a:t>Information</a:t>
            </a:r>
            <a:r>
              <a:rPr kumimoji="1" lang="zh-CN" altLang="en-US" sz="1800" dirty="0" smtClean="0">
                <a:solidFill>
                  <a:srgbClr val="000000"/>
                </a:solidFill>
              </a:rPr>
              <a:t> </a:t>
            </a:r>
            <a:r>
              <a:rPr kumimoji="1" lang="en-US" altLang="zh-CN" sz="1800" dirty="0" smtClean="0">
                <a:solidFill>
                  <a:srgbClr val="000000"/>
                </a:solidFill>
              </a:rPr>
              <a:t>Diffusion</a:t>
            </a:r>
          </a:p>
          <a:p>
            <a:r>
              <a:rPr kumimoji="1" lang="en-US" altLang="zh-CN" sz="1800" dirty="0" smtClean="0">
                <a:solidFill>
                  <a:srgbClr val="000000"/>
                </a:solidFill>
              </a:rPr>
              <a:t>- Emotion</a:t>
            </a:r>
            <a:r>
              <a:rPr kumimoji="1" lang="zh-CN" altLang="en-US" sz="1800" dirty="0" smtClean="0">
                <a:solidFill>
                  <a:srgbClr val="000000"/>
                </a:solidFill>
              </a:rPr>
              <a:t> </a:t>
            </a:r>
            <a:r>
              <a:rPr kumimoji="1" lang="en-US" altLang="zh-CN" sz="1800" dirty="0" smtClean="0">
                <a:solidFill>
                  <a:srgbClr val="000000"/>
                </a:solidFill>
              </a:rPr>
              <a:t>Contagion</a:t>
            </a:r>
          </a:p>
        </p:txBody>
      </p:sp>
    </p:spTree>
    <p:extLst>
      <p:ext uri="{BB962C8B-B14F-4D97-AF65-F5344CB8AC3E}">
        <p14:creationId xmlns:p14="http://schemas.microsoft.com/office/powerpoint/2010/main" val="210480712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7162815" y="2362200"/>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 name="Title 1"/>
          <p:cNvSpPr>
            <a:spLocks noGrp="1"/>
          </p:cNvSpPr>
          <p:nvPr>
            <p:ph type="title"/>
          </p:nvPr>
        </p:nvSpPr>
        <p:spPr/>
        <p:txBody>
          <a:bodyPr/>
          <a:lstStyle/>
          <a:p>
            <a:r>
              <a:rPr lang="en-US" altLang="zh-CN" dirty="0" smtClean="0"/>
              <a:t>Independent</a:t>
            </a:r>
            <a:r>
              <a:rPr lang="zh-CN" altLang="en-US" dirty="0" smtClean="0"/>
              <a:t> </a:t>
            </a:r>
            <a:r>
              <a:rPr lang="en-US" altLang="zh-CN" dirty="0" smtClean="0"/>
              <a:t>Cascade</a:t>
            </a:r>
            <a:r>
              <a:rPr lang="zh-CN" altLang="en-US" dirty="0" smtClean="0"/>
              <a:t> </a:t>
            </a:r>
            <a:r>
              <a:rPr lang="en-US" altLang="zh-CN" dirty="0" smtClean="0"/>
              <a:t>Model</a:t>
            </a:r>
            <a:endParaRPr lang="en-US" dirty="0"/>
          </a:p>
        </p:txBody>
      </p:sp>
      <p:pic>
        <p:nvPicPr>
          <p:cNvPr id="5" name="Picture 4"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1101" y="2417651"/>
            <a:ext cx="1213026" cy="1128889"/>
          </a:xfrm>
          <a:prstGeom prst="rect">
            <a:avLst/>
          </a:prstGeom>
        </p:spPr>
      </p:pic>
      <p:pic>
        <p:nvPicPr>
          <p:cNvPr id="6" name="Picture 5"/>
          <p:cNvPicPr>
            <a:picLocks noChangeAspect="1"/>
          </p:cNvPicPr>
          <p:nvPr/>
        </p:nvPicPr>
        <p:blipFill>
          <a:blip r:embed="rId4"/>
          <a:stretch>
            <a:fillRect/>
          </a:stretch>
        </p:blipFill>
        <p:spPr>
          <a:xfrm>
            <a:off x="1121549" y="2644492"/>
            <a:ext cx="1232826" cy="1166667"/>
          </a:xfrm>
          <a:prstGeom prst="rect">
            <a:avLst/>
          </a:prstGeom>
        </p:spPr>
      </p:pic>
      <p:pic>
        <p:nvPicPr>
          <p:cNvPr id="7" name="Picture 6"/>
          <p:cNvPicPr>
            <a:picLocks noChangeAspect="1"/>
          </p:cNvPicPr>
          <p:nvPr/>
        </p:nvPicPr>
        <p:blipFill>
          <a:blip r:embed="rId5"/>
          <a:stretch>
            <a:fillRect/>
          </a:stretch>
        </p:blipFill>
        <p:spPr>
          <a:xfrm>
            <a:off x="4476598" y="4761158"/>
            <a:ext cx="1232826" cy="1166667"/>
          </a:xfrm>
          <a:prstGeom prst="rect">
            <a:avLst/>
          </a:prstGeom>
        </p:spPr>
      </p:pic>
      <p:pic>
        <p:nvPicPr>
          <p:cNvPr id="8" name="Picture 7"/>
          <p:cNvPicPr>
            <a:picLocks noChangeAspect="1"/>
          </p:cNvPicPr>
          <p:nvPr/>
        </p:nvPicPr>
        <p:blipFill>
          <a:blip r:embed="rId6"/>
          <a:stretch>
            <a:fillRect/>
          </a:stretch>
        </p:blipFill>
        <p:spPr>
          <a:xfrm>
            <a:off x="3134582" y="3420577"/>
            <a:ext cx="1232826" cy="1166667"/>
          </a:xfrm>
          <a:prstGeom prst="rect">
            <a:avLst/>
          </a:prstGeom>
        </p:spPr>
      </p:pic>
      <p:pic>
        <p:nvPicPr>
          <p:cNvPr id="9" name="Picture 8"/>
          <p:cNvPicPr>
            <a:picLocks noChangeAspect="1"/>
          </p:cNvPicPr>
          <p:nvPr/>
        </p:nvPicPr>
        <p:blipFill>
          <a:blip r:embed="rId7"/>
          <a:stretch>
            <a:fillRect/>
          </a:stretch>
        </p:blipFill>
        <p:spPr>
          <a:xfrm>
            <a:off x="1941676" y="4972826"/>
            <a:ext cx="1232826" cy="1166667"/>
          </a:xfrm>
          <a:prstGeom prst="rect">
            <a:avLst/>
          </a:prstGeom>
        </p:spPr>
      </p:pic>
      <p:pic>
        <p:nvPicPr>
          <p:cNvPr id="10" name="Picture 9"/>
          <p:cNvPicPr>
            <a:picLocks noChangeAspect="1"/>
          </p:cNvPicPr>
          <p:nvPr/>
        </p:nvPicPr>
        <p:blipFill>
          <a:blip r:embed="rId8"/>
          <a:stretch>
            <a:fillRect/>
          </a:stretch>
        </p:blipFill>
        <p:spPr>
          <a:xfrm>
            <a:off x="5371275" y="3208912"/>
            <a:ext cx="1232826" cy="1166667"/>
          </a:xfrm>
          <a:prstGeom prst="rect">
            <a:avLst/>
          </a:prstGeom>
        </p:spPr>
      </p:pic>
      <p:pic>
        <p:nvPicPr>
          <p:cNvPr id="11" name="Picture 10"/>
          <p:cNvPicPr>
            <a:picLocks noChangeAspect="1"/>
          </p:cNvPicPr>
          <p:nvPr/>
        </p:nvPicPr>
        <p:blipFill>
          <a:blip r:embed="rId9"/>
          <a:stretch>
            <a:fillRect/>
          </a:stretch>
        </p:blipFill>
        <p:spPr>
          <a:xfrm>
            <a:off x="7086076" y="4337784"/>
            <a:ext cx="1232826" cy="1166667"/>
          </a:xfrm>
          <a:prstGeom prst="rect">
            <a:avLst/>
          </a:prstGeom>
        </p:spPr>
      </p:pic>
      <p:cxnSp>
        <p:nvCxnSpPr>
          <p:cNvPr id="12" name="Straight Connector 11"/>
          <p:cNvCxnSpPr>
            <a:stCxn id="21" idx="4"/>
            <a:endCxn id="11" idx="0"/>
          </p:cNvCxnSpPr>
          <p:nvPr/>
        </p:nvCxnSpPr>
        <p:spPr>
          <a:xfrm flipH="1">
            <a:off x="7702495" y="3561689"/>
            <a:ext cx="129154" cy="776111"/>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0" idx="3"/>
          </p:cNvCxnSpPr>
          <p:nvPr/>
        </p:nvCxnSpPr>
        <p:spPr>
          <a:xfrm flipH="1">
            <a:off x="6604102" y="3349979"/>
            <a:ext cx="631089" cy="44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27" idx="6"/>
          </p:cNvCxnSpPr>
          <p:nvPr/>
        </p:nvCxnSpPr>
        <p:spPr>
          <a:xfrm flipH="1">
            <a:off x="5744057" y="5113868"/>
            <a:ext cx="1267464" cy="317500"/>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389034" y="3561644"/>
            <a:ext cx="671011" cy="282222"/>
          </a:xfrm>
          <a:prstGeom prst="line">
            <a:avLst/>
          </a:prstGeom>
          <a:ln w="38100" cmpd="sng">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3" idx="3"/>
          </p:cNvCxnSpPr>
          <p:nvPr/>
        </p:nvCxnSpPr>
        <p:spPr>
          <a:xfrm flipH="1">
            <a:off x="5222165" y="4303212"/>
            <a:ext cx="271089" cy="52843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103811" y="4549457"/>
            <a:ext cx="447342" cy="493889"/>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836350" y="4549451"/>
            <a:ext cx="447340" cy="423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92595" y="3914452"/>
            <a:ext cx="521897" cy="1058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489660" y="4267200"/>
            <a:ext cx="671009" cy="28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60668" y="2362201"/>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2" name="Oval 21"/>
          <p:cNvSpPr/>
          <p:nvPr/>
        </p:nvSpPr>
        <p:spPr>
          <a:xfrm>
            <a:off x="7011522" y="433775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3" name="Oval 22"/>
          <p:cNvSpPr/>
          <p:nvPr/>
        </p:nvSpPr>
        <p:spPr>
          <a:xfrm>
            <a:off x="5296754" y="3279423"/>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5" name="Oval 24"/>
          <p:cNvSpPr/>
          <p:nvPr/>
        </p:nvSpPr>
        <p:spPr>
          <a:xfrm>
            <a:off x="1867151" y="4972756"/>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6" name="Oval 25"/>
          <p:cNvSpPr/>
          <p:nvPr/>
        </p:nvSpPr>
        <p:spPr>
          <a:xfrm>
            <a:off x="3095373" y="3441579"/>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7" name="Oval 26"/>
          <p:cNvSpPr/>
          <p:nvPr/>
        </p:nvSpPr>
        <p:spPr>
          <a:xfrm>
            <a:off x="4402075" y="4831645"/>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8" name="矩形 21"/>
          <p:cNvSpPr/>
          <p:nvPr/>
        </p:nvSpPr>
        <p:spPr>
          <a:xfrm>
            <a:off x="2559050" y="3276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0.3</a:t>
            </a:r>
            <a:endParaRPr lang="zh-CN" altLang="en-US" dirty="0">
              <a:solidFill>
                <a:srgbClr val="0000CC"/>
              </a:solidFill>
            </a:endParaRPr>
          </a:p>
        </p:txBody>
      </p:sp>
      <p:sp>
        <p:nvSpPr>
          <p:cNvPr id="29" name="矩形 21"/>
          <p:cNvSpPr/>
          <p:nvPr/>
        </p:nvSpPr>
        <p:spPr>
          <a:xfrm>
            <a:off x="1981200" y="41910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0.2</a:t>
            </a:r>
            <a:endParaRPr lang="zh-CN" altLang="en-US" dirty="0">
              <a:solidFill>
                <a:srgbClr val="0000CC"/>
              </a:solidFill>
            </a:endParaRPr>
          </a:p>
        </p:txBody>
      </p:sp>
      <p:sp>
        <p:nvSpPr>
          <p:cNvPr id="30" name="矩形 21"/>
          <p:cNvSpPr/>
          <p:nvPr/>
        </p:nvSpPr>
        <p:spPr>
          <a:xfrm>
            <a:off x="3054350" y="4724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0.5</a:t>
            </a:r>
            <a:endParaRPr lang="zh-CN" altLang="en-US" dirty="0">
              <a:solidFill>
                <a:srgbClr val="0000CC"/>
              </a:solidFill>
            </a:endParaRPr>
          </a:p>
        </p:txBody>
      </p:sp>
      <p:sp>
        <p:nvSpPr>
          <p:cNvPr id="31" name="矩形 21"/>
          <p:cNvSpPr/>
          <p:nvPr/>
        </p:nvSpPr>
        <p:spPr>
          <a:xfrm>
            <a:off x="4292600" y="4419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0.4</a:t>
            </a:r>
            <a:endParaRPr lang="zh-CN" altLang="en-US" dirty="0">
              <a:solidFill>
                <a:srgbClr val="0000CC"/>
              </a:solidFill>
            </a:endParaRPr>
          </a:p>
        </p:txBody>
      </p:sp>
      <p:sp>
        <p:nvSpPr>
          <p:cNvPr id="32" name="矩形 21"/>
          <p:cNvSpPr/>
          <p:nvPr/>
        </p:nvSpPr>
        <p:spPr>
          <a:xfrm>
            <a:off x="6851650" y="3581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a:t>
            </a:r>
            <a:endParaRPr lang="zh-CN" altLang="en-US" dirty="0">
              <a:solidFill>
                <a:srgbClr val="0000CC"/>
              </a:solidFill>
            </a:endParaRPr>
          </a:p>
        </p:txBody>
      </p:sp>
      <p:sp>
        <p:nvSpPr>
          <p:cNvPr id="33" name="矩形 21"/>
          <p:cNvSpPr/>
          <p:nvPr/>
        </p:nvSpPr>
        <p:spPr>
          <a:xfrm>
            <a:off x="7924800" y="3733800"/>
            <a:ext cx="7429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0.74</a:t>
            </a:r>
            <a:endParaRPr lang="zh-CN" altLang="en-US" dirty="0">
              <a:solidFill>
                <a:srgbClr val="0000CC"/>
              </a:solidFill>
            </a:endParaRPr>
          </a:p>
        </p:txBody>
      </p:sp>
      <p:sp>
        <p:nvSpPr>
          <p:cNvPr id="34" name="矩形 21"/>
          <p:cNvSpPr/>
          <p:nvPr/>
        </p:nvSpPr>
        <p:spPr>
          <a:xfrm>
            <a:off x="6273800" y="4343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35" name="矩形 21"/>
          <p:cNvSpPr/>
          <p:nvPr/>
        </p:nvSpPr>
        <p:spPr>
          <a:xfrm>
            <a:off x="6273800" y="52578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36" name="矩形 21"/>
          <p:cNvSpPr/>
          <p:nvPr/>
        </p:nvSpPr>
        <p:spPr>
          <a:xfrm>
            <a:off x="5448300" y="4572000"/>
            <a:ext cx="8255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0.05</a:t>
            </a:r>
            <a:endParaRPr lang="zh-CN" altLang="en-US" dirty="0">
              <a:solidFill>
                <a:srgbClr val="0000CC"/>
              </a:solidFill>
            </a:endParaRPr>
          </a:p>
        </p:txBody>
      </p:sp>
      <p:sp>
        <p:nvSpPr>
          <p:cNvPr id="52" name="Oval 51"/>
          <p:cNvSpPr/>
          <p:nvPr/>
        </p:nvSpPr>
        <p:spPr>
          <a:xfrm>
            <a:off x="5283211" y="3276601"/>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cxnSp>
        <p:nvCxnSpPr>
          <p:cNvPr id="53" name="Straight Connector 52"/>
          <p:cNvCxnSpPr/>
          <p:nvPr/>
        </p:nvCxnSpPr>
        <p:spPr>
          <a:xfrm flipH="1">
            <a:off x="6604000" y="3348965"/>
            <a:ext cx="631089" cy="442222"/>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697531" y="3581447"/>
            <a:ext cx="129154" cy="776111"/>
          </a:xfrm>
          <a:prstGeom prst="line">
            <a:avLst/>
          </a:prstGeom>
          <a:ln w="57150" cmpd="sng">
            <a:solidFill>
              <a:srgbClr val="00C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01108" y="4270964"/>
            <a:ext cx="671009" cy="282222"/>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016788" y="4343401"/>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8" name="Rectangle 67"/>
          <p:cNvSpPr/>
          <p:nvPr/>
        </p:nvSpPr>
        <p:spPr>
          <a:xfrm>
            <a:off x="1432412" y="5993833"/>
            <a:ext cx="6302232" cy="369332"/>
          </a:xfrm>
          <a:prstGeom prst="rect">
            <a:avLst/>
          </a:prstGeom>
        </p:spPr>
        <p:txBody>
          <a:bodyPr wrap="square">
            <a:spAutoFit/>
          </a:bodyPr>
          <a:lstStyle/>
          <a:p>
            <a:endParaRPr lang="en-US" dirty="0"/>
          </a:p>
        </p:txBody>
      </p:sp>
      <p:sp>
        <p:nvSpPr>
          <p:cNvPr id="67" name="Oval 66"/>
          <p:cNvSpPr/>
          <p:nvPr/>
        </p:nvSpPr>
        <p:spPr>
          <a:xfrm>
            <a:off x="1071539" y="272626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50" name="TextBox 49"/>
          <p:cNvSpPr txBox="1"/>
          <p:nvPr/>
        </p:nvSpPr>
        <p:spPr>
          <a:xfrm>
            <a:off x="228602" y="1295402"/>
            <a:ext cx="9144000" cy="1200329"/>
          </a:xfrm>
          <a:prstGeom prst="rect">
            <a:avLst/>
          </a:prstGeom>
          <a:noFill/>
        </p:spPr>
        <p:txBody>
          <a:bodyPr wrap="square" rtlCol="0">
            <a:spAutoFit/>
          </a:bodyPr>
          <a:lstStyle/>
          <a:p>
            <a:pPr marL="285750" indent="-285750">
              <a:buFont typeface="Arial"/>
              <a:buChar char="•"/>
            </a:pPr>
            <a:r>
              <a:rPr lang="en-US" altLang="zh-CN" dirty="0" smtClean="0"/>
              <a:t>Each</a:t>
            </a:r>
            <a:r>
              <a:rPr lang="zh-CN" altLang="en-US" dirty="0" smtClean="0"/>
              <a:t> </a:t>
            </a:r>
            <a:r>
              <a:rPr lang="en-US" altLang="zh-CN" dirty="0" smtClean="0"/>
              <a:t>edge</a:t>
            </a:r>
            <a:r>
              <a:rPr lang="zh-CN" altLang="en-US" dirty="0" smtClean="0"/>
              <a:t> </a:t>
            </a:r>
            <a:r>
              <a:rPr lang="en-US" altLang="zh-CN" dirty="0" smtClean="0"/>
              <a:t>is</a:t>
            </a:r>
            <a:r>
              <a:rPr lang="zh-CN" altLang="en-US" dirty="0" smtClean="0"/>
              <a:t> </a:t>
            </a:r>
            <a:r>
              <a:rPr lang="en-US" altLang="zh-CN" dirty="0" smtClean="0"/>
              <a:t>associated</a:t>
            </a:r>
            <a:r>
              <a:rPr lang="zh-CN" altLang="en-US" dirty="0" smtClean="0"/>
              <a:t> </a:t>
            </a:r>
            <a:r>
              <a:rPr lang="en-US" altLang="zh-CN" dirty="0" smtClean="0"/>
              <a:t>with</a:t>
            </a:r>
            <a:r>
              <a:rPr lang="zh-CN" altLang="en-US" dirty="0" smtClean="0"/>
              <a:t> </a:t>
            </a:r>
            <a:r>
              <a:rPr lang="en-US" altLang="zh-CN" dirty="0" smtClean="0"/>
              <a:t>a</a:t>
            </a:r>
            <a:r>
              <a:rPr lang="zh-CN" altLang="en-US" dirty="0" smtClean="0"/>
              <a:t> </a:t>
            </a:r>
            <a:r>
              <a:rPr lang="en-US" altLang="zh-CN" dirty="0" smtClean="0"/>
              <a:t>probability</a:t>
            </a:r>
            <a:r>
              <a:rPr lang="zh-CN" altLang="en-US" dirty="0" smtClean="0"/>
              <a:t> </a:t>
            </a:r>
            <a:r>
              <a:rPr lang="en-US" altLang="zh-CN" i="1" dirty="0" err="1" smtClean="0"/>
              <a:t>p</a:t>
            </a:r>
            <a:r>
              <a:rPr lang="en-US" altLang="zh-CN" i="1" baseline="-25000" dirty="0" err="1" smtClean="0"/>
              <a:t>ij</a:t>
            </a:r>
            <a:endParaRPr lang="en-US" i="1" dirty="0"/>
          </a:p>
          <a:p>
            <a:pPr marL="285750" indent="-285750">
              <a:buFont typeface="Arial"/>
              <a:buChar char="•"/>
            </a:pPr>
            <a:r>
              <a:rPr lang="en-US" altLang="zh-CN" dirty="0" smtClean="0"/>
              <a:t>At</a:t>
            </a:r>
            <a:r>
              <a:rPr lang="zh-CN" altLang="en-US" dirty="0" smtClean="0"/>
              <a:t> </a:t>
            </a:r>
            <a:r>
              <a:rPr lang="en-US" altLang="zh-CN" dirty="0" smtClean="0"/>
              <a:t>first</a:t>
            </a:r>
            <a:r>
              <a:rPr lang="zh-CN" altLang="en-US" dirty="0" smtClean="0"/>
              <a:t> </a:t>
            </a:r>
            <a:r>
              <a:rPr lang="en-US" altLang="zh-CN" dirty="0" smtClean="0"/>
              <a:t>time</a:t>
            </a:r>
            <a:r>
              <a:rPr lang="zh-CN" altLang="en-US" dirty="0" smtClean="0"/>
              <a:t> </a:t>
            </a:r>
            <a:r>
              <a:rPr lang="en-US" altLang="zh-CN" dirty="0" smtClean="0"/>
              <a:t>stamp,</a:t>
            </a:r>
            <a:r>
              <a:rPr lang="zh-CN" altLang="en-US" dirty="0" smtClean="0"/>
              <a:t> </a:t>
            </a:r>
            <a:r>
              <a:rPr lang="en-US" altLang="zh-CN" dirty="0" smtClean="0"/>
              <a:t>some</a:t>
            </a:r>
            <a:r>
              <a:rPr lang="zh-CN" altLang="en-US" dirty="0" smtClean="0"/>
              <a:t> </a:t>
            </a:r>
            <a:r>
              <a:rPr lang="en-US" altLang="zh-CN" dirty="0" smtClean="0"/>
              <a:t>nodes</a:t>
            </a:r>
            <a:r>
              <a:rPr lang="zh-CN" altLang="en-US" dirty="0" smtClean="0"/>
              <a:t> </a:t>
            </a:r>
            <a:r>
              <a:rPr lang="en-US" altLang="zh-CN" dirty="0" smtClean="0"/>
              <a:t>become</a:t>
            </a:r>
            <a:r>
              <a:rPr lang="zh-CN" altLang="en-US" dirty="0" smtClean="0"/>
              <a:t> </a:t>
            </a:r>
            <a:r>
              <a:rPr lang="en-US" altLang="zh-CN" i="1" dirty="0" smtClean="0">
                <a:solidFill>
                  <a:srgbClr val="FF0000"/>
                </a:solidFill>
              </a:rPr>
              <a:t>active</a:t>
            </a:r>
            <a:r>
              <a:rPr lang="zh-CN" altLang="en-US" dirty="0" smtClean="0">
                <a:solidFill>
                  <a:srgbClr val="FF0000"/>
                </a:solidFill>
              </a:rPr>
              <a:t> </a:t>
            </a:r>
            <a:r>
              <a:rPr lang="en-US" altLang="zh-CN" dirty="0" smtClean="0"/>
              <a:t>while</a:t>
            </a:r>
            <a:r>
              <a:rPr lang="zh-CN" altLang="en-US" dirty="0" smtClean="0"/>
              <a:t> </a:t>
            </a:r>
            <a:r>
              <a:rPr lang="en-US" altLang="zh-CN" dirty="0" smtClean="0"/>
              <a:t>others</a:t>
            </a:r>
            <a:r>
              <a:rPr lang="zh-CN" altLang="en-US" dirty="0" smtClean="0"/>
              <a:t> </a:t>
            </a:r>
            <a:r>
              <a:rPr lang="en-US" altLang="zh-CN" dirty="0" smtClean="0"/>
              <a:t>are</a:t>
            </a:r>
            <a:r>
              <a:rPr lang="zh-CN" altLang="en-US" dirty="0" smtClean="0"/>
              <a:t> </a:t>
            </a:r>
            <a:r>
              <a:rPr lang="en-US" altLang="zh-CN" dirty="0" smtClean="0"/>
              <a:t>left</a:t>
            </a:r>
            <a:r>
              <a:rPr lang="zh-CN" altLang="en-US" dirty="0" smtClean="0"/>
              <a:t> </a:t>
            </a:r>
            <a:r>
              <a:rPr lang="en-US" altLang="zh-CN" i="1" dirty="0" smtClean="0">
                <a:solidFill>
                  <a:schemeClr val="accent3">
                    <a:lumMod val="50000"/>
                  </a:schemeClr>
                </a:solidFill>
              </a:rPr>
              <a:t>inactive</a:t>
            </a:r>
            <a:r>
              <a:rPr lang="en-US" altLang="zh-CN" dirty="0" smtClean="0"/>
              <a:t>.</a:t>
            </a:r>
          </a:p>
          <a:p>
            <a:pPr marL="285750" indent="-285750">
              <a:buFont typeface="Arial"/>
              <a:buChar char="•"/>
            </a:pPr>
            <a:r>
              <a:rPr lang="en-US" altLang="zh-CN" dirty="0" smtClean="0"/>
              <a:t>Once</a:t>
            </a:r>
            <a:r>
              <a:rPr lang="zh-CN" altLang="en-US" dirty="0" smtClean="0"/>
              <a:t> </a:t>
            </a:r>
            <a:r>
              <a:rPr lang="en-US" altLang="zh-CN" dirty="0" smtClean="0"/>
              <a:t>a</a:t>
            </a:r>
            <a:r>
              <a:rPr lang="zh-CN" altLang="en-US" dirty="0" smtClean="0"/>
              <a:t> </a:t>
            </a:r>
            <a:r>
              <a:rPr lang="en-US" altLang="zh-CN" dirty="0" smtClean="0"/>
              <a:t>node</a:t>
            </a:r>
            <a:r>
              <a:rPr lang="zh-CN" altLang="en-US" dirty="0" smtClean="0"/>
              <a:t> </a:t>
            </a:r>
            <a:r>
              <a:rPr lang="en-US" altLang="zh-CN" dirty="0" err="1" smtClean="0"/>
              <a:t>i</a:t>
            </a:r>
            <a:r>
              <a:rPr lang="zh-CN" altLang="en-US" dirty="0" smtClean="0"/>
              <a:t> </a:t>
            </a:r>
            <a:r>
              <a:rPr lang="en-US" altLang="zh-CN" dirty="0" smtClean="0"/>
              <a:t>becomes</a:t>
            </a:r>
            <a:r>
              <a:rPr lang="zh-CN" altLang="en-US" dirty="0" smtClean="0"/>
              <a:t> </a:t>
            </a:r>
            <a:r>
              <a:rPr lang="en-US" altLang="zh-CN" i="1" dirty="0" smtClean="0">
                <a:solidFill>
                  <a:srgbClr val="FF0000"/>
                </a:solidFill>
              </a:rPr>
              <a:t>active</a:t>
            </a:r>
            <a:r>
              <a:rPr lang="en-US" altLang="zh-CN" dirty="0" smtClean="0"/>
              <a:t>,</a:t>
            </a:r>
            <a:r>
              <a:rPr lang="zh-CN" altLang="en-US" dirty="0" smtClean="0"/>
              <a:t> </a:t>
            </a:r>
            <a:r>
              <a:rPr lang="en-US" altLang="zh-CN" dirty="0" smtClean="0"/>
              <a:t>it</a:t>
            </a:r>
            <a:r>
              <a:rPr lang="zh-CN" altLang="en-US" dirty="0" smtClean="0"/>
              <a:t> </a:t>
            </a:r>
            <a:r>
              <a:rPr lang="en-US" altLang="zh-CN" dirty="0" smtClean="0"/>
              <a:t>has</a:t>
            </a:r>
            <a:r>
              <a:rPr lang="zh-CN" altLang="en-US" dirty="0" smtClean="0"/>
              <a:t> </a:t>
            </a:r>
            <a:r>
              <a:rPr lang="en-US" altLang="zh-CN" dirty="0" smtClean="0"/>
              <a:t>a</a:t>
            </a:r>
            <a:r>
              <a:rPr lang="zh-CN" altLang="en-US" dirty="0" smtClean="0"/>
              <a:t> </a:t>
            </a:r>
            <a:r>
              <a:rPr lang="en-US" altLang="zh-CN" dirty="0" smtClean="0"/>
              <a:t>single</a:t>
            </a:r>
            <a:r>
              <a:rPr lang="zh-CN" altLang="en-US" dirty="0" smtClean="0"/>
              <a:t> </a:t>
            </a:r>
            <a:r>
              <a:rPr lang="en-US" altLang="zh-CN" dirty="0" smtClean="0"/>
              <a:t>chance</a:t>
            </a:r>
            <a:r>
              <a:rPr lang="zh-CN" altLang="en-US" dirty="0" smtClean="0"/>
              <a:t> </a:t>
            </a:r>
            <a:r>
              <a:rPr lang="en-US" altLang="zh-CN" dirty="0" smtClean="0"/>
              <a:t>to</a:t>
            </a:r>
            <a:r>
              <a:rPr lang="zh-CN" altLang="en-US" dirty="0" smtClean="0"/>
              <a:t> </a:t>
            </a:r>
            <a:r>
              <a:rPr lang="en-US" altLang="zh-CN" dirty="0" smtClean="0"/>
              <a:t>activate</a:t>
            </a:r>
            <a:r>
              <a:rPr lang="zh-CN" altLang="en-US" dirty="0" smtClean="0"/>
              <a:t> </a:t>
            </a:r>
            <a:r>
              <a:rPr lang="en-US" altLang="zh-CN" dirty="0" smtClean="0"/>
              <a:t>each</a:t>
            </a:r>
            <a:r>
              <a:rPr lang="zh-CN" altLang="en-US" dirty="0" smtClean="0"/>
              <a:t> </a:t>
            </a:r>
            <a:r>
              <a:rPr lang="en-US" altLang="zh-CN" dirty="0" smtClean="0"/>
              <a:t>of</a:t>
            </a:r>
            <a:r>
              <a:rPr lang="zh-CN" altLang="en-US" dirty="0" smtClean="0"/>
              <a:t> </a:t>
            </a:r>
            <a:r>
              <a:rPr lang="en-US" altLang="zh-CN" dirty="0" smtClean="0"/>
              <a:t>its</a:t>
            </a:r>
            <a:r>
              <a:rPr lang="zh-CN" altLang="en-US" dirty="0" smtClean="0"/>
              <a:t> </a:t>
            </a:r>
            <a:r>
              <a:rPr lang="en-US" altLang="zh-CN" i="1" dirty="0" smtClean="0">
                <a:solidFill>
                  <a:schemeClr val="accent3">
                    <a:lumMod val="50000"/>
                  </a:schemeClr>
                </a:solidFill>
              </a:rPr>
              <a:t>inactive</a:t>
            </a:r>
            <a:r>
              <a:rPr lang="zh-CN" altLang="en-US" dirty="0" smtClean="0">
                <a:solidFill>
                  <a:schemeClr val="accent3">
                    <a:lumMod val="50000"/>
                  </a:schemeClr>
                </a:solidFill>
              </a:rPr>
              <a:t> </a:t>
            </a:r>
            <a:r>
              <a:rPr lang="en-US" altLang="zh-CN" dirty="0" smtClean="0"/>
              <a:t>neighbor</a:t>
            </a:r>
            <a:r>
              <a:rPr lang="zh-CN" altLang="en-US" dirty="0" smtClean="0"/>
              <a:t> </a:t>
            </a:r>
            <a:r>
              <a:rPr lang="en-US" altLang="zh-CN" dirty="0" smtClean="0"/>
              <a:t>j</a:t>
            </a:r>
            <a:r>
              <a:rPr lang="zh-CN" altLang="en-US" dirty="0" smtClean="0"/>
              <a:t> </a:t>
            </a:r>
            <a:r>
              <a:rPr lang="en-US" altLang="zh-CN" dirty="0" smtClean="0"/>
              <a:t>with</a:t>
            </a:r>
            <a:r>
              <a:rPr lang="zh-CN" altLang="en-US" dirty="0" smtClean="0"/>
              <a:t> </a:t>
            </a:r>
            <a:r>
              <a:rPr lang="en-US" altLang="zh-CN" dirty="0" smtClean="0"/>
              <a:t>the</a:t>
            </a:r>
            <a:r>
              <a:rPr lang="zh-CN" altLang="en-US" dirty="0" smtClean="0"/>
              <a:t> </a:t>
            </a:r>
            <a:r>
              <a:rPr lang="en-US" altLang="zh-CN" dirty="0" smtClean="0"/>
              <a:t>associated</a:t>
            </a:r>
            <a:r>
              <a:rPr lang="zh-CN" altLang="en-US" dirty="0" smtClean="0"/>
              <a:t> </a:t>
            </a:r>
            <a:r>
              <a:rPr lang="en-US" altLang="zh-CN" dirty="0" smtClean="0"/>
              <a:t>probability.</a:t>
            </a:r>
            <a:endParaRPr lang="en-US" dirty="0"/>
          </a:p>
        </p:txBody>
      </p:sp>
      <p:pic>
        <p:nvPicPr>
          <p:cNvPr id="4" name="Picture 3"/>
          <p:cNvPicPr>
            <a:picLocks noChangeAspect="1"/>
          </p:cNvPicPr>
          <p:nvPr/>
        </p:nvPicPr>
        <p:blipFill>
          <a:blip r:embed="rId10"/>
          <a:stretch>
            <a:fillRect/>
          </a:stretch>
        </p:blipFill>
        <p:spPr>
          <a:xfrm>
            <a:off x="5867400" y="2209800"/>
            <a:ext cx="982954" cy="939800"/>
          </a:xfrm>
          <a:prstGeom prst="rect">
            <a:avLst/>
          </a:prstGeom>
        </p:spPr>
      </p:pic>
      <p:pic>
        <p:nvPicPr>
          <p:cNvPr id="65" name="Picture 64"/>
          <p:cNvPicPr>
            <a:picLocks noChangeAspect="1"/>
          </p:cNvPicPr>
          <p:nvPr/>
        </p:nvPicPr>
        <p:blipFill>
          <a:blip r:embed="rId10"/>
          <a:stretch>
            <a:fillRect/>
          </a:stretch>
        </p:blipFill>
        <p:spPr>
          <a:xfrm flipH="1">
            <a:off x="8686800" y="3962400"/>
            <a:ext cx="982954" cy="939800"/>
          </a:xfrm>
          <a:prstGeom prst="rect">
            <a:avLst/>
          </a:prstGeom>
        </p:spPr>
      </p:pic>
      <p:cxnSp>
        <p:nvCxnSpPr>
          <p:cNvPr id="70" name="Straight Connector 69"/>
          <p:cNvCxnSpPr>
            <a:stCxn id="52" idx="3"/>
          </p:cNvCxnSpPr>
          <p:nvPr/>
        </p:nvCxnSpPr>
        <p:spPr>
          <a:xfrm flipH="1">
            <a:off x="5181615" y="4300390"/>
            <a:ext cx="298145" cy="576410"/>
          </a:xfrm>
          <a:prstGeom prst="line">
            <a:avLst/>
          </a:prstGeom>
          <a:ln w="57150" cmpd="sng">
            <a:solidFill>
              <a:srgbClr val="00C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27" idx="6"/>
          </p:cNvCxnSpPr>
          <p:nvPr/>
        </p:nvCxnSpPr>
        <p:spPr>
          <a:xfrm flipH="1">
            <a:off x="5744079" y="5105428"/>
            <a:ext cx="1266321" cy="325967"/>
          </a:xfrm>
          <a:prstGeom prst="line">
            <a:avLst/>
          </a:prstGeom>
          <a:ln w="57150" cmpd="sng">
            <a:solidFill>
              <a:srgbClr val="00CC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10"/>
          <a:stretch>
            <a:fillRect/>
          </a:stretch>
        </p:blipFill>
        <p:spPr>
          <a:xfrm flipH="1">
            <a:off x="6019801" y="5638800"/>
            <a:ext cx="982954" cy="939800"/>
          </a:xfrm>
          <a:prstGeom prst="rect">
            <a:avLst/>
          </a:prstGeom>
        </p:spPr>
      </p:pic>
    </p:spTree>
    <p:extLst>
      <p:ext uri="{BB962C8B-B14F-4D97-AF65-F5344CB8AC3E}">
        <p14:creationId xmlns:p14="http://schemas.microsoft.com/office/powerpoint/2010/main" val="81464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linds(horizontal)">
                                      <p:cBhvr>
                                        <p:cTn id="25" dur="500"/>
                                        <p:tgtEl>
                                          <p:spTgt spid="3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linds(horizontal)">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blinds(horizontal)">
                                      <p:cBhvr>
                                        <p:cTn id="42" dur="500"/>
                                        <p:tgtEl>
                                          <p:spTgt spid="53"/>
                                        </p:tgtEl>
                                      </p:cBhvr>
                                    </p:animEffec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par>
                          <p:cTn id="45" fill="hold">
                            <p:stCondLst>
                              <p:cond delay="500"/>
                            </p:stCondLst>
                            <p:childTnLst>
                              <p:par>
                                <p:cTn id="46" presetID="3" presetClass="entr" presetSubtype="10"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blinds(horizontal)">
                                      <p:cBhvr>
                                        <p:cTn id="48" dur="500"/>
                                        <p:tgtEl>
                                          <p:spTgt spid="52"/>
                                        </p:tgtEl>
                                      </p:cBhvr>
                                    </p:animEffect>
                                  </p:childTnLst>
                                </p:cTn>
                              </p:par>
                              <p:par>
                                <p:cTn id="49" presetID="1" presetClass="entr" presetSubtype="0" fill="hold" nodeType="withEffect">
                                  <p:stCondLst>
                                    <p:cond delay="0"/>
                                  </p:stCondLst>
                                  <p:childTnLst>
                                    <p:set>
                                      <p:cBhvr>
                                        <p:cTn id="50"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blinds(horizontal)">
                                      <p:cBhvr>
                                        <p:cTn id="55" dur="500"/>
                                        <p:tgtEl>
                                          <p:spTgt spid="54"/>
                                        </p:tgtEl>
                                      </p:cBhvr>
                                    </p:animEffect>
                                  </p:childTnLst>
                                </p:cTn>
                              </p:par>
                              <p:par>
                                <p:cTn id="56" presetID="1" presetClass="exit" presetSubtype="0" fill="hold" nodeType="withEffect">
                                  <p:stCondLst>
                                    <p:cond delay="0"/>
                                  </p:stCondLst>
                                  <p:childTnLst>
                                    <p:set>
                                      <p:cBhvr>
                                        <p:cTn id="57" dur="1" fill="hold">
                                          <p:stCondLst>
                                            <p:cond delay="0"/>
                                          </p:stCondLst>
                                        </p:cTn>
                                        <p:tgtEl>
                                          <p:spTgt spid="4"/>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5"/>
                                        </p:tgtEl>
                                        <p:attrNameLst>
                                          <p:attrName>style.visibility</p:attrName>
                                        </p:attrNameLst>
                                      </p:cBhvr>
                                      <p:to>
                                        <p:strVal val="hidden"/>
                                      </p:to>
                                    </p:set>
                                  </p:childTnLst>
                                </p:cTn>
                              </p:par>
                              <p:par>
                                <p:cTn id="64" presetID="3" presetClass="entr" presetSubtype="10"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blinds(horizontal)">
                                      <p:cBhvr>
                                        <p:cTn id="66" dur="500"/>
                                        <p:tgtEl>
                                          <p:spTgt spid="55"/>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blinds(horizontal)">
                                      <p:cBhvr>
                                        <p:cTn id="69" dur="500"/>
                                        <p:tgtEl>
                                          <p:spTgt spid="56"/>
                                        </p:tgtEl>
                                      </p:cBhvr>
                                    </p:animEffect>
                                  </p:childTnLst>
                                </p:cTn>
                              </p:par>
                              <p:par>
                                <p:cTn id="70" presetID="3" presetClass="entr" presetSubtype="1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blinds(horizontal)">
                                      <p:cBhvr>
                                        <p:cTn id="72" dur="500"/>
                                        <p:tgtEl>
                                          <p:spTgt spid="7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blinds(horizontal)">
                                      <p:cBhvr>
                                        <p:cTn id="77" dur="500"/>
                                        <p:tgtEl>
                                          <p:spTgt spid="71"/>
                                        </p:tgtEl>
                                      </p:cBhvr>
                                    </p:animEffect>
                                  </p:childTnLst>
                                </p:cTn>
                              </p:par>
                              <p:par>
                                <p:cTn id="78" presetID="1" presetClass="entr" presetSubtype="0" fill="hold" nodeType="withEffect">
                                  <p:stCondLst>
                                    <p:cond delay="0"/>
                                  </p:stCondLst>
                                  <p:childTnLst>
                                    <p:set>
                                      <p:cBhvr>
                                        <p:cTn id="79" dur="1" fill="hold">
                                          <p:stCondLst>
                                            <p:cond delay="0"/>
                                          </p:stCondLst>
                                        </p:cTn>
                                        <p:tgtEl>
                                          <p:spTgt spid="7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nodeType="clickEffect">
                                  <p:stCondLst>
                                    <p:cond delay="0"/>
                                  </p:stCondLst>
                                  <p:childTnLst>
                                    <p:set>
                                      <p:cBhvr>
                                        <p:cTn id="83"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p:bldP spid="29" grpId="0"/>
      <p:bldP spid="30" grpId="0"/>
      <p:bldP spid="31" grpId="0"/>
      <p:bldP spid="32" grpId="0"/>
      <p:bldP spid="33" grpId="0"/>
      <p:bldP spid="34" grpId="0"/>
      <p:bldP spid="35" grpId="0"/>
      <p:bldP spid="36" grpId="0"/>
      <p:bldP spid="52" grpId="0" animBg="1"/>
      <p:bldP spid="5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7162815" y="2362200"/>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 name="Title 1"/>
          <p:cNvSpPr>
            <a:spLocks noGrp="1"/>
          </p:cNvSpPr>
          <p:nvPr>
            <p:ph type="title"/>
          </p:nvPr>
        </p:nvSpPr>
        <p:spPr/>
        <p:txBody>
          <a:bodyPr/>
          <a:lstStyle/>
          <a:p>
            <a:r>
              <a:rPr lang="en-US" altLang="zh-CN" dirty="0" smtClean="0"/>
              <a:t>Linear</a:t>
            </a:r>
            <a:r>
              <a:rPr lang="zh-CN" altLang="en-US" dirty="0" smtClean="0"/>
              <a:t> </a:t>
            </a:r>
            <a:r>
              <a:rPr lang="en-US" altLang="zh-CN" dirty="0" smtClean="0"/>
              <a:t>Threshold</a:t>
            </a:r>
            <a:r>
              <a:rPr lang="zh-CN" altLang="en-US" dirty="0" smtClean="0"/>
              <a:t> </a:t>
            </a:r>
            <a:r>
              <a:rPr lang="en-US" altLang="zh-CN" dirty="0" smtClean="0"/>
              <a:t>Model</a:t>
            </a:r>
            <a:endParaRPr lang="en-US" dirty="0"/>
          </a:p>
        </p:txBody>
      </p:sp>
      <p:pic>
        <p:nvPicPr>
          <p:cNvPr id="5" name="Picture 4"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1101" y="2417651"/>
            <a:ext cx="1213026" cy="1128889"/>
          </a:xfrm>
          <a:prstGeom prst="rect">
            <a:avLst/>
          </a:prstGeom>
        </p:spPr>
      </p:pic>
      <p:pic>
        <p:nvPicPr>
          <p:cNvPr id="6" name="Picture 5"/>
          <p:cNvPicPr>
            <a:picLocks noChangeAspect="1"/>
          </p:cNvPicPr>
          <p:nvPr/>
        </p:nvPicPr>
        <p:blipFill>
          <a:blip r:embed="rId5"/>
          <a:stretch>
            <a:fillRect/>
          </a:stretch>
        </p:blipFill>
        <p:spPr>
          <a:xfrm>
            <a:off x="1121549" y="2644492"/>
            <a:ext cx="1232826" cy="1166667"/>
          </a:xfrm>
          <a:prstGeom prst="rect">
            <a:avLst/>
          </a:prstGeom>
        </p:spPr>
      </p:pic>
      <p:pic>
        <p:nvPicPr>
          <p:cNvPr id="7" name="Picture 6"/>
          <p:cNvPicPr>
            <a:picLocks noChangeAspect="1"/>
          </p:cNvPicPr>
          <p:nvPr/>
        </p:nvPicPr>
        <p:blipFill>
          <a:blip r:embed="rId6"/>
          <a:stretch>
            <a:fillRect/>
          </a:stretch>
        </p:blipFill>
        <p:spPr>
          <a:xfrm>
            <a:off x="4476598" y="4761158"/>
            <a:ext cx="1232826" cy="1166667"/>
          </a:xfrm>
          <a:prstGeom prst="rect">
            <a:avLst/>
          </a:prstGeom>
        </p:spPr>
      </p:pic>
      <p:pic>
        <p:nvPicPr>
          <p:cNvPr id="8" name="Picture 7"/>
          <p:cNvPicPr>
            <a:picLocks noChangeAspect="1"/>
          </p:cNvPicPr>
          <p:nvPr/>
        </p:nvPicPr>
        <p:blipFill>
          <a:blip r:embed="rId7"/>
          <a:stretch>
            <a:fillRect/>
          </a:stretch>
        </p:blipFill>
        <p:spPr>
          <a:xfrm>
            <a:off x="3134582" y="3420577"/>
            <a:ext cx="1232826" cy="1166667"/>
          </a:xfrm>
          <a:prstGeom prst="rect">
            <a:avLst/>
          </a:prstGeom>
        </p:spPr>
      </p:pic>
      <p:pic>
        <p:nvPicPr>
          <p:cNvPr id="9" name="Picture 8"/>
          <p:cNvPicPr>
            <a:picLocks noChangeAspect="1"/>
          </p:cNvPicPr>
          <p:nvPr/>
        </p:nvPicPr>
        <p:blipFill>
          <a:blip r:embed="rId8"/>
          <a:stretch>
            <a:fillRect/>
          </a:stretch>
        </p:blipFill>
        <p:spPr>
          <a:xfrm>
            <a:off x="1941676" y="4972826"/>
            <a:ext cx="1232826" cy="1166667"/>
          </a:xfrm>
          <a:prstGeom prst="rect">
            <a:avLst/>
          </a:prstGeom>
        </p:spPr>
      </p:pic>
      <p:pic>
        <p:nvPicPr>
          <p:cNvPr id="10" name="Picture 9"/>
          <p:cNvPicPr>
            <a:picLocks noChangeAspect="1"/>
          </p:cNvPicPr>
          <p:nvPr/>
        </p:nvPicPr>
        <p:blipFill>
          <a:blip r:embed="rId9"/>
          <a:stretch>
            <a:fillRect/>
          </a:stretch>
        </p:blipFill>
        <p:spPr>
          <a:xfrm>
            <a:off x="5371275" y="3208912"/>
            <a:ext cx="1232826" cy="1166667"/>
          </a:xfrm>
          <a:prstGeom prst="rect">
            <a:avLst/>
          </a:prstGeom>
        </p:spPr>
      </p:pic>
      <p:pic>
        <p:nvPicPr>
          <p:cNvPr id="11" name="Picture 10"/>
          <p:cNvPicPr>
            <a:picLocks noChangeAspect="1"/>
          </p:cNvPicPr>
          <p:nvPr/>
        </p:nvPicPr>
        <p:blipFill>
          <a:blip r:embed="rId10"/>
          <a:stretch>
            <a:fillRect/>
          </a:stretch>
        </p:blipFill>
        <p:spPr>
          <a:xfrm>
            <a:off x="7086076" y="4337784"/>
            <a:ext cx="1232826" cy="1166667"/>
          </a:xfrm>
          <a:prstGeom prst="rect">
            <a:avLst/>
          </a:prstGeom>
        </p:spPr>
      </p:pic>
      <p:cxnSp>
        <p:nvCxnSpPr>
          <p:cNvPr id="12" name="Straight Connector 11"/>
          <p:cNvCxnSpPr>
            <a:stCxn id="21" idx="4"/>
            <a:endCxn id="11" idx="0"/>
          </p:cNvCxnSpPr>
          <p:nvPr/>
        </p:nvCxnSpPr>
        <p:spPr>
          <a:xfrm flipH="1">
            <a:off x="7702495" y="3561689"/>
            <a:ext cx="129154" cy="776111"/>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0" idx="3"/>
          </p:cNvCxnSpPr>
          <p:nvPr/>
        </p:nvCxnSpPr>
        <p:spPr>
          <a:xfrm flipH="1">
            <a:off x="6604102" y="3349979"/>
            <a:ext cx="631089" cy="44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27" idx="6"/>
          </p:cNvCxnSpPr>
          <p:nvPr/>
        </p:nvCxnSpPr>
        <p:spPr>
          <a:xfrm flipH="1">
            <a:off x="5744057" y="5113868"/>
            <a:ext cx="1267464" cy="317500"/>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389034" y="3561644"/>
            <a:ext cx="671011" cy="282222"/>
          </a:xfrm>
          <a:prstGeom prst="line">
            <a:avLst/>
          </a:prstGeom>
          <a:ln w="38100" cmpd="sng">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3" idx="3"/>
          </p:cNvCxnSpPr>
          <p:nvPr/>
        </p:nvCxnSpPr>
        <p:spPr>
          <a:xfrm flipH="1">
            <a:off x="5222165" y="4303212"/>
            <a:ext cx="271089" cy="52843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103811" y="4549457"/>
            <a:ext cx="447342" cy="493889"/>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836350" y="4549451"/>
            <a:ext cx="447340" cy="423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92595" y="3914452"/>
            <a:ext cx="521897" cy="1058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489660" y="4267200"/>
            <a:ext cx="671009" cy="28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60668" y="2362201"/>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2" name="Oval 21"/>
          <p:cNvSpPr/>
          <p:nvPr/>
        </p:nvSpPr>
        <p:spPr>
          <a:xfrm>
            <a:off x="7011522" y="433775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3" name="Oval 22"/>
          <p:cNvSpPr/>
          <p:nvPr/>
        </p:nvSpPr>
        <p:spPr>
          <a:xfrm>
            <a:off x="5296754" y="3279423"/>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5" name="Oval 24"/>
          <p:cNvSpPr/>
          <p:nvPr/>
        </p:nvSpPr>
        <p:spPr>
          <a:xfrm>
            <a:off x="1867151" y="4972756"/>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6" name="Oval 25"/>
          <p:cNvSpPr/>
          <p:nvPr/>
        </p:nvSpPr>
        <p:spPr>
          <a:xfrm>
            <a:off x="3095373" y="3441579"/>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7" name="Oval 26"/>
          <p:cNvSpPr/>
          <p:nvPr/>
        </p:nvSpPr>
        <p:spPr>
          <a:xfrm>
            <a:off x="4402075" y="4831645"/>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8" name="矩形 21"/>
          <p:cNvSpPr/>
          <p:nvPr/>
        </p:nvSpPr>
        <p:spPr>
          <a:xfrm>
            <a:off x="2559050" y="3276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0.3</a:t>
            </a:r>
            <a:endParaRPr lang="zh-CN" altLang="en-US" dirty="0">
              <a:solidFill>
                <a:srgbClr val="0000CC"/>
              </a:solidFill>
            </a:endParaRPr>
          </a:p>
        </p:txBody>
      </p:sp>
      <p:sp>
        <p:nvSpPr>
          <p:cNvPr id="29" name="矩形 21"/>
          <p:cNvSpPr/>
          <p:nvPr/>
        </p:nvSpPr>
        <p:spPr>
          <a:xfrm>
            <a:off x="1981200" y="41910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0.2</a:t>
            </a:r>
            <a:endParaRPr lang="zh-CN" altLang="en-US" dirty="0">
              <a:solidFill>
                <a:srgbClr val="0000CC"/>
              </a:solidFill>
            </a:endParaRPr>
          </a:p>
        </p:txBody>
      </p:sp>
      <p:sp>
        <p:nvSpPr>
          <p:cNvPr id="30" name="矩形 21"/>
          <p:cNvSpPr/>
          <p:nvPr/>
        </p:nvSpPr>
        <p:spPr>
          <a:xfrm>
            <a:off x="3054350" y="4724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0.5</a:t>
            </a:r>
            <a:endParaRPr lang="zh-CN" altLang="en-US" dirty="0">
              <a:solidFill>
                <a:srgbClr val="0000CC"/>
              </a:solidFill>
            </a:endParaRPr>
          </a:p>
        </p:txBody>
      </p:sp>
      <p:sp>
        <p:nvSpPr>
          <p:cNvPr id="31" name="矩形 21"/>
          <p:cNvSpPr/>
          <p:nvPr/>
        </p:nvSpPr>
        <p:spPr>
          <a:xfrm>
            <a:off x="4292600" y="4419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0.4</a:t>
            </a:r>
            <a:endParaRPr lang="zh-CN" altLang="en-US" dirty="0">
              <a:solidFill>
                <a:srgbClr val="0000CC"/>
              </a:solidFill>
            </a:endParaRPr>
          </a:p>
        </p:txBody>
      </p:sp>
      <p:sp>
        <p:nvSpPr>
          <p:cNvPr id="32" name="矩形 21"/>
          <p:cNvSpPr/>
          <p:nvPr/>
        </p:nvSpPr>
        <p:spPr>
          <a:xfrm>
            <a:off x="6851650" y="3581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a:t>
            </a:r>
            <a:endParaRPr lang="zh-CN" altLang="en-US" dirty="0">
              <a:solidFill>
                <a:srgbClr val="0000CC"/>
              </a:solidFill>
            </a:endParaRPr>
          </a:p>
        </p:txBody>
      </p:sp>
      <p:sp>
        <p:nvSpPr>
          <p:cNvPr id="33" name="矩形 21"/>
          <p:cNvSpPr/>
          <p:nvPr/>
        </p:nvSpPr>
        <p:spPr>
          <a:xfrm>
            <a:off x="7924800" y="3733800"/>
            <a:ext cx="7429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0.74</a:t>
            </a:r>
            <a:endParaRPr lang="zh-CN" altLang="en-US" dirty="0">
              <a:solidFill>
                <a:srgbClr val="0000CC"/>
              </a:solidFill>
            </a:endParaRPr>
          </a:p>
        </p:txBody>
      </p:sp>
      <p:sp>
        <p:nvSpPr>
          <p:cNvPr id="34" name="矩形 21"/>
          <p:cNvSpPr/>
          <p:nvPr/>
        </p:nvSpPr>
        <p:spPr>
          <a:xfrm>
            <a:off x="6273800" y="4343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35" name="矩形 21"/>
          <p:cNvSpPr/>
          <p:nvPr/>
        </p:nvSpPr>
        <p:spPr>
          <a:xfrm>
            <a:off x="6273800" y="52578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36" name="矩形 21"/>
          <p:cNvSpPr/>
          <p:nvPr/>
        </p:nvSpPr>
        <p:spPr>
          <a:xfrm>
            <a:off x="5448300" y="4572000"/>
            <a:ext cx="8255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0.05</a:t>
            </a:r>
            <a:endParaRPr lang="zh-CN" altLang="en-US" dirty="0">
              <a:solidFill>
                <a:srgbClr val="0000CC"/>
              </a:solidFill>
            </a:endParaRPr>
          </a:p>
        </p:txBody>
      </p:sp>
      <p:cxnSp>
        <p:nvCxnSpPr>
          <p:cNvPr id="53" name="Straight Connector 52"/>
          <p:cNvCxnSpPr/>
          <p:nvPr/>
        </p:nvCxnSpPr>
        <p:spPr>
          <a:xfrm flipH="1">
            <a:off x="6604000" y="3348965"/>
            <a:ext cx="631089" cy="442222"/>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697531" y="3581447"/>
            <a:ext cx="129154" cy="776111"/>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2404178" y="3571993"/>
            <a:ext cx="671011" cy="282222"/>
          </a:xfrm>
          <a:prstGeom prst="line">
            <a:avLst/>
          </a:prstGeom>
          <a:ln w="57150" cmpd="sng">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795756" y="3924803"/>
            <a:ext cx="521897" cy="1058333"/>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432412" y="5993833"/>
            <a:ext cx="6302232" cy="369332"/>
          </a:xfrm>
          <a:prstGeom prst="rect">
            <a:avLst/>
          </a:prstGeom>
        </p:spPr>
        <p:txBody>
          <a:bodyPr wrap="square">
            <a:spAutoFit/>
          </a:bodyPr>
          <a:lstStyle/>
          <a:p>
            <a:endParaRPr lang="en-US" dirty="0"/>
          </a:p>
        </p:txBody>
      </p:sp>
      <p:sp>
        <p:nvSpPr>
          <p:cNvPr id="67" name="Oval 66"/>
          <p:cNvSpPr/>
          <p:nvPr/>
        </p:nvSpPr>
        <p:spPr>
          <a:xfrm>
            <a:off x="1071539" y="272626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9" name="Oval 68"/>
          <p:cNvSpPr/>
          <p:nvPr/>
        </p:nvSpPr>
        <p:spPr>
          <a:xfrm>
            <a:off x="1068275" y="2730972"/>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0" name="TextBox 49"/>
          <p:cNvSpPr txBox="1"/>
          <p:nvPr/>
        </p:nvSpPr>
        <p:spPr>
          <a:xfrm>
            <a:off x="228602" y="1066803"/>
            <a:ext cx="9144000" cy="1477328"/>
          </a:xfrm>
          <a:prstGeom prst="rect">
            <a:avLst/>
          </a:prstGeom>
          <a:noFill/>
        </p:spPr>
        <p:txBody>
          <a:bodyPr wrap="square" rtlCol="0">
            <a:spAutoFit/>
          </a:bodyPr>
          <a:lstStyle/>
          <a:p>
            <a:pPr marL="285750" indent="-285750">
              <a:buFont typeface="Arial"/>
              <a:buChar char="•"/>
            </a:pPr>
            <a:r>
              <a:rPr lang="en-US" altLang="zh-CN" dirty="0" smtClean="0"/>
              <a:t>Each</a:t>
            </a:r>
            <a:r>
              <a:rPr lang="zh-CN" altLang="en-US" dirty="0" smtClean="0"/>
              <a:t> </a:t>
            </a:r>
            <a:r>
              <a:rPr lang="en-US" altLang="zh-CN" dirty="0" smtClean="0"/>
              <a:t>edge</a:t>
            </a:r>
            <a:r>
              <a:rPr lang="zh-CN" altLang="en-US" dirty="0" smtClean="0"/>
              <a:t> </a:t>
            </a:r>
            <a:r>
              <a:rPr lang="en-US" altLang="zh-CN" dirty="0" smtClean="0"/>
              <a:t>is</a:t>
            </a:r>
            <a:r>
              <a:rPr lang="zh-CN" altLang="en-US" dirty="0" smtClean="0"/>
              <a:t> </a:t>
            </a:r>
            <a:r>
              <a:rPr lang="en-US" altLang="zh-CN" dirty="0" smtClean="0"/>
              <a:t>associated</a:t>
            </a:r>
            <a:r>
              <a:rPr lang="zh-CN" altLang="en-US" dirty="0" smtClean="0"/>
              <a:t> </a:t>
            </a:r>
            <a:r>
              <a:rPr lang="en-US" altLang="zh-CN" dirty="0" smtClean="0"/>
              <a:t>with</a:t>
            </a:r>
            <a:r>
              <a:rPr lang="zh-CN" altLang="en-US" dirty="0" smtClean="0"/>
              <a:t> </a:t>
            </a:r>
            <a:r>
              <a:rPr lang="en-US" altLang="zh-CN" dirty="0" smtClean="0"/>
              <a:t>a</a:t>
            </a:r>
            <a:r>
              <a:rPr lang="zh-CN" altLang="en-US" dirty="0" smtClean="0"/>
              <a:t> </a:t>
            </a:r>
            <a:r>
              <a:rPr lang="en-US" altLang="zh-CN" dirty="0" smtClean="0"/>
              <a:t>weight</a:t>
            </a:r>
            <a:r>
              <a:rPr lang="zh-CN" altLang="en-US" dirty="0" smtClean="0"/>
              <a:t> </a:t>
            </a:r>
            <a:r>
              <a:rPr lang="en-US" altLang="zh-CN" dirty="0" err="1" smtClean="0"/>
              <a:t>w</a:t>
            </a:r>
            <a:r>
              <a:rPr lang="en-US" altLang="zh-CN" i="1" baseline="-25000" dirty="0" err="1" smtClean="0"/>
              <a:t>ij</a:t>
            </a:r>
            <a:r>
              <a:rPr lang="en-US" altLang="zh-CN" dirty="0" smtClean="0"/>
              <a:t>,</a:t>
            </a:r>
            <a:r>
              <a:rPr lang="zh-CN" altLang="en-US" i="1" baseline="-25000" dirty="0" smtClean="0"/>
              <a:t> </a:t>
            </a:r>
            <a:r>
              <a:rPr lang="en-US" altLang="zh-CN" dirty="0" err="1" smtClean="0"/>
              <a:t>s.t.</a:t>
            </a:r>
            <a:r>
              <a:rPr lang="zh-CN" altLang="en-US" dirty="0" smtClean="0"/>
              <a:t> </a:t>
            </a:r>
            <a:r>
              <a:rPr lang="en-US" b="1" dirty="0" err="1" smtClean="0">
                <a:latin typeface="Lucida Grande"/>
                <a:ea typeface="Lucida Grande"/>
                <a:cs typeface="Lucida Grande"/>
              </a:rPr>
              <a:t>Σ</a:t>
            </a:r>
            <a:r>
              <a:rPr lang="en-US" altLang="zh-CN" b="1" dirty="0" err="1" smtClean="0">
                <a:latin typeface="Lucida Grande"/>
                <a:ea typeface="Lucida Grande"/>
                <a:cs typeface="Lucida Grande"/>
              </a:rPr>
              <a:t>w</a:t>
            </a:r>
            <a:r>
              <a:rPr lang="en-US" altLang="zh-CN" b="1" baseline="-25000" dirty="0" err="1" smtClean="0">
                <a:latin typeface="Lucida Grande"/>
                <a:ea typeface="Lucida Grande"/>
                <a:cs typeface="Lucida Grande"/>
              </a:rPr>
              <a:t>ij</a:t>
            </a:r>
            <a:r>
              <a:rPr lang="zh-CN" altLang="en-US" b="1" dirty="0" smtClean="0">
                <a:latin typeface="Lucida Grande"/>
                <a:ea typeface="Lucida Grande"/>
                <a:cs typeface="Lucida Grande"/>
              </a:rPr>
              <a:t>≤</a:t>
            </a:r>
            <a:r>
              <a:rPr lang="en-US" altLang="zh-CN" b="1" dirty="0" smtClean="0">
                <a:latin typeface="Lucida Grande"/>
                <a:ea typeface="Lucida Grande"/>
                <a:cs typeface="Lucida Grande"/>
              </a:rPr>
              <a:t>1</a:t>
            </a:r>
            <a:endParaRPr lang="en-US" dirty="0"/>
          </a:p>
          <a:p>
            <a:pPr marL="285750" indent="-285750">
              <a:buFont typeface="Arial"/>
              <a:buChar char="•"/>
            </a:pPr>
            <a:r>
              <a:rPr lang="en-US" altLang="zh-CN" dirty="0" smtClean="0"/>
              <a:t>For</a:t>
            </a:r>
            <a:r>
              <a:rPr lang="zh-CN" altLang="en-US" dirty="0" smtClean="0"/>
              <a:t> </a:t>
            </a:r>
            <a:r>
              <a:rPr lang="en-US" altLang="zh-CN" dirty="0" smtClean="0"/>
              <a:t>each</a:t>
            </a:r>
            <a:r>
              <a:rPr lang="zh-CN" altLang="en-US" dirty="0" smtClean="0"/>
              <a:t> </a:t>
            </a:r>
            <a:r>
              <a:rPr lang="en-US" altLang="zh-CN" dirty="0" smtClean="0"/>
              <a:t>node</a:t>
            </a:r>
            <a:r>
              <a:rPr lang="zh-CN" altLang="en-US" dirty="0" smtClean="0"/>
              <a:t> </a:t>
            </a:r>
            <a:r>
              <a:rPr lang="en-US" altLang="zh-CN" dirty="0" err="1" smtClean="0"/>
              <a:t>i</a:t>
            </a:r>
            <a:r>
              <a:rPr lang="en-US" altLang="zh-CN" dirty="0" smtClean="0"/>
              <a:t>,</a:t>
            </a:r>
            <a:r>
              <a:rPr lang="zh-CN" altLang="en-US" dirty="0" smtClean="0"/>
              <a:t> </a:t>
            </a:r>
            <a:r>
              <a:rPr lang="en-US" altLang="zh-CN" dirty="0" smtClean="0"/>
              <a:t>assign</a:t>
            </a:r>
            <a:r>
              <a:rPr lang="zh-CN" altLang="en-US" dirty="0" smtClean="0"/>
              <a:t> </a:t>
            </a:r>
            <a:r>
              <a:rPr lang="en-US" altLang="zh-CN" dirty="0" smtClean="0"/>
              <a:t>a</a:t>
            </a:r>
            <a:r>
              <a:rPr lang="zh-CN" altLang="en-US" dirty="0" smtClean="0"/>
              <a:t> </a:t>
            </a:r>
            <a:r>
              <a:rPr lang="en-US" altLang="zh-CN" dirty="0" smtClean="0"/>
              <a:t>random</a:t>
            </a:r>
            <a:r>
              <a:rPr lang="zh-CN" altLang="en-US" dirty="0" smtClean="0"/>
              <a:t> </a:t>
            </a:r>
            <a:r>
              <a:rPr lang="en-US" altLang="zh-CN" dirty="0" smtClean="0"/>
              <a:t>threshold</a:t>
            </a:r>
            <a:r>
              <a:rPr lang="zh-CN" altLang="en-US" dirty="0" smtClean="0"/>
              <a:t> </a:t>
            </a:r>
            <a:r>
              <a:rPr lang="en-US" altLang="zh-CN" dirty="0" err="1" smtClean="0"/>
              <a:t>θ</a:t>
            </a:r>
            <a:r>
              <a:rPr lang="en-US" altLang="zh-CN" baseline="-25000" dirty="0" err="1" smtClean="0"/>
              <a:t>i</a:t>
            </a:r>
            <a:r>
              <a:rPr lang="zh-CN" altLang="en-US" baseline="-25000" dirty="0" smtClean="0"/>
              <a:t> </a:t>
            </a:r>
            <a:r>
              <a:rPr lang="en-US" altLang="zh-CN" dirty="0" smtClean="0"/>
              <a:t>~U[0,</a:t>
            </a:r>
            <a:r>
              <a:rPr lang="zh-CN" altLang="en-US" dirty="0" smtClean="0"/>
              <a:t> </a:t>
            </a:r>
            <a:r>
              <a:rPr lang="en-US" altLang="zh-CN" dirty="0" smtClean="0"/>
              <a:t>1]</a:t>
            </a:r>
          </a:p>
          <a:p>
            <a:pPr marL="285750" indent="-285750">
              <a:buFont typeface="Arial"/>
              <a:buChar char="•"/>
            </a:pPr>
            <a:r>
              <a:rPr lang="en-US" altLang="zh-CN" dirty="0" smtClean="0"/>
              <a:t>At</a:t>
            </a:r>
            <a:r>
              <a:rPr lang="zh-CN" altLang="en-US" dirty="0" smtClean="0"/>
              <a:t> </a:t>
            </a:r>
            <a:r>
              <a:rPr lang="en-US" altLang="zh-CN" dirty="0" smtClean="0"/>
              <a:t>first</a:t>
            </a:r>
            <a:r>
              <a:rPr lang="zh-CN" altLang="en-US" dirty="0" smtClean="0"/>
              <a:t> </a:t>
            </a:r>
            <a:r>
              <a:rPr lang="en-US" altLang="zh-CN" dirty="0" smtClean="0"/>
              <a:t>time</a:t>
            </a:r>
            <a:r>
              <a:rPr lang="zh-CN" altLang="en-US" dirty="0" smtClean="0"/>
              <a:t> </a:t>
            </a:r>
            <a:r>
              <a:rPr lang="en-US" altLang="zh-CN" dirty="0" smtClean="0"/>
              <a:t>stamp,</a:t>
            </a:r>
            <a:r>
              <a:rPr lang="zh-CN" altLang="en-US" dirty="0" smtClean="0"/>
              <a:t> </a:t>
            </a:r>
            <a:r>
              <a:rPr lang="en-US" altLang="zh-CN" dirty="0" smtClean="0"/>
              <a:t>some</a:t>
            </a:r>
            <a:r>
              <a:rPr lang="zh-CN" altLang="en-US" dirty="0" smtClean="0"/>
              <a:t> </a:t>
            </a:r>
            <a:r>
              <a:rPr lang="en-US" altLang="zh-CN" dirty="0" smtClean="0"/>
              <a:t>nodes</a:t>
            </a:r>
            <a:r>
              <a:rPr lang="zh-CN" altLang="en-US" dirty="0" smtClean="0"/>
              <a:t> </a:t>
            </a:r>
            <a:r>
              <a:rPr lang="en-US" altLang="zh-CN" dirty="0" smtClean="0"/>
              <a:t>become</a:t>
            </a:r>
            <a:r>
              <a:rPr lang="zh-CN" altLang="en-US" dirty="0" smtClean="0"/>
              <a:t> </a:t>
            </a:r>
            <a:r>
              <a:rPr lang="en-US" altLang="zh-CN" i="1" dirty="0" smtClean="0">
                <a:solidFill>
                  <a:srgbClr val="FF0000"/>
                </a:solidFill>
              </a:rPr>
              <a:t>active</a:t>
            </a:r>
            <a:r>
              <a:rPr lang="zh-CN" altLang="en-US" dirty="0" smtClean="0">
                <a:solidFill>
                  <a:srgbClr val="FF0000"/>
                </a:solidFill>
              </a:rPr>
              <a:t> </a:t>
            </a:r>
            <a:r>
              <a:rPr lang="en-US" altLang="zh-CN" dirty="0" smtClean="0"/>
              <a:t>while</a:t>
            </a:r>
            <a:r>
              <a:rPr lang="zh-CN" altLang="en-US" dirty="0" smtClean="0"/>
              <a:t> </a:t>
            </a:r>
            <a:r>
              <a:rPr lang="en-US" altLang="zh-CN" dirty="0" smtClean="0"/>
              <a:t>others</a:t>
            </a:r>
            <a:r>
              <a:rPr lang="zh-CN" altLang="en-US" dirty="0" smtClean="0"/>
              <a:t> </a:t>
            </a:r>
            <a:r>
              <a:rPr lang="en-US" altLang="zh-CN" dirty="0" smtClean="0"/>
              <a:t>are</a:t>
            </a:r>
            <a:r>
              <a:rPr lang="zh-CN" altLang="en-US" dirty="0" smtClean="0"/>
              <a:t> </a:t>
            </a:r>
            <a:r>
              <a:rPr lang="en-US" altLang="zh-CN" dirty="0" smtClean="0"/>
              <a:t>left</a:t>
            </a:r>
            <a:r>
              <a:rPr lang="zh-CN" altLang="en-US" dirty="0" smtClean="0"/>
              <a:t> </a:t>
            </a:r>
            <a:r>
              <a:rPr lang="en-US" altLang="zh-CN" i="1" dirty="0" smtClean="0">
                <a:solidFill>
                  <a:schemeClr val="accent3">
                    <a:lumMod val="50000"/>
                  </a:schemeClr>
                </a:solidFill>
              </a:rPr>
              <a:t>inactive</a:t>
            </a:r>
            <a:r>
              <a:rPr lang="en-US" altLang="zh-CN" dirty="0" smtClean="0"/>
              <a:t>.</a:t>
            </a:r>
          </a:p>
          <a:p>
            <a:pPr marL="285750" indent="-285750">
              <a:buFont typeface="Arial"/>
              <a:buChar char="•"/>
            </a:pPr>
            <a:r>
              <a:rPr lang="en-US" altLang="zh-CN" dirty="0" smtClean="0"/>
              <a:t>A</a:t>
            </a:r>
            <a:r>
              <a:rPr lang="zh-CN" altLang="en-US" dirty="0" smtClean="0"/>
              <a:t> </a:t>
            </a:r>
            <a:r>
              <a:rPr lang="en-US" altLang="zh-CN" dirty="0" smtClean="0"/>
              <a:t>node</a:t>
            </a:r>
            <a:r>
              <a:rPr lang="zh-CN" altLang="en-US" dirty="0" smtClean="0"/>
              <a:t> </a:t>
            </a:r>
            <a:r>
              <a:rPr lang="en-US" altLang="zh-CN" dirty="0" err="1" smtClean="0"/>
              <a:t>i</a:t>
            </a:r>
            <a:r>
              <a:rPr lang="zh-CN" altLang="en-US" dirty="0" smtClean="0"/>
              <a:t> </a:t>
            </a:r>
            <a:r>
              <a:rPr lang="en-US" altLang="zh-CN" dirty="0" smtClean="0"/>
              <a:t>becomes</a:t>
            </a:r>
            <a:r>
              <a:rPr lang="zh-CN" altLang="en-US" dirty="0" smtClean="0"/>
              <a:t> </a:t>
            </a:r>
            <a:r>
              <a:rPr lang="en-US" altLang="zh-CN" i="1" dirty="0" smtClean="0">
                <a:solidFill>
                  <a:srgbClr val="FF0000"/>
                </a:solidFill>
              </a:rPr>
              <a:t>active</a:t>
            </a:r>
            <a:r>
              <a:rPr lang="zh-CN" altLang="en-US" dirty="0" smtClean="0"/>
              <a:t> </a:t>
            </a:r>
            <a:r>
              <a:rPr lang="en-US" altLang="zh-CN" dirty="0" smtClean="0"/>
              <a:t>when</a:t>
            </a:r>
            <a:r>
              <a:rPr lang="zh-CN" altLang="en-US" dirty="0" smtClean="0"/>
              <a:t> </a:t>
            </a:r>
            <a:r>
              <a:rPr lang="en-US" altLang="zh-CN" dirty="0" smtClean="0"/>
              <a:t>its</a:t>
            </a:r>
            <a:r>
              <a:rPr lang="zh-CN" altLang="en-US" dirty="0" smtClean="0"/>
              <a:t> </a:t>
            </a:r>
            <a:r>
              <a:rPr lang="en-US" altLang="zh-CN" dirty="0" smtClean="0"/>
              <a:t>weighted</a:t>
            </a:r>
            <a:r>
              <a:rPr lang="zh-CN" altLang="en-US" dirty="0" smtClean="0"/>
              <a:t> </a:t>
            </a:r>
            <a:r>
              <a:rPr lang="en-US" altLang="zh-CN" dirty="0" smtClean="0"/>
              <a:t>active</a:t>
            </a:r>
            <a:r>
              <a:rPr lang="zh-CN" altLang="en-US" dirty="0" smtClean="0"/>
              <a:t> </a:t>
            </a:r>
            <a:r>
              <a:rPr lang="en-US" altLang="zh-CN" dirty="0" smtClean="0"/>
              <a:t>neighbors</a:t>
            </a:r>
            <a:r>
              <a:rPr lang="zh-CN" altLang="en-US" dirty="0" smtClean="0"/>
              <a:t> </a:t>
            </a:r>
            <a:r>
              <a:rPr lang="en-US" altLang="zh-CN" dirty="0" smtClean="0"/>
              <a:t>exceed</a:t>
            </a:r>
            <a:r>
              <a:rPr lang="zh-CN" altLang="en-US" dirty="0" smtClean="0"/>
              <a:t> </a:t>
            </a:r>
            <a:r>
              <a:rPr lang="en-US" altLang="zh-CN" dirty="0" smtClean="0"/>
              <a:t>the</a:t>
            </a:r>
            <a:r>
              <a:rPr lang="zh-CN" altLang="en-US" dirty="0" smtClean="0"/>
              <a:t> </a:t>
            </a:r>
            <a:r>
              <a:rPr lang="en-US" altLang="zh-CN" dirty="0" smtClean="0"/>
              <a:t>threshold</a:t>
            </a:r>
            <a:r>
              <a:rPr lang="zh-CN" altLang="en-US" dirty="0" smtClean="0"/>
              <a:t> </a:t>
            </a:r>
            <a:endParaRPr lang="en-US" altLang="zh-CN" dirty="0" smtClean="0"/>
          </a:p>
          <a:p>
            <a:r>
              <a:rPr lang="zh-CN" altLang="en-US" b="1" dirty="0" smtClean="0">
                <a:latin typeface="Lucida Grande"/>
                <a:ea typeface="Lucida Grande"/>
                <a:cs typeface="Lucida Grande"/>
              </a:rPr>
              <a:t>    </a:t>
            </a:r>
            <a:r>
              <a:rPr lang="en-US" b="1" dirty="0" err="1" smtClean="0">
                <a:latin typeface="Lucida Grande"/>
                <a:ea typeface="Lucida Grande"/>
                <a:cs typeface="Lucida Grande"/>
              </a:rPr>
              <a:t>Σ</a:t>
            </a:r>
            <a:r>
              <a:rPr lang="en-US" altLang="zh-CN" sz="1600" b="1" baseline="-25000" dirty="0" err="1" smtClean="0">
                <a:latin typeface="Lucida Grande"/>
                <a:ea typeface="Lucida Grande"/>
                <a:cs typeface="Lucida Grande"/>
              </a:rPr>
              <a:t>j</a:t>
            </a:r>
            <a:r>
              <a:rPr lang="zh-CN" altLang="en-US" sz="1600" b="1" baseline="-25000" dirty="0" smtClean="0">
                <a:latin typeface="Lucida Grande"/>
                <a:ea typeface="Lucida Grande"/>
                <a:cs typeface="Lucida Grande"/>
              </a:rPr>
              <a:t>  </a:t>
            </a:r>
            <a:r>
              <a:rPr lang="en-US" altLang="zh-CN" sz="1600" b="1" baseline="-25000" dirty="0" err="1" smtClean="0">
                <a:latin typeface="Lucida Grande"/>
                <a:ea typeface="Lucida Grande"/>
                <a:cs typeface="Lucida Grande"/>
              </a:rPr>
              <a:t>A</a:t>
            </a:r>
            <a:r>
              <a:rPr lang="en-US" altLang="zh-CN" b="1" dirty="0" err="1" smtClean="0">
                <a:latin typeface="Lucida Grande"/>
                <a:ea typeface="Lucida Grande"/>
                <a:cs typeface="Lucida Grande"/>
              </a:rPr>
              <a:t>w</a:t>
            </a:r>
            <a:r>
              <a:rPr lang="en-US" altLang="zh-CN" b="1" baseline="-25000" dirty="0" err="1" smtClean="0">
                <a:latin typeface="Lucida Grande"/>
                <a:ea typeface="Lucida Grande"/>
                <a:cs typeface="Lucida Grande"/>
              </a:rPr>
              <a:t>ij</a:t>
            </a:r>
            <a:r>
              <a:rPr lang="zh-CN" altLang="en-US" b="1" dirty="0" smtClean="0">
                <a:latin typeface="Lucida Grande"/>
                <a:ea typeface="Lucida Grande"/>
                <a:cs typeface="Lucida Grande"/>
              </a:rPr>
              <a:t>≥</a:t>
            </a:r>
            <a:r>
              <a:rPr lang="en-US" altLang="zh-CN" dirty="0" err="1"/>
              <a:t>θ</a:t>
            </a:r>
            <a:r>
              <a:rPr lang="en-US" altLang="zh-CN" baseline="-25000" dirty="0" err="1"/>
              <a:t>i</a:t>
            </a:r>
            <a:endParaRPr lang="en-US" dirty="0"/>
          </a:p>
        </p:txBody>
      </p:sp>
      <p:graphicFrame>
        <p:nvGraphicFramePr>
          <p:cNvPr id="3" name="Object 2"/>
          <p:cNvGraphicFramePr>
            <a:graphicFrameLocks noChangeAspect="1"/>
          </p:cNvGraphicFramePr>
          <p:nvPr>
            <p:extLst/>
          </p:nvPr>
        </p:nvGraphicFramePr>
        <p:xfrm>
          <a:off x="787403" y="2362200"/>
          <a:ext cx="127000" cy="127000"/>
        </p:xfrm>
        <a:graphic>
          <a:graphicData uri="http://schemas.openxmlformats.org/presentationml/2006/ole">
            <mc:AlternateContent xmlns:mc="http://schemas.openxmlformats.org/markup-compatibility/2006">
              <mc:Choice xmlns:v="urn:schemas-microsoft-com:vml" Requires="v">
                <p:oleObj spid="_x0000_s1041" name="Equation" r:id="rId11" imgW="127000" imgH="127000" progId="Equation.DSMT4">
                  <p:embed/>
                </p:oleObj>
              </mc:Choice>
              <mc:Fallback>
                <p:oleObj name="Equation" r:id="rId11" imgW="127000" imgH="127000" progId="Equation.DSMT4">
                  <p:embed/>
                  <p:pic>
                    <p:nvPicPr>
                      <p:cNvPr id="0" name=""/>
                      <p:cNvPicPr/>
                      <p:nvPr/>
                    </p:nvPicPr>
                    <p:blipFill>
                      <a:blip r:embed="rId12"/>
                      <a:stretch>
                        <a:fillRect/>
                      </a:stretch>
                    </p:blipFill>
                    <p:spPr>
                      <a:xfrm>
                        <a:off x="787403" y="2362200"/>
                        <a:ext cx="127000" cy="127000"/>
                      </a:xfrm>
                      <a:prstGeom prst="rect">
                        <a:avLst/>
                      </a:prstGeom>
                    </p:spPr>
                  </p:pic>
                </p:oleObj>
              </mc:Fallback>
            </mc:AlternateContent>
          </a:graphicData>
        </a:graphic>
      </p:graphicFrame>
      <p:sp>
        <p:nvSpPr>
          <p:cNvPr id="64" name="矩形 21"/>
          <p:cNvSpPr/>
          <p:nvPr/>
        </p:nvSpPr>
        <p:spPr>
          <a:xfrm>
            <a:off x="5334000" y="2819400"/>
            <a:ext cx="10477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(0.6,</a:t>
            </a:r>
            <a:r>
              <a:rPr lang="zh-CN" altLang="en-US" u="sng" dirty="0" smtClean="0">
                <a:solidFill>
                  <a:schemeClr val="tx1"/>
                </a:solidFill>
              </a:rPr>
              <a:t> </a:t>
            </a:r>
            <a:r>
              <a:rPr lang="en-US" altLang="zh-CN" u="sng" dirty="0" smtClean="0">
                <a:solidFill>
                  <a:schemeClr val="tx1"/>
                </a:solidFill>
              </a:rPr>
              <a:t>0)</a:t>
            </a:r>
            <a:endParaRPr lang="zh-CN" altLang="en-US" u="sng" dirty="0">
              <a:solidFill>
                <a:schemeClr val="tx1"/>
              </a:solidFill>
            </a:endParaRPr>
          </a:p>
        </p:txBody>
      </p:sp>
      <p:sp>
        <p:nvSpPr>
          <p:cNvPr id="65" name="矩形 21"/>
          <p:cNvSpPr/>
          <p:nvPr/>
        </p:nvSpPr>
        <p:spPr>
          <a:xfrm>
            <a:off x="7162800" y="5638800"/>
            <a:ext cx="10477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(0.8,</a:t>
            </a:r>
            <a:r>
              <a:rPr lang="zh-CN" altLang="en-US" u="sng" dirty="0" smtClean="0">
                <a:solidFill>
                  <a:schemeClr val="tx1"/>
                </a:solidFill>
              </a:rPr>
              <a:t> </a:t>
            </a:r>
            <a:r>
              <a:rPr lang="en-US" altLang="zh-CN" u="sng" dirty="0" smtClean="0">
                <a:solidFill>
                  <a:schemeClr val="tx1"/>
                </a:solidFill>
              </a:rPr>
              <a:t>0)</a:t>
            </a:r>
            <a:endParaRPr lang="zh-CN" altLang="en-US" u="sng" dirty="0">
              <a:solidFill>
                <a:schemeClr val="tx1"/>
              </a:solidFill>
            </a:endParaRPr>
          </a:p>
        </p:txBody>
      </p:sp>
      <p:sp>
        <p:nvSpPr>
          <p:cNvPr id="66" name="矩形 21"/>
          <p:cNvSpPr/>
          <p:nvPr/>
        </p:nvSpPr>
        <p:spPr>
          <a:xfrm>
            <a:off x="4572000" y="6096000"/>
            <a:ext cx="10477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(0.8,</a:t>
            </a:r>
            <a:r>
              <a:rPr lang="zh-CN" altLang="en-US" u="sng" dirty="0" smtClean="0">
                <a:solidFill>
                  <a:schemeClr val="tx1"/>
                </a:solidFill>
              </a:rPr>
              <a:t> </a:t>
            </a:r>
            <a:r>
              <a:rPr lang="en-US" altLang="zh-CN" u="sng" dirty="0" smtClean="0">
                <a:solidFill>
                  <a:schemeClr val="tx1"/>
                </a:solidFill>
              </a:rPr>
              <a:t>0)</a:t>
            </a:r>
            <a:endParaRPr lang="zh-CN" altLang="en-US" u="sng" dirty="0">
              <a:solidFill>
                <a:schemeClr val="tx1"/>
              </a:solidFill>
            </a:endParaRPr>
          </a:p>
        </p:txBody>
      </p:sp>
      <p:sp>
        <p:nvSpPr>
          <p:cNvPr id="70" name="矩形 21"/>
          <p:cNvSpPr/>
          <p:nvPr/>
        </p:nvSpPr>
        <p:spPr>
          <a:xfrm>
            <a:off x="3200400" y="2971800"/>
            <a:ext cx="10477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(0.1,</a:t>
            </a:r>
            <a:r>
              <a:rPr lang="zh-CN" altLang="en-US" u="sng" dirty="0" smtClean="0">
                <a:solidFill>
                  <a:schemeClr val="tx1"/>
                </a:solidFill>
              </a:rPr>
              <a:t> </a:t>
            </a:r>
            <a:r>
              <a:rPr lang="en-US" altLang="zh-CN" u="sng" dirty="0" smtClean="0">
                <a:solidFill>
                  <a:schemeClr val="tx1"/>
                </a:solidFill>
              </a:rPr>
              <a:t>0)</a:t>
            </a:r>
            <a:endParaRPr lang="zh-CN" altLang="en-US" u="sng" dirty="0">
              <a:solidFill>
                <a:schemeClr val="tx1"/>
              </a:solidFill>
            </a:endParaRPr>
          </a:p>
        </p:txBody>
      </p:sp>
      <p:sp>
        <p:nvSpPr>
          <p:cNvPr id="71" name="矩形 21"/>
          <p:cNvSpPr/>
          <p:nvPr/>
        </p:nvSpPr>
        <p:spPr>
          <a:xfrm>
            <a:off x="1143000" y="6096000"/>
            <a:ext cx="10477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(0.6,</a:t>
            </a:r>
            <a:r>
              <a:rPr lang="zh-CN" altLang="en-US" u="sng" dirty="0" smtClean="0">
                <a:solidFill>
                  <a:schemeClr val="tx1"/>
                </a:solidFill>
              </a:rPr>
              <a:t> </a:t>
            </a:r>
            <a:r>
              <a:rPr lang="en-US" altLang="zh-CN" u="sng" dirty="0" smtClean="0">
                <a:solidFill>
                  <a:schemeClr val="tx1"/>
                </a:solidFill>
              </a:rPr>
              <a:t>0)</a:t>
            </a:r>
            <a:endParaRPr lang="zh-CN" altLang="en-US" u="sng" dirty="0">
              <a:solidFill>
                <a:schemeClr val="tx1"/>
              </a:solidFill>
            </a:endParaRPr>
          </a:p>
        </p:txBody>
      </p:sp>
    </p:spTree>
    <p:extLst>
      <p:ext uri="{BB962C8B-B14F-4D97-AF65-F5344CB8AC3E}">
        <p14:creationId xmlns:p14="http://schemas.microsoft.com/office/powerpoint/2010/main" val="77131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linds(horizontal)">
                                      <p:cBhvr>
                                        <p:cTn id="25" dur="500"/>
                                        <p:tgtEl>
                                          <p:spTgt spid="3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linds(horizontal)">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blinds(horizontal)">
                                      <p:cBhvr>
                                        <p:cTn id="36" dur="500"/>
                                        <p:tgtEl>
                                          <p:spTgt spid="6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blinds(horizontal)">
                                      <p:cBhvr>
                                        <p:cTn id="39" dur="500"/>
                                        <p:tgtEl>
                                          <p:spTgt spid="6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blinds(horizontal)">
                                      <p:cBhvr>
                                        <p:cTn id="42" dur="500"/>
                                        <p:tgtEl>
                                          <p:spTgt spid="6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blinds(horizontal)">
                                      <p:cBhvr>
                                        <p:cTn id="45" dur="500"/>
                                        <p:tgtEl>
                                          <p:spTgt spid="70"/>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blinds(horizontal)">
                                      <p:cBhvr>
                                        <p:cTn id="48" dur="500"/>
                                        <p:tgtEl>
                                          <p:spTgt spid="71"/>
                                        </p:tgtEl>
                                      </p:cBhvr>
                                    </p:animEffect>
                                  </p:childTnLst>
                                </p:cTn>
                              </p:par>
                              <p:par>
                                <p:cTn id="49" presetID="1" presetClass="entr" presetSubtype="0" fill="hold" nodeType="withEffect">
                                  <p:stCondLst>
                                    <p:cond delay="0"/>
                                  </p:stCondLst>
                                  <p:childTnLst>
                                    <p:set>
                                      <p:cBhvr>
                                        <p:cTn id="5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0">
                                            <p:txEl>
                                              <p:pRg st="3" end="3"/>
                                            </p:txEl>
                                          </p:spTgt>
                                        </p:tgtEl>
                                        <p:attrNameLst>
                                          <p:attrName>style.visibility</p:attrName>
                                        </p:attrNameLst>
                                      </p:cBhvr>
                                      <p:to>
                                        <p:strVal val="visible"/>
                                      </p:to>
                                    </p:set>
                                  </p:childTnLst>
                                </p:cTn>
                              </p:par>
                              <p:par>
                                <p:cTn id="65" presetID="3" presetClass="entr" presetSubtype="1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blinds(horizontal)">
                                      <p:cBhvr>
                                        <p:cTn id="67" dur="500"/>
                                        <p:tgtEl>
                                          <p:spTgt spid="53"/>
                                        </p:tgtEl>
                                      </p:cBhvr>
                                    </p:animEffect>
                                  </p:childTnLst>
                                </p:cTn>
                              </p:par>
                              <p:par>
                                <p:cTn id="68" presetID="3" presetClass="entr" presetSubtype="1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blinds(horizontal)">
                                      <p:cBhvr>
                                        <p:cTn id="70" dur="500"/>
                                        <p:tgtEl>
                                          <p:spTgt spid="54"/>
                                        </p:tgtEl>
                                      </p:cBhvr>
                                    </p:animEffect>
                                  </p:childTnLst>
                                </p:cTn>
                              </p:par>
                              <p:par>
                                <p:cTn id="71" presetID="1" presetClass="entr" presetSubtype="0" fill="hold" nodeType="withEffect">
                                  <p:stCondLst>
                                    <p:cond delay="0"/>
                                  </p:stCondLst>
                                  <p:childTnLst>
                                    <p:set>
                                      <p:cBhvr>
                                        <p:cTn id="72" dur="1" fill="hold">
                                          <p:stCondLst>
                                            <p:cond delay="0"/>
                                          </p:stCondLst>
                                        </p:cTn>
                                        <p:tgtEl>
                                          <p:spTgt spid="50">
                                            <p:txEl>
                                              <p:pRg st="4" end="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p:bldP spid="29" grpId="0"/>
      <p:bldP spid="30" grpId="0"/>
      <p:bldP spid="31" grpId="0"/>
      <p:bldP spid="32" grpId="0"/>
      <p:bldP spid="33" grpId="0"/>
      <p:bldP spid="34" grpId="0"/>
      <p:bldP spid="35" grpId="0"/>
      <p:bldP spid="36" grpId="0"/>
      <p:bldP spid="69" grpId="0" animBg="1"/>
      <p:bldP spid="64" grpId="0"/>
      <p:bldP spid="65" grpId="0"/>
      <p:bldP spid="66" grpId="0"/>
      <p:bldP spid="70" grpId="0"/>
      <p:bldP spid="7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7162815" y="2362200"/>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 name="Title 1"/>
          <p:cNvSpPr>
            <a:spLocks noGrp="1"/>
          </p:cNvSpPr>
          <p:nvPr>
            <p:ph type="title"/>
          </p:nvPr>
        </p:nvSpPr>
        <p:spPr/>
        <p:txBody>
          <a:bodyPr/>
          <a:lstStyle/>
          <a:p>
            <a:r>
              <a:rPr lang="en-US" altLang="zh-CN" dirty="0" smtClean="0"/>
              <a:t>Linear</a:t>
            </a:r>
            <a:r>
              <a:rPr lang="zh-CN" altLang="en-US" dirty="0" smtClean="0"/>
              <a:t> </a:t>
            </a:r>
            <a:r>
              <a:rPr lang="en-US" altLang="zh-CN" dirty="0" smtClean="0"/>
              <a:t>Threshold</a:t>
            </a:r>
            <a:r>
              <a:rPr lang="zh-CN" altLang="en-US" dirty="0" smtClean="0"/>
              <a:t> </a:t>
            </a:r>
            <a:r>
              <a:rPr lang="en-US" altLang="zh-CN" dirty="0" smtClean="0"/>
              <a:t>Model</a:t>
            </a:r>
            <a:endParaRPr lang="en-US" dirty="0"/>
          </a:p>
        </p:txBody>
      </p:sp>
      <p:pic>
        <p:nvPicPr>
          <p:cNvPr id="5" name="Picture 4"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1101" y="2417651"/>
            <a:ext cx="1213026" cy="1128889"/>
          </a:xfrm>
          <a:prstGeom prst="rect">
            <a:avLst/>
          </a:prstGeom>
        </p:spPr>
      </p:pic>
      <p:pic>
        <p:nvPicPr>
          <p:cNvPr id="6" name="Picture 5"/>
          <p:cNvPicPr>
            <a:picLocks noChangeAspect="1"/>
          </p:cNvPicPr>
          <p:nvPr/>
        </p:nvPicPr>
        <p:blipFill>
          <a:blip r:embed="rId5"/>
          <a:stretch>
            <a:fillRect/>
          </a:stretch>
        </p:blipFill>
        <p:spPr>
          <a:xfrm>
            <a:off x="1121549" y="2644492"/>
            <a:ext cx="1232826" cy="1166667"/>
          </a:xfrm>
          <a:prstGeom prst="rect">
            <a:avLst/>
          </a:prstGeom>
        </p:spPr>
      </p:pic>
      <p:pic>
        <p:nvPicPr>
          <p:cNvPr id="7" name="Picture 6"/>
          <p:cNvPicPr>
            <a:picLocks noChangeAspect="1"/>
          </p:cNvPicPr>
          <p:nvPr/>
        </p:nvPicPr>
        <p:blipFill>
          <a:blip r:embed="rId6"/>
          <a:stretch>
            <a:fillRect/>
          </a:stretch>
        </p:blipFill>
        <p:spPr>
          <a:xfrm>
            <a:off x="4476598" y="4761158"/>
            <a:ext cx="1232826" cy="1166667"/>
          </a:xfrm>
          <a:prstGeom prst="rect">
            <a:avLst/>
          </a:prstGeom>
        </p:spPr>
      </p:pic>
      <p:pic>
        <p:nvPicPr>
          <p:cNvPr id="8" name="Picture 7"/>
          <p:cNvPicPr>
            <a:picLocks noChangeAspect="1"/>
          </p:cNvPicPr>
          <p:nvPr/>
        </p:nvPicPr>
        <p:blipFill>
          <a:blip r:embed="rId7"/>
          <a:stretch>
            <a:fillRect/>
          </a:stretch>
        </p:blipFill>
        <p:spPr>
          <a:xfrm>
            <a:off x="3134582" y="3420577"/>
            <a:ext cx="1232826" cy="1166667"/>
          </a:xfrm>
          <a:prstGeom prst="rect">
            <a:avLst/>
          </a:prstGeom>
        </p:spPr>
      </p:pic>
      <p:pic>
        <p:nvPicPr>
          <p:cNvPr id="9" name="Picture 8"/>
          <p:cNvPicPr>
            <a:picLocks noChangeAspect="1"/>
          </p:cNvPicPr>
          <p:nvPr/>
        </p:nvPicPr>
        <p:blipFill>
          <a:blip r:embed="rId8"/>
          <a:stretch>
            <a:fillRect/>
          </a:stretch>
        </p:blipFill>
        <p:spPr>
          <a:xfrm>
            <a:off x="1941676" y="4972826"/>
            <a:ext cx="1232826" cy="1166667"/>
          </a:xfrm>
          <a:prstGeom prst="rect">
            <a:avLst/>
          </a:prstGeom>
        </p:spPr>
      </p:pic>
      <p:pic>
        <p:nvPicPr>
          <p:cNvPr id="10" name="Picture 9"/>
          <p:cNvPicPr>
            <a:picLocks noChangeAspect="1"/>
          </p:cNvPicPr>
          <p:nvPr/>
        </p:nvPicPr>
        <p:blipFill>
          <a:blip r:embed="rId9"/>
          <a:stretch>
            <a:fillRect/>
          </a:stretch>
        </p:blipFill>
        <p:spPr>
          <a:xfrm>
            <a:off x="5371275" y="3208912"/>
            <a:ext cx="1232826" cy="1166667"/>
          </a:xfrm>
          <a:prstGeom prst="rect">
            <a:avLst/>
          </a:prstGeom>
        </p:spPr>
      </p:pic>
      <p:pic>
        <p:nvPicPr>
          <p:cNvPr id="11" name="Picture 10"/>
          <p:cNvPicPr>
            <a:picLocks noChangeAspect="1"/>
          </p:cNvPicPr>
          <p:nvPr/>
        </p:nvPicPr>
        <p:blipFill>
          <a:blip r:embed="rId10"/>
          <a:stretch>
            <a:fillRect/>
          </a:stretch>
        </p:blipFill>
        <p:spPr>
          <a:xfrm>
            <a:off x="7086076" y="4337784"/>
            <a:ext cx="1232826" cy="1166667"/>
          </a:xfrm>
          <a:prstGeom prst="rect">
            <a:avLst/>
          </a:prstGeom>
        </p:spPr>
      </p:pic>
      <p:cxnSp>
        <p:nvCxnSpPr>
          <p:cNvPr id="12" name="Straight Connector 11"/>
          <p:cNvCxnSpPr>
            <a:stCxn id="21" idx="4"/>
            <a:endCxn id="11" idx="0"/>
          </p:cNvCxnSpPr>
          <p:nvPr/>
        </p:nvCxnSpPr>
        <p:spPr>
          <a:xfrm flipH="1">
            <a:off x="7702495" y="3561689"/>
            <a:ext cx="129154" cy="776111"/>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0" idx="3"/>
          </p:cNvCxnSpPr>
          <p:nvPr/>
        </p:nvCxnSpPr>
        <p:spPr>
          <a:xfrm flipH="1">
            <a:off x="6604102" y="3349979"/>
            <a:ext cx="631089" cy="44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27" idx="6"/>
          </p:cNvCxnSpPr>
          <p:nvPr/>
        </p:nvCxnSpPr>
        <p:spPr>
          <a:xfrm flipH="1">
            <a:off x="5744057" y="5113868"/>
            <a:ext cx="1267464" cy="317500"/>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389034" y="3561644"/>
            <a:ext cx="671011" cy="282222"/>
          </a:xfrm>
          <a:prstGeom prst="line">
            <a:avLst/>
          </a:prstGeom>
          <a:ln w="38100" cmpd="sng">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3" idx="3"/>
          </p:cNvCxnSpPr>
          <p:nvPr/>
        </p:nvCxnSpPr>
        <p:spPr>
          <a:xfrm flipH="1">
            <a:off x="5222165" y="4303212"/>
            <a:ext cx="271089" cy="52843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103811" y="4549457"/>
            <a:ext cx="447342" cy="493889"/>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836350" y="4549451"/>
            <a:ext cx="447340" cy="423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92595" y="3914452"/>
            <a:ext cx="521897" cy="1058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489660" y="4267200"/>
            <a:ext cx="671009" cy="28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60668" y="2362201"/>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2" name="Oval 21"/>
          <p:cNvSpPr/>
          <p:nvPr/>
        </p:nvSpPr>
        <p:spPr>
          <a:xfrm>
            <a:off x="7011522" y="433775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3" name="Oval 22"/>
          <p:cNvSpPr/>
          <p:nvPr/>
        </p:nvSpPr>
        <p:spPr>
          <a:xfrm>
            <a:off x="5296754" y="3279423"/>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5" name="Oval 24"/>
          <p:cNvSpPr/>
          <p:nvPr/>
        </p:nvSpPr>
        <p:spPr>
          <a:xfrm>
            <a:off x="1867151" y="4972756"/>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6" name="Oval 25"/>
          <p:cNvSpPr/>
          <p:nvPr/>
        </p:nvSpPr>
        <p:spPr>
          <a:xfrm>
            <a:off x="3095373" y="3441579"/>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7" name="Oval 26"/>
          <p:cNvSpPr/>
          <p:nvPr/>
        </p:nvSpPr>
        <p:spPr>
          <a:xfrm>
            <a:off x="4402075" y="4831645"/>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8" name="矩形 21"/>
          <p:cNvSpPr/>
          <p:nvPr/>
        </p:nvSpPr>
        <p:spPr>
          <a:xfrm>
            <a:off x="2559050" y="3276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0.3</a:t>
            </a:r>
            <a:endParaRPr lang="zh-CN" altLang="en-US" dirty="0">
              <a:solidFill>
                <a:srgbClr val="0000CC"/>
              </a:solidFill>
            </a:endParaRPr>
          </a:p>
        </p:txBody>
      </p:sp>
      <p:sp>
        <p:nvSpPr>
          <p:cNvPr id="29" name="矩形 21"/>
          <p:cNvSpPr/>
          <p:nvPr/>
        </p:nvSpPr>
        <p:spPr>
          <a:xfrm>
            <a:off x="1981200" y="41910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0.2</a:t>
            </a:r>
            <a:endParaRPr lang="zh-CN" altLang="en-US" dirty="0">
              <a:solidFill>
                <a:srgbClr val="0000CC"/>
              </a:solidFill>
            </a:endParaRPr>
          </a:p>
        </p:txBody>
      </p:sp>
      <p:sp>
        <p:nvSpPr>
          <p:cNvPr id="30" name="矩形 21"/>
          <p:cNvSpPr/>
          <p:nvPr/>
        </p:nvSpPr>
        <p:spPr>
          <a:xfrm>
            <a:off x="3054350" y="4724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0.5</a:t>
            </a:r>
            <a:endParaRPr lang="zh-CN" altLang="en-US" dirty="0">
              <a:solidFill>
                <a:srgbClr val="0000CC"/>
              </a:solidFill>
            </a:endParaRPr>
          </a:p>
        </p:txBody>
      </p:sp>
      <p:sp>
        <p:nvSpPr>
          <p:cNvPr id="31" name="矩形 21"/>
          <p:cNvSpPr/>
          <p:nvPr/>
        </p:nvSpPr>
        <p:spPr>
          <a:xfrm>
            <a:off x="4292600" y="4419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0.4</a:t>
            </a:r>
            <a:endParaRPr lang="zh-CN" altLang="en-US" dirty="0">
              <a:solidFill>
                <a:srgbClr val="0000CC"/>
              </a:solidFill>
            </a:endParaRPr>
          </a:p>
        </p:txBody>
      </p:sp>
      <p:sp>
        <p:nvSpPr>
          <p:cNvPr id="32" name="矩形 21"/>
          <p:cNvSpPr/>
          <p:nvPr/>
        </p:nvSpPr>
        <p:spPr>
          <a:xfrm>
            <a:off x="6851650" y="3581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a:t>
            </a:r>
            <a:endParaRPr lang="zh-CN" altLang="en-US" dirty="0">
              <a:solidFill>
                <a:srgbClr val="0000CC"/>
              </a:solidFill>
            </a:endParaRPr>
          </a:p>
        </p:txBody>
      </p:sp>
      <p:sp>
        <p:nvSpPr>
          <p:cNvPr id="33" name="矩形 21"/>
          <p:cNvSpPr/>
          <p:nvPr/>
        </p:nvSpPr>
        <p:spPr>
          <a:xfrm>
            <a:off x="7924800" y="3733800"/>
            <a:ext cx="7429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0.74</a:t>
            </a:r>
            <a:endParaRPr lang="zh-CN" altLang="en-US" dirty="0">
              <a:solidFill>
                <a:srgbClr val="0000CC"/>
              </a:solidFill>
            </a:endParaRPr>
          </a:p>
        </p:txBody>
      </p:sp>
      <p:sp>
        <p:nvSpPr>
          <p:cNvPr id="34" name="矩形 21"/>
          <p:cNvSpPr/>
          <p:nvPr/>
        </p:nvSpPr>
        <p:spPr>
          <a:xfrm>
            <a:off x="6273800" y="4343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35" name="矩形 21"/>
          <p:cNvSpPr/>
          <p:nvPr/>
        </p:nvSpPr>
        <p:spPr>
          <a:xfrm>
            <a:off x="6273800" y="52578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36" name="矩形 21"/>
          <p:cNvSpPr/>
          <p:nvPr/>
        </p:nvSpPr>
        <p:spPr>
          <a:xfrm>
            <a:off x="5448300" y="4572000"/>
            <a:ext cx="8255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0.05</a:t>
            </a:r>
            <a:endParaRPr lang="zh-CN" altLang="en-US" dirty="0">
              <a:solidFill>
                <a:srgbClr val="0000CC"/>
              </a:solidFill>
            </a:endParaRPr>
          </a:p>
        </p:txBody>
      </p:sp>
      <p:sp>
        <p:nvSpPr>
          <p:cNvPr id="52" name="Oval 51"/>
          <p:cNvSpPr/>
          <p:nvPr/>
        </p:nvSpPr>
        <p:spPr>
          <a:xfrm>
            <a:off x="5283211" y="3276601"/>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cxnSp>
        <p:nvCxnSpPr>
          <p:cNvPr id="53" name="Straight Connector 52"/>
          <p:cNvCxnSpPr/>
          <p:nvPr/>
        </p:nvCxnSpPr>
        <p:spPr>
          <a:xfrm flipH="1">
            <a:off x="6604000" y="3348965"/>
            <a:ext cx="631089" cy="442222"/>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697531" y="3581447"/>
            <a:ext cx="129154" cy="776111"/>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01108" y="4270964"/>
            <a:ext cx="671009" cy="282222"/>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2404178" y="3571993"/>
            <a:ext cx="671011" cy="282222"/>
          </a:xfrm>
          <a:prstGeom prst="line">
            <a:avLst/>
          </a:prstGeom>
          <a:ln w="57150" cmpd="sng">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3074768" y="3447814"/>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cxnSp>
        <p:nvCxnSpPr>
          <p:cNvPr id="59" name="Straight Connector 58"/>
          <p:cNvCxnSpPr/>
          <p:nvPr/>
        </p:nvCxnSpPr>
        <p:spPr>
          <a:xfrm>
            <a:off x="1795756" y="3924803"/>
            <a:ext cx="521897" cy="1058333"/>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2837274" y="4553219"/>
            <a:ext cx="447340" cy="423333"/>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432412" y="5993833"/>
            <a:ext cx="6302232" cy="369332"/>
          </a:xfrm>
          <a:prstGeom prst="rect">
            <a:avLst/>
          </a:prstGeom>
        </p:spPr>
        <p:txBody>
          <a:bodyPr wrap="square">
            <a:spAutoFit/>
          </a:bodyPr>
          <a:lstStyle/>
          <a:p>
            <a:endParaRPr lang="en-US" dirty="0"/>
          </a:p>
        </p:txBody>
      </p:sp>
      <p:sp>
        <p:nvSpPr>
          <p:cNvPr id="67" name="Oval 66"/>
          <p:cNvSpPr/>
          <p:nvPr/>
        </p:nvSpPr>
        <p:spPr>
          <a:xfrm>
            <a:off x="1071539" y="272626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9" name="Oval 68"/>
          <p:cNvSpPr/>
          <p:nvPr/>
        </p:nvSpPr>
        <p:spPr>
          <a:xfrm>
            <a:off x="1068275" y="2730972"/>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0" name="TextBox 49"/>
          <p:cNvSpPr txBox="1"/>
          <p:nvPr/>
        </p:nvSpPr>
        <p:spPr>
          <a:xfrm>
            <a:off x="228602" y="1066803"/>
            <a:ext cx="9144000" cy="1477328"/>
          </a:xfrm>
          <a:prstGeom prst="rect">
            <a:avLst/>
          </a:prstGeom>
          <a:noFill/>
        </p:spPr>
        <p:txBody>
          <a:bodyPr wrap="square" rtlCol="0">
            <a:spAutoFit/>
          </a:bodyPr>
          <a:lstStyle/>
          <a:p>
            <a:pPr marL="285750" indent="-285750">
              <a:buFont typeface="Arial"/>
              <a:buChar char="•"/>
            </a:pPr>
            <a:r>
              <a:rPr lang="en-US" altLang="zh-CN" dirty="0" smtClean="0"/>
              <a:t>Each</a:t>
            </a:r>
            <a:r>
              <a:rPr lang="zh-CN" altLang="en-US" dirty="0" smtClean="0"/>
              <a:t> </a:t>
            </a:r>
            <a:r>
              <a:rPr lang="en-US" altLang="zh-CN" dirty="0" smtClean="0"/>
              <a:t>edge</a:t>
            </a:r>
            <a:r>
              <a:rPr lang="zh-CN" altLang="en-US" dirty="0" smtClean="0"/>
              <a:t> </a:t>
            </a:r>
            <a:r>
              <a:rPr lang="en-US" altLang="zh-CN" dirty="0" smtClean="0"/>
              <a:t>is</a:t>
            </a:r>
            <a:r>
              <a:rPr lang="zh-CN" altLang="en-US" dirty="0" smtClean="0"/>
              <a:t> </a:t>
            </a:r>
            <a:r>
              <a:rPr lang="en-US" altLang="zh-CN" dirty="0" smtClean="0"/>
              <a:t>associated</a:t>
            </a:r>
            <a:r>
              <a:rPr lang="zh-CN" altLang="en-US" dirty="0" smtClean="0"/>
              <a:t> </a:t>
            </a:r>
            <a:r>
              <a:rPr lang="en-US" altLang="zh-CN" dirty="0" smtClean="0"/>
              <a:t>with</a:t>
            </a:r>
            <a:r>
              <a:rPr lang="zh-CN" altLang="en-US" dirty="0" smtClean="0"/>
              <a:t> </a:t>
            </a:r>
            <a:r>
              <a:rPr lang="en-US" altLang="zh-CN" dirty="0" smtClean="0"/>
              <a:t>a</a:t>
            </a:r>
            <a:r>
              <a:rPr lang="zh-CN" altLang="en-US" dirty="0" smtClean="0"/>
              <a:t> </a:t>
            </a:r>
            <a:r>
              <a:rPr lang="en-US" altLang="zh-CN" dirty="0" smtClean="0"/>
              <a:t>weight</a:t>
            </a:r>
            <a:r>
              <a:rPr lang="zh-CN" altLang="en-US" dirty="0" smtClean="0"/>
              <a:t> </a:t>
            </a:r>
            <a:r>
              <a:rPr lang="en-US" altLang="zh-CN" dirty="0" err="1" smtClean="0"/>
              <a:t>w</a:t>
            </a:r>
            <a:r>
              <a:rPr lang="en-US" altLang="zh-CN" i="1" baseline="-25000" dirty="0" err="1" smtClean="0"/>
              <a:t>ij</a:t>
            </a:r>
            <a:r>
              <a:rPr lang="en-US" altLang="zh-CN" dirty="0" smtClean="0"/>
              <a:t>,</a:t>
            </a:r>
            <a:r>
              <a:rPr lang="zh-CN" altLang="en-US" i="1" baseline="-25000" dirty="0" smtClean="0"/>
              <a:t> </a:t>
            </a:r>
            <a:r>
              <a:rPr lang="en-US" altLang="zh-CN" dirty="0" err="1" smtClean="0"/>
              <a:t>s.t.</a:t>
            </a:r>
            <a:r>
              <a:rPr lang="zh-CN" altLang="en-US" dirty="0" smtClean="0"/>
              <a:t> </a:t>
            </a:r>
            <a:r>
              <a:rPr lang="en-US" b="1" dirty="0" err="1" smtClean="0">
                <a:latin typeface="Lucida Grande"/>
                <a:ea typeface="Lucida Grande"/>
                <a:cs typeface="Lucida Grande"/>
              </a:rPr>
              <a:t>Σ</a:t>
            </a:r>
            <a:r>
              <a:rPr lang="en-US" altLang="zh-CN" b="1" dirty="0" err="1" smtClean="0">
                <a:latin typeface="Lucida Grande"/>
                <a:ea typeface="Lucida Grande"/>
                <a:cs typeface="Lucida Grande"/>
              </a:rPr>
              <a:t>w</a:t>
            </a:r>
            <a:r>
              <a:rPr lang="en-US" altLang="zh-CN" b="1" baseline="-25000" dirty="0" err="1" smtClean="0">
                <a:latin typeface="Lucida Grande"/>
                <a:ea typeface="Lucida Grande"/>
                <a:cs typeface="Lucida Grande"/>
              </a:rPr>
              <a:t>ij</a:t>
            </a:r>
            <a:r>
              <a:rPr lang="zh-CN" altLang="en-US" b="1" dirty="0" smtClean="0">
                <a:latin typeface="Lucida Grande"/>
                <a:ea typeface="Lucida Grande"/>
                <a:cs typeface="Lucida Grande"/>
              </a:rPr>
              <a:t>≤</a:t>
            </a:r>
            <a:r>
              <a:rPr lang="en-US" altLang="zh-CN" b="1" dirty="0" smtClean="0">
                <a:latin typeface="Lucida Grande"/>
                <a:ea typeface="Lucida Grande"/>
                <a:cs typeface="Lucida Grande"/>
              </a:rPr>
              <a:t>1</a:t>
            </a:r>
            <a:endParaRPr lang="en-US" dirty="0"/>
          </a:p>
          <a:p>
            <a:pPr marL="285750" indent="-285750">
              <a:buFont typeface="Arial"/>
              <a:buChar char="•"/>
            </a:pPr>
            <a:r>
              <a:rPr lang="en-US" altLang="zh-CN" dirty="0" smtClean="0"/>
              <a:t>For</a:t>
            </a:r>
            <a:r>
              <a:rPr lang="zh-CN" altLang="en-US" dirty="0" smtClean="0"/>
              <a:t> </a:t>
            </a:r>
            <a:r>
              <a:rPr lang="en-US" altLang="zh-CN" dirty="0" smtClean="0"/>
              <a:t>each</a:t>
            </a:r>
            <a:r>
              <a:rPr lang="zh-CN" altLang="en-US" dirty="0" smtClean="0"/>
              <a:t> </a:t>
            </a:r>
            <a:r>
              <a:rPr lang="en-US" altLang="zh-CN" dirty="0" smtClean="0"/>
              <a:t>node</a:t>
            </a:r>
            <a:r>
              <a:rPr lang="zh-CN" altLang="en-US" dirty="0" smtClean="0"/>
              <a:t> </a:t>
            </a:r>
            <a:r>
              <a:rPr lang="en-US" altLang="zh-CN" dirty="0" err="1" smtClean="0"/>
              <a:t>i</a:t>
            </a:r>
            <a:r>
              <a:rPr lang="en-US" altLang="zh-CN" dirty="0" smtClean="0"/>
              <a:t>,</a:t>
            </a:r>
            <a:r>
              <a:rPr lang="zh-CN" altLang="en-US" dirty="0" smtClean="0"/>
              <a:t> </a:t>
            </a:r>
            <a:r>
              <a:rPr lang="en-US" altLang="zh-CN" dirty="0" smtClean="0"/>
              <a:t>assign</a:t>
            </a:r>
            <a:r>
              <a:rPr lang="zh-CN" altLang="en-US" dirty="0" smtClean="0"/>
              <a:t> </a:t>
            </a:r>
            <a:r>
              <a:rPr lang="en-US" altLang="zh-CN" dirty="0" smtClean="0"/>
              <a:t>a</a:t>
            </a:r>
            <a:r>
              <a:rPr lang="zh-CN" altLang="en-US" dirty="0" smtClean="0"/>
              <a:t> </a:t>
            </a:r>
            <a:r>
              <a:rPr lang="en-US" altLang="zh-CN" dirty="0" smtClean="0"/>
              <a:t>random</a:t>
            </a:r>
            <a:r>
              <a:rPr lang="zh-CN" altLang="en-US" dirty="0" smtClean="0"/>
              <a:t> </a:t>
            </a:r>
            <a:r>
              <a:rPr lang="en-US" altLang="zh-CN" dirty="0" smtClean="0"/>
              <a:t>threshold</a:t>
            </a:r>
            <a:r>
              <a:rPr lang="zh-CN" altLang="en-US" dirty="0" smtClean="0"/>
              <a:t> </a:t>
            </a:r>
            <a:r>
              <a:rPr lang="en-US" altLang="zh-CN" dirty="0" err="1" smtClean="0"/>
              <a:t>θ</a:t>
            </a:r>
            <a:r>
              <a:rPr lang="en-US" altLang="zh-CN" baseline="-25000" dirty="0" err="1" smtClean="0"/>
              <a:t>i</a:t>
            </a:r>
            <a:r>
              <a:rPr lang="zh-CN" altLang="en-US" baseline="-25000" dirty="0" smtClean="0"/>
              <a:t> </a:t>
            </a:r>
            <a:r>
              <a:rPr lang="en-US" altLang="zh-CN" dirty="0" smtClean="0"/>
              <a:t>~U[0,</a:t>
            </a:r>
            <a:r>
              <a:rPr lang="zh-CN" altLang="en-US" dirty="0" smtClean="0"/>
              <a:t> </a:t>
            </a:r>
            <a:r>
              <a:rPr lang="en-US" altLang="zh-CN" dirty="0" smtClean="0"/>
              <a:t>1]</a:t>
            </a:r>
          </a:p>
          <a:p>
            <a:pPr marL="285750" indent="-285750">
              <a:buFont typeface="Arial"/>
              <a:buChar char="•"/>
            </a:pPr>
            <a:r>
              <a:rPr lang="en-US" altLang="zh-CN" dirty="0" smtClean="0"/>
              <a:t>At</a:t>
            </a:r>
            <a:r>
              <a:rPr lang="zh-CN" altLang="en-US" dirty="0" smtClean="0"/>
              <a:t> </a:t>
            </a:r>
            <a:r>
              <a:rPr lang="en-US" altLang="zh-CN" dirty="0" smtClean="0"/>
              <a:t>first</a:t>
            </a:r>
            <a:r>
              <a:rPr lang="zh-CN" altLang="en-US" dirty="0" smtClean="0"/>
              <a:t> </a:t>
            </a:r>
            <a:r>
              <a:rPr lang="en-US" altLang="zh-CN" dirty="0" smtClean="0"/>
              <a:t>time</a:t>
            </a:r>
            <a:r>
              <a:rPr lang="zh-CN" altLang="en-US" dirty="0" smtClean="0"/>
              <a:t> </a:t>
            </a:r>
            <a:r>
              <a:rPr lang="en-US" altLang="zh-CN" dirty="0" smtClean="0"/>
              <a:t>stamp,</a:t>
            </a:r>
            <a:r>
              <a:rPr lang="zh-CN" altLang="en-US" dirty="0" smtClean="0"/>
              <a:t> </a:t>
            </a:r>
            <a:r>
              <a:rPr lang="en-US" altLang="zh-CN" dirty="0" smtClean="0"/>
              <a:t>some</a:t>
            </a:r>
            <a:r>
              <a:rPr lang="zh-CN" altLang="en-US" dirty="0" smtClean="0"/>
              <a:t> </a:t>
            </a:r>
            <a:r>
              <a:rPr lang="en-US" altLang="zh-CN" dirty="0" smtClean="0"/>
              <a:t>nodes</a:t>
            </a:r>
            <a:r>
              <a:rPr lang="zh-CN" altLang="en-US" dirty="0" smtClean="0"/>
              <a:t> </a:t>
            </a:r>
            <a:r>
              <a:rPr lang="en-US" altLang="zh-CN" dirty="0" smtClean="0"/>
              <a:t>become</a:t>
            </a:r>
            <a:r>
              <a:rPr lang="zh-CN" altLang="en-US" dirty="0" smtClean="0"/>
              <a:t> </a:t>
            </a:r>
            <a:r>
              <a:rPr lang="en-US" altLang="zh-CN" i="1" dirty="0" smtClean="0">
                <a:solidFill>
                  <a:srgbClr val="FF0000"/>
                </a:solidFill>
              </a:rPr>
              <a:t>active</a:t>
            </a:r>
            <a:r>
              <a:rPr lang="zh-CN" altLang="en-US" dirty="0" smtClean="0">
                <a:solidFill>
                  <a:srgbClr val="FF0000"/>
                </a:solidFill>
              </a:rPr>
              <a:t> </a:t>
            </a:r>
            <a:r>
              <a:rPr lang="en-US" altLang="zh-CN" dirty="0" smtClean="0"/>
              <a:t>while</a:t>
            </a:r>
            <a:r>
              <a:rPr lang="zh-CN" altLang="en-US" dirty="0" smtClean="0"/>
              <a:t> </a:t>
            </a:r>
            <a:r>
              <a:rPr lang="en-US" altLang="zh-CN" dirty="0" smtClean="0"/>
              <a:t>others</a:t>
            </a:r>
            <a:r>
              <a:rPr lang="zh-CN" altLang="en-US" dirty="0" smtClean="0"/>
              <a:t> </a:t>
            </a:r>
            <a:r>
              <a:rPr lang="en-US" altLang="zh-CN" dirty="0" smtClean="0"/>
              <a:t>are</a:t>
            </a:r>
            <a:r>
              <a:rPr lang="zh-CN" altLang="en-US" dirty="0" smtClean="0"/>
              <a:t> </a:t>
            </a:r>
            <a:r>
              <a:rPr lang="en-US" altLang="zh-CN" dirty="0" smtClean="0"/>
              <a:t>left</a:t>
            </a:r>
            <a:r>
              <a:rPr lang="zh-CN" altLang="en-US" dirty="0" smtClean="0"/>
              <a:t> </a:t>
            </a:r>
            <a:r>
              <a:rPr lang="en-US" altLang="zh-CN" i="1" dirty="0" smtClean="0">
                <a:solidFill>
                  <a:schemeClr val="accent3">
                    <a:lumMod val="50000"/>
                  </a:schemeClr>
                </a:solidFill>
              </a:rPr>
              <a:t>inactive</a:t>
            </a:r>
            <a:r>
              <a:rPr lang="en-US" altLang="zh-CN" dirty="0" smtClean="0"/>
              <a:t>.</a:t>
            </a:r>
          </a:p>
          <a:p>
            <a:pPr marL="285750" indent="-285750">
              <a:buFont typeface="Arial"/>
              <a:buChar char="•"/>
            </a:pPr>
            <a:r>
              <a:rPr lang="en-US" altLang="zh-CN" dirty="0" smtClean="0"/>
              <a:t>A</a:t>
            </a:r>
            <a:r>
              <a:rPr lang="zh-CN" altLang="en-US" dirty="0" smtClean="0"/>
              <a:t> </a:t>
            </a:r>
            <a:r>
              <a:rPr lang="en-US" altLang="zh-CN" dirty="0" smtClean="0"/>
              <a:t>node</a:t>
            </a:r>
            <a:r>
              <a:rPr lang="zh-CN" altLang="en-US" dirty="0" smtClean="0"/>
              <a:t> </a:t>
            </a:r>
            <a:r>
              <a:rPr lang="en-US" altLang="zh-CN" dirty="0" err="1" smtClean="0"/>
              <a:t>i</a:t>
            </a:r>
            <a:r>
              <a:rPr lang="zh-CN" altLang="en-US" dirty="0" smtClean="0"/>
              <a:t> </a:t>
            </a:r>
            <a:r>
              <a:rPr lang="en-US" altLang="zh-CN" dirty="0" smtClean="0"/>
              <a:t>becomes</a:t>
            </a:r>
            <a:r>
              <a:rPr lang="zh-CN" altLang="en-US" dirty="0" smtClean="0"/>
              <a:t> </a:t>
            </a:r>
            <a:r>
              <a:rPr lang="en-US" altLang="zh-CN" i="1" dirty="0" smtClean="0">
                <a:solidFill>
                  <a:srgbClr val="FF0000"/>
                </a:solidFill>
              </a:rPr>
              <a:t>active</a:t>
            </a:r>
            <a:r>
              <a:rPr lang="zh-CN" altLang="en-US" dirty="0" smtClean="0"/>
              <a:t> </a:t>
            </a:r>
            <a:r>
              <a:rPr lang="en-US" altLang="zh-CN" dirty="0" smtClean="0"/>
              <a:t>when</a:t>
            </a:r>
            <a:r>
              <a:rPr lang="zh-CN" altLang="en-US" dirty="0" smtClean="0"/>
              <a:t> </a:t>
            </a:r>
            <a:r>
              <a:rPr lang="en-US" altLang="zh-CN" dirty="0" smtClean="0"/>
              <a:t>its</a:t>
            </a:r>
            <a:r>
              <a:rPr lang="zh-CN" altLang="en-US" dirty="0" smtClean="0"/>
              <a:t> </a:t>
            </a:r>
            <a:r>
              <a:rPr lang="en-US" altLang="zh-CN" dirty="0" smtClean="0"/>
              <a:t>weighted</a:t>
            </a:r>
            <a:r>
              <a:rPr lang="zh-CN" altLang="en-US" dirty="0" smtClean="0"/>
              <a:t> </a:t>
            </a:r>
            <a:r>
              <a:rPr lang="en-US" altLang="zh-CN" dirty="0" smtClean="0"/>
              <a:t>active</a:t>
            </a:r>
            <a:r>
              <a:rPr lang="zh-CN" altLang="en-US" dirty="0" smtClean="0"/>
              <a:t> </a:t>
            </a:r>
            <a:r>
              <a:rPr lang="en-US" altLang="zh-CN" dirty="0" smtClean="0"/>
              <a:t>neighbors</a:t>
            </a:r>
            <a:r>
              <a:rPr lang="zh-CN" altLang="en-US" dirty="0" smtClean="0"/>
              <a:t> </a:t>
            </a:r>
            <a:r>
              <a:rPr lang="en-US" altLang="zh-CN" dirty="0" smtClean="0"/>
              <a:t>exceed</a:t>
            </a:r>
            <a:r>
              <a:rPr lang="zh-CN" altLang="en-US" dirty="0" smtClean="0"/>
              <a:t> </a:t>
            </a:r>
            <a:r>
              <a:rPr lang="en-US" altLang="zh-CN" dirty="0" smtClean="0"/>
              <a:t>the</a:t>
            </a:r>
            <a:r>
              <a:rPr lang="zh-CN" altLang="en-US" dirty="0" smtClean="0"/>
              <a:t> </a:t>
            </a:r>
            <a:r>
              <a:rPr lang="en-US" altLang="zh-CN" dirty="0" smtClean="0"/>
              <a:t>threshold</a:t>
            </a:r>
            <a:r>
              <a:rPr lang="zh-CN" altLang="en-US" dirty="0" smtClean="0"/>
              <a:t> </a:t>
            </a:r>
            <a:endParaRPr lang="en-US" altLang="zh-CN" dirty="0" smtClean="0"/>
          </a:p>
          <a:p>
            <a:r>
              <a:rPr lang="zh-CN" altLang="en-US" b="1" dirty="0" smtClean="0">
                <a:latin typeface="Lucida Grande"/>
                <a:ea typeface="Lucida Grande"/>
                <a:cs typeface="Lucida Grande"/>
              </a:rPr>
              <a:t>    </a:t>
            </a:r>
            <a:r>
              <a:rPr lang="en-US" b="1" dirty="0" err="1" smtClean="0">
                <a:latin typeface="Lucida Grande"/>
                <a:ea typeface="Lucida Grande"/>
                <a:cs typeface="Lucida Grande"/>
              </a:rPr>
              <a:t>Σ</a:t>
            </a:r>
            <a:r>
              <a:rPr lang="en-US" altLang="zh-CN" sz="1600" b="1" baseline="-25000" dirty="0" err="1" smtClean="0">
                <a:latin typeface="Lucida Grande"/>
                <a:ea typeface="Lucida Grande"/>
                <a:cs typeface="Lucida Grande"/>
              </a:rPr>
              <a:t>j</a:t>
            </a:r>
            <a:r>
              <a:rPr lang="zh-CN" altLang="en-US" sz="1600" b="1" baseline="-25000" dirty="0" smtClean="0">
                <a:latin typeface="Lucida Grande"/>
                <a:ea typeface="Lucida Grande"/>
                <a:cs typeface="Lucida Grande"/>
              </a:rPr>
              <a:t>  </a:t>
            </a:r>
            <a:r>
              <a:rPr lang="en-US" altLang="zh-CN" sz="1600" b="1" baseline="-25000" dirty="0" err="1" smtClean="0">
                <a:latin typeface="Lucida Grande"/>
                <a:ea typeface="Lucida Grande"/>
                <a:cs typeface="Lucida Grande"/>
              </a:rPr>
              <a:t>A</a:t>
            </a:r>
            <a:r>
              <a:rPr lang="en-US" altLang="zh-CN" b="1" dirty="0" err="1" smtClean="0">
                <a:latin typeface="Lucida Grande"/>
                <a:ea typeface="Lucida Grande"/>
                <a:cs typeface="Lucida Grande"/>
              </a:rPr>
              <a:t>w</a:t>
            </a:r>
            <a:r>
              <a:rPr lang="en-US" altLang="zh-CN" b="1" baseline="-25000" dirty="0" err="1" smtClean="0">
                <a:latin typeface="Lucida Grande"/>
                <a:ea typeface="Lucida Grande"/>
                <a:cs typeface="Lucida Grande"/>
              </a:rPr>
              <a:t>ij</a:t>
            </a:r>
            <a:r>
              <a:rPr lang="zh-CN" altLang="en-US" b="1" dirty="0" smtClean="0">
                <a:latin typeface="Lucida Grande"/>
                <a:ea typeface="Lucida Grande"/>
                <a:cs typeface="Lucida Grande"/>
              </a:rPr>
              <a:t>≥</a:t>
            </a:r>
            <a:r>
              <a:rPr lang="en-US" altLang="zh-CN" dirty="0" err="1"/>
              <a:t>θ</a:t>
            </a:r>
            <a:r>
              <a:rPr lang="en-US" altLang="zh-CN" baseline="-25000" dirty="0" err="1"/>
              <a:t>i</a:t>
            </a:r>
            <a:endParaRPr lang="en-US" dirty="0"/>
          </a:p>
        </p:txBody>
      </p:sp>
      <p:graphicFrame>
        <p:nvGraphicFramePr>
          <p:cNvPr id="3" name="Object 2"/>
          <p:cNvGraphicFramePr>
            <a:graphicFrameLocks noChangeAspect="1"/>
          </p:cNvGraphicFramePr>
          <p:nvPr>
            <p:extLst/>
          </p:nvPr>
        </p:nvGraphicFramePr>
        <p:xfrm>
          <a:off x="787403" y="2362200"/>
          <a:ext cx="127000" cy="127000"/>
        </p:xfrm>
        <a:graphic>
          <a:graphicData uri="http://schemas.openxmlformats.org/presentationml/2006/ole">
            <mc:AlternateContent xmlns:mc="http://schemas.openxmlformats.org/markup-compatibility/2006">
              <mc:Choice xmlns:v="urn:schemas-microsoft-com:vml" Requires="v">
                <p:oleObj spid="_x0000_s2065" name="Equation" r:id="rId11" imgW="127000" imgH="127000" progId="Equation.DSMT4">
                  <p:embed/>
                </p:oleObj>
              </mc:Choice>
              <mc:Fallback>
                <p:oleObj name="Equation" r:id="rId11" imgW="127000" imgH="127000" progId="Equation.DSMT4">
                  <p:embed/>
                  <p:pic>
                    <p:nvPicPr>
                      <p:cNvPr id="0" name=""/>
                      <p:cNvPicPr/>
                      <p:nvPr/>
                    </p:nvPicPr>
                    <p:blipFill>
                      <a:blip r:embed="rId12"/>
                      <a:stretch>
                        <a:fillRect/>
                      </a:stretch>
                    </p:blipFill>
                    <p:spPr>
                      <a:xfrm>
                        <a:off x="787403" y="2362200"/>
                        <a:ext cx="127000" cy="127000"/>
                      </a:xfrm>
                      <a:prstGeom prst="rect">
                        <a:avLst/>
                      </a:prstGeom>
                    </p:spPr>
                  </p:pic>
                </p:oleObj>
              </mc:Fallback>
            </mc:AlternateContent>
          </a:graphicData>
        </a:graphic>
      </p:graphicFrame>
      <p:sp>
        <p:nvSpPr>
          <p:cNvPr id="64" name="矩形 21"/>
          <p:cNvSpPr/>
          <p:nvPr/>
        </p:nvSpPr>
        <p:spPr>
          <a:xfrm>
            <a:off x="5105405" y="28194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(0.6,</a:t>
            </a:r>
            <a:r>
              <a:rPr lang="zh-CN" altLang="en-US" u="sng" dirty="0" smtClean="0">
                <a:solidFill>
                  <a:schemeClr val="tx1"/>
                </a:solidFill>
              </a:rPr>
              <a:t> </a:t>
            </a:r>
            <a:r>
              <a:rPr lang="en-US" altLang="zh-CN" u="sng" dirty="0" smtClean="0">
                <a:solidFill>
                  <a:schemeClr val="tx1"/>
                </a:solidFill>
              </a:rPr>
              <a:t>0.7)</a:t>
            </a:r>
            <a:endParaRPr lang="zh-CN" altLang="en-US" u="sng" dirty="0">
              <a:solidFill>
                <a:schemeClr val="tx1"/>
              </a:solidFill>
            </a:endParaRPr>
          </a:p>
        </p:txBody>
      </p:sp>
      <p:sp>
        <p:nvSpPr>
          <p:cNvPr id="65" name="矩形 21"/>
          <p:cNvSpPr/>
          <p:nvPr/>
        </p:nvSpPr>
        <p:spPr>
          <a:xfrm>
            <a:off x="7162800" y="5638800"/>
            <a:ext cx="1295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(0.8,</a:t>
            </a:r>
            <a:r>
              <a:rPr lang="zh-CN" altLang="en-US" u="sng" dirty="0" smtClean="0">
                <a:solidFill>
                  <a:schemeClr val="tx1"/>
                </a:solidFill>
              </a:rPr>
              <a:t> </a:t>
            </a:r>
            <a:r>
              <a:rPr lang="en-US" altLang="zh-CN" u="sng" dirty="0" smtClean="0">
                <a:solidFill>
                  <a:schemeClr val="tx1"/>
                </a:solidFill>
              </a:rPr>
              <a:t>074)</a:t>
            </a:r>
            <a:endParaRPr lang="zh-CN" altLang="en-US" u="sng" dirty="0">
              <a:solidFill>
                <a:schemeClr val="tx1"/>
              </a:solidFill>
            </a:endParaRPr>
          </a:p>
        </p:txBody>
      </p:sp>
      <p:sp>
        <p:nvSpPr>
          <p:cNvPr id="66" name="矩形 21"/>
          <p:cNvSpPr/>
          <p:nvPr/>
        </p:nvSpPr>
        <p:spPr>
          <a:xfrm>
            <a:off x="4572000" y="6096000"/>
            <a:ext cx="10477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(0.8,</a:t>
            </a:r>
            <a:r>
              <a:rPr lang="zh-CN" altLang="en-US" u="sng" dirty="0" smtClean="0">
                <a:solidFill>
                  <a:schemeClr val="tx1"/>
                </a:solidFill>
              </a:rPr>
              <a:t> </a:t>
            </a:r>
            <a:r>
              <a:rPr lang="en-US" altLang="zh-CN" u="sng" dirty="0" smtClean="0">
                <a:solidFill>
                  <a:schemeClr val="tx1"/>
                </a:solidFill>
              </a:rPr>
              <a:t>0)</a:t>
            </a:r>
            <a:endParaRPr lang="zh-CN" altLang="en-US" u="sng" dirty="0">
              <a:solidFill>
                <a:schemeClr val="tx1"/>
              </a:solidFill>
            </a:endParaRPr>
          </a:p>
        </p:txBody>
      </p:sp>
      <p:sp>
        <p:nvSpPr>
          <p:cNvPr id="70" name="矩形 21"/>
          <p:cNvSpPr/>
          <p:nvPr/>
        </p:nvSpPr>
        <p:spPr>
          <a:xfrm>
            <a:off x="3124200" y="2971800"/>
            <a:ext cx="1295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(0.1,</a:t>
            </a:r>
            <a:r>
              <a:rPr lang="zh-CN" altLang="en-US" u="sng" dirty="0" smtClean="0">
                <a:solidFill>
                  <a:schemeClr val="tx1"/>
                </a:solidFill>
              </a:rPr>
              <a:t> </a:t>
            </a:r>
            <a:r>
              <a:rPr lang="en-US" altLang="zh-CN" u="sng" dirty="0" smtClean="0">
                <a:solidFill>
                  <a:schemeClr val="tx1"/>
                </a:solidFill>
              </a:rPr>
              <a:t>0.3)</a:t>
            </a:r>
            <a:endParaRPr lang="zh-CN" altLang="en-US" u="sng" dirty="0">
              <a:solidFill>
                <a:schemeClr val="tx1"/>
              </a:solidFill>
            </a:endParaRPr>
          </a:p>
        </p:txBody>
      </p:sp>
      <p:sp>
        <p:nvSpPr>
          <p:cNvPr id="71" name="矩形 21"/>
          <p:cNvSpPr/>
          <p:nvPr/>
        </p:nvSpPr>
        <p:spPr>
          <a:xfrm>
            <a:off x="762004" y="6096000"/>
            <a:ext cx="1524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(0.6,</a:t>
            </a:r>
            <a:r>
              <a:rPr lang="zh-CN" altLang="en-US" u="sng" dirty="0" smtClean="0">
                <a:solidFill>
                  <a:schemeClr val="tx1"/>
                </a:solidFill>
              </a:rPr>
              <a:t> </a:t>
            </a:r>
            <a:r>
              <a:rPr lang="en-US" altLang="zh-CN" u="sng" dirty="0" smtClean="0">
                <a:solidFill>
                  <a:schemeClr val="tx1"/>
                </a:solidFill>
              </a:rPr>
              <a:t>0.2)</a:t>
            </a:r>
            <a:endParaRPr lang="zh-CN" altLang="en-US" u="sng" dirty="0">
              <a:solidFill>
                <a:schemeClr val="tx1"/>
              </a:solidFill>
            </a:endParaRPr>
          </a:p>
        </p:txBody>
      </p:sp>
      <p:cxnSp>
        <p:nvCxnSpPr>
          <p:cNvPr id="63" name="Straight Connector 62"/>
          <p:cNvCxnSpPr>
            <a:stCxn id="52" idx="3"/>
          </p:cNvCxnSpPr>
          <p:nvPr/>
        </p:nvCxnSpPr>
        <p:spPr>
          <a:xfrm flipH="1">
            <a:off x="5181615" y="4300390"/>
            <a:ext cx="298145" cy="576410"/>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077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blinds(horizontal)">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blinds(horizontal)">
                                      <p:cBhvr>
                                        <p:cTn id="16" dur="500"/>
                                        <p:tgtEl>
                                          <p:spTgt spid="55"/>
                                        </p:tgtEl>
                                      </p:cBhvr>
                                    </p:animEffect>
                                  </p:childTnLst>
                                </p:cTn>
                              </p:par>
                              <p:par>
                                <p:cTn id="17" presetID="3" presetClass="entr" presetSubtype="1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blinds(horizontal)">
                                      <p:cBhvr>
                                        <p:cTn id="19" dur="500"/>
                                        <p:tgtEl>
                                          <p:spTgt spid="63"/>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blinds(horizontal)">
                                      <p:cBhvr>
                                        <p:cTn id="2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7162815" y="2362200"/>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 name="Title 1"/>
          <p:cNvSpPr>
            <a:spLocks noGrp="1"/>
          </p:cNvSpPr>
          <p:nvPr>
            <p:ph type="title"/>
          </p:nvPr>
        </p:nvSpPr>
        <p:spPr/>
        <p:txBody>
          <a:bodyPr/>
          <a:lstStyle/>
          <a:p>
            <a:r>
              <a:rPr lang="en-US" altLang="zh-CN" dirty="0" smtClean="0"/>
              <a:t>Linear</a:t>
            </a:r>
            <a:r>
              <a:rPr lang="zh-CN" altLang="en-US" dirty="0" smtClean="0"/>
              <a:t> </a:t>
            </a:r>
            <a:r>
              <a:rPr lang="en-US" altLang="zh-CN" dirty="0" smtClean="0"/>
              <a:t>Threshold</a:t>
            </a:r>
            <a:r>
              <a:rPr lang="zh-CN" altLang="en-US" dirty="0" smtClean="0"/>
              <a:t> </a:t>
            </a:r>
            <a:r>
              <a:rPr lang="en-US" altLang="zh-CN" dirty="0" smtClean="0"/>
              <a:t>Model</a:t>
            </a:r>
            <a:endParaRPr lang="en-US" dirty="0"/>
          </a:p>
        </p:txBody>
      </p:sp>
      <p:pic>
        <p:nvPicPr>
          <p:cNvPr id="5" name="Picture 4"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1101" y="2417651"/>
            <a:ext cx="1213026" cy="1128889"/>
          </a:xfrm>
          <a:prstGeom prst="rect">
            <a:avLst/>
          </a:prstGeom>
        </p:spPr>
      </p:pic>
      <p:pic>
        <p:nvPicPr>
          <p:cNvPr id="6" name="Picture 5"/>
          <p:cNvPicPr>
            <a:picLocks noChangeAspect="1"/>
          </p:cNvPicPr>
          <p:nvPr/>
        </p:nvPicPr>
        <p:blipFill>
          <a:blip r:embed="rId5"/>
          <a:stretch>
            <a:fillRect/>
          </a:stretch>
        </p:blipFill>
        <p:spPr>
          <a:xfrm>
            <a:off x="1121549" y="2644492"/>
            <a:ext cx="1232826" cy="1166667"/>
          </a:xfrm>
          <a:prstGeom prst="rect">
            <a:avLst/>
          </a:prstGeom>
        </p:spPr>
      </p:pic>
      <p:pic>
        <p:nvPicPr>
          <p:cNvPr id="7" name="Picture 6"/>
          <p:cNvPicPr>
            <a:picLocks noChangeAspect="1"/>
          </p:cNvPicPr>
          <p:nvPr/>
        </p:nvPicPr>
        <p:blipFill>
          <a:blip r:embed="rId6"/>
          <a:stretch>
            <a:fillRect/>
          </a:stretch>
        </p:blipFill>
        <p:spPr>
          <a:xfrm>
            <a:off x="4476598" y="4761158"/>
            <a:ext cx="1232826" cy="1166667"/>
          </a:xfrm>
          <a:prstGeom prst="rect">
            <a:avLst/>
          </a:prstGeom>
        </p:spPr>
      </p:pic>
      <p:pic>
        <p:nvPicPr>
          <p:cNvPr id="8" name="Picture 7"/>
          <p:cNvPicPr>
            <a:picLocks noChangeAspect="1"/>
          </p:cNvPicPr>
          <p:nvPr/>
        </p:nvPicPr>
        <p:blipFill>
          <a:blip r:embed="rId7"/>
          <a:stretch>
            <a:fillRect/>
          </a:stretch>
        </p:blipFill>
        <p:spPr>
          <a:xfrm>
            <a:off x="3134582" y="3420577"/>
            <a:ext cx="1232826" cy="1166667"/>
          </a:xfrm>
          <a:prstGeom prst="rect">
            <a:avLst/>
          </a:prstGeom>
        </p:spPr>
      </p:pic>
      <p:pic>
        <p:nvPicPr>
          <p:cNvPr id="9" name="Picture 8"/>
          <p:cNvPicPr>
            <a:picLocks noChangeAspect="1"/>
          </p:cNvPicPr>
          <p:nvPr/>
        </p:nvPicPr>
        <p:blipFill>
          <a:blip r:embed="rId8"/>
          <a:stretch>
            <a:fillRect/>
          </a:stretch>
        </p:blipFill>
        <p:spPr>
          <a:xfrm>
            <a:off x="1941676" y="4972826"/>
            <a:ext cx="1232826" cy="1166667"/>
          </a:xfrm>
          <a:prstGeom prst="rect">
            <a:avLst/>
          </a:prstGeom>
        </p:spPr>
      </p:pic>
      <p:pic>
        <p:nvPicPr>
          <p:cNvPr id="10" name="Picture 9"/>
          <p:cNvPicPr>
            <a:picLocks noChangeAspect="1"/>
          </p:cNvPicPr>
          <p:nvPr/>
        </p:nvPicPr>
        <p:blipFill>
          <a:blip r:embed="rId9"/>
          <a:stretch>
            <a:fillRect/>
          </a:stretch>
        </p:blipFill>
        <p:spPr>
          <a:xfrm>
            <a:off x="5371275" y="3208912"/>
            <a:ext cx="1232826" cy="1166667"/>
          </a:xfrm>
          <a:prstGeom prst="rect">
            <a:avLst/>
          </a:prstGeom>
        </p:spPr>
      </p:pic>
      <p:pic>
        <p:nvPicPr>
          <p:cNvPr id="11" name="Picture 10"/>
          <p:cNvPicPr>
            <a:picLocks noChangeAspect="1"/>
          </p:cNvPicPr>
          <p:nvPr/>
        </p:nvPicPr>
        <p:blipFill>
          <a:blip r:embed="rId10"/>
          <a:stretch>
            <a:fillRect/>
          </a:stretch>
        </p:blipFill>
        <p:spPr>
          <a:xfrm>
            <a:off x="7086076" y="4337784"/>
            <a:ext cx="1232826" cy="1166667"/>
          </a:xfrm>
          <a:prstGeom prst="rect">
            <a:avLst/>
          </a:prstGeom>
        </p:spPr>
      </p:pic>
      <p:cxnSp>
        <p:nvCxnSpPr>
          <p:cNvPr id="12" name="Straight Connector 11"/>
          <p:cNvCxnSpPr>
            <a:stCxn id="21" idx="4"/>
            <a:endCxn id="11" idx="0"/>
          </p:cNvCxnSpPr>
          <p:nvPr/>
        </p:nvCxnSpPr>
        <p:spPr>
          <a:xfrm flipH="1">
            <a:off x="7702495" y="3561689"/>
            <a:ext cx="129154" cy="776111"/>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0" idx="3"/>
          </p:cNvCxnSpPr>
          <p:nvPr/>
        </p:nvCxnSpPr>
        <p:spPr>
          <a:xfrm flipH="1">
            <a:off x="6604102" y="3349979"/>
            <a:ext cx="631089" cy="44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27" idx="6"/>
          </p:cNvCxnSpPr>
          <p:nvPr/>
        </p:nvCxnSpPr>
        <p:spPr>
          <a:xfrm flipH="1">
            <a:off x="5744057" y="5113868"/>
            <a:ext cx="1267464" cy="317500"/>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389034" y="3561644"/>
            <a:ext cx="671011" cy="282222"/>
          </a:xfrm>
          <a:prstGeom prst="line">
            <a:avLst/>
          </a:prstGeom>
          <a:ln w="38100" cmpd="sng">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3" idx="3"/>
          </p:cNvCxnSpPr>
          <p:nvPr/>
        </p:nvCxnSpPr>
        <p:spPr>
          <a:xfrm flipH="1">
            <a:off x="5222165" y="4303212"/>
            <a:ext cx="271089" cy="52843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103811" y="4549457"/>
            <a:ext cx="447342" cy="493889"/>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836350" y="4549451"/>
            <a:ext cx="447340" cy="423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92595" y="3914452"/>
            <a:ext cx="521897" cy="1058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489660" y="4267200"/>
            <a:ext cx="671009" cy="28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60668" y="2362201"/>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2" name="Oval 21"/>
          <p:cNvSpPr/>
          <p:nvPr/>
        </p:nvSpPr>
        <p:spPr>
          <a:xfrm>
            <a:off x="7011522" y="433775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3" name="Oval 22"/>
          <p:cNvSpPr/>
          <p:nvPr/>
        </p:nvSpPr>
        <p:spPr>
          <a:xfrm>
            <a:off x="5296754" y="3279423"/>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5" name="Oval 24"/>
          <p:cNvSpPr/>
          <p:nvPr/>
        </p:nvSpPr>
        <p:spPr>
          <a:xfrm>
            <a:off x="1867151" y="4972756"/>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6" name="Oval 25"/>
          <p:cNvSpPr/>
          <p:nvPr/>
        </p:nvSpPr>
        <p:spPr>
          <a:xfrm>
            <a:off x="3095373" y="3441579"/>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7" name="Oval 26"/>
          <p:cNvSpPr/>
          <p:nvPr/>
        </p:nvSpPr>
        <p:spPr>
          <a:xfrm>
            <a:off x="4402075" y="4831645"/>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28" name="矩形 21"/>
          <p:cNvSpPr/>
          <p:nvPr/>
        </p:nvSpPr>
        <p:spPr>
          <a:xfrm>
            <a:off x="2559050" y="3276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0.3</a:t>
            </a:r>
            <a:endParaRPr lang="zh-CN" altLang="en-US" dirty="0">
              <a:solidFill>
                <a:srgbClr val="0000CC"/>
              </a:solidFill>
            </a:endParaRPr>
          </a:p>
        </p:txBody>
      </p:sp>
      <p:sp>
        <p:nvSpPr>
          <p:cNvPr id="29" name="矩形 21"/>
          <p:cNvSpPr/>
          <p:nvPr/>
        </p:nvSpPr>
        <p:spPr>
          <a:xfrm>
            <a:off x="1981200" y="41910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0.2</a:t>
            </a:r>
            <a:endParaRPr lang="zh-CN" altLang="en-US" dirty="0">
              <a:solidFill>
                <a:srgbClr val="0000CC"/>
              </a:solidFill>
            </a:endParaRPr>
          </a:p>
        </p:txBody>
      </p:sp>
      <p:sp>
        <p:nvSpPr>
          <p:cNvPr id="30" name="矩形 21"/>
          <p:cNvSpPr/>
          <p:nvPr/>
        </p:nvSpPr>
        <p:spPr>
          <a:xfrm>
            <a:off x="3054350" y="4724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0.5</a:t>
            </a:r>
            <a:endParaRPr lang="zh-CN" altLang="en-US" dirty="0">
              <a:solidFill>
                <a:srgbClr val="0000CC"/>
              </a:solidFill>
            </a:endParaRPr>
          </a:p>
        </p:txBody>
      </p:sp>
      <p:sp>
        <p:nvSpPr>
          <p:cNvPr id="31" name="矩形 21"/>
          <p:cNvSpPr/>
          <p:nvPr/>
        </p:nvSpPr>
        <p:spPr>
          <a:xfrm>
            <a:off x="4292600" y="4419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0.4</a:t>
            </a:r>
            <a:endParaRPr lang="zh-CN" altLang="en-US" dirty="0">
              <a:solidFill>
                <a:srgbClr val="0000CC"/>
              </a:solidFill>
            </a:endParaRPr>
          </a:p>
        </p:txBody>
      </p:sp>
      <p:sp>
        <p:nvSpPr>
          <p:cNvPr id="32" name="矩形 21"/>
          <p:cNvSpPr/>
          <p:nvPr/>
        </p:nvSpPr>
        <p:spPr>
          <a:xfrm>
            <a:off x="6851650" y="3581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a:t>
            </a:r>
            <a:endParaRPr lang="zh-CN" altLang="en-US" dirty="0">
              <a:solidFill>
                <a:srgbClr val="0000CC"/>
              </a:solidFill>
            </a:endParaRPr>
          </a:p>
        </p:txBody>
      </p:sp>
      <p:sp>
        <p:nvSpPr>
          <p:cNvPr id="33" name="矩形 21"/>
          <p:cNvSpPr/>
          <p:nvPr/>
        </p:nvSpPr>
        <p:spPr>
          <a:xfrm>
            <a:off x="7924800" y="3733800"/>
            <a:ext cx="7429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0.74</a:t>
            </a:r>
            <a:endParaRPr lang="zh-CN" altLang="en-US" dirty="0">
              <a:solidFill>
                <a:srgbClr val="0000CC"/>
              </a:solidFill>
            </a:endParaRPr>
          </a:p>
        </p:txBody>
      </p:sp>
      <p:sp>
        <p:nvSpPr>
          <p:cNvPr id="34" name="矩形 21"/>
          <p:cNvSpPr/>
          <p:nvPr/>
        </p:nvSpPr>
        <p:spPr>
          <a:xfrm>
            <a:off x="6273800" y="4343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35" name="矩形 21"/>
          <p:cNvSpPr/>
          <p:nvPr/>
        </p:nvSpPr>
        <p:spPr>
          <a:xfrm>
            <a:off x="6273800" y="52578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36" name="矩形 21"/>
          <p:cNvSpPr/>
          <p:nvPr/>
        </p:nvSpPr>
        <p:spPr>
          <a:xfrm>
            <a:off x="5448300" y="4572000"/>
            <a:ext cx="8255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0.05</a:t>
            </a:r>
            <a:endParaRPr lang="zh-CN" altLang="en-US" dirty="0">
              <a:solidFill>
                <a:srgbClr val="0000CC"/>
              </a:solidFill>
            </a:endParaRPr>
          </a:p>
        </p:txBody>
      </p:sp>
      <p:sp>
        <p:nvSpPr>
          <p:cNvPr id="52" name="Oval 51"/>
          <p:cNvSpPr/>
          <p:nvPr/>
        </p:nvSpPr>
        <p:spPr>
          <a:xfrm>
            <a:off x="5283211" y="3276601"/>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cxnSp>
        <p:nvCxnSpPr>
          <p:cNvPr id="53" name="Straight Connector 52"/>
          <p:cNvCxnSpPr/>
          <p:nvPr/>
        </p:nvCxnSpPr>
        <p:spPr>
          <a:xfrm flipH="1">
            <a:off x="6604000" y="3348965"/>
            <a:ext cx="631089" cy="442222"/>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697531" y="3581447"/>
            <a:ext cx="129154" cy="776111"/>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01108" y="4270964"/>
            <a:ext cx="671009" cy="282222"/>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016788" y="4343401"/>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cxnSp>
        <p:nvCxnSpPr>
          <p:cNvPr id="57" name="Straight Connector 56"/>
          <p:cNvCxnSpPr/>
          <p:nvPr/>
        </p:nvCxnSpPr>
        <p:spPr>
          <a:xfrm flipH="1" flipV="1">
            <a:off x="2404178" y="3571993"/>
            <a:ext cx="671011" cy="282222"/>
          </a:xfrm>
          <a:prstGeom prst="line">
            <a:avLst/>
          </a:prstGeom>
          <a:ln w="57150" cmpd="sng">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3074768" y="3447814"/>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cxnSp>
        <p:nvCxnSpPr>
          <p:cNvPr id="59" name="Straight Connector 58"/>
          <p:cNvCxnSpPr/>
          <p:nvPr/>
        </p:nvCxnSpPr>
        <p:spPr>
          <a:xfrm>
            <a:off x="1795756" y="3924803"/>
            <a:ext cx="521897" cy="1058333"/>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2837274" y="4553219"/>
            <a:ext cx="447340" cy="423333"/>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1867278" y="4981222"/>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8" name="Rectangle 67"/>
          <p:cNvSpPr/>
          <p:nvPr/>
        </p:nvSpPr>
        <p:spPr>
          <a:xfrm>
            <a:off x="1432412" y="5993833"/>
            <a:ext cx="6302232" cy="369332"/>
          </a:xfrm>
          <a:prstGeom prst="rect">
            <a:avLst/>
          </a:prstGeom>
        </p:spPr>
        <p:txBody>
          <a:bodyPr wrap="square">
            <a:spAutoFit/>
          </a:bodyPr>
          <a:lstStyle/>
          <a:p>
            <a:endParaRPr lang="en-US" dirty="0"/>
          </a:p>
        </p:txBody>
      </p:sp>
      <p:sp>
        <p:nvSpPr>
          <p:cNvPr id="67" name="Oval 66"/>
          <p:cNvSpPr/>
          <p:nvPr/>
        </p:nvSpPr>
        <p:spPr>
          <a:xfrm>
            <a:off x="1071539" y="272626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9" name="Oval 68"/>
          <p:cNvSpPr/>
          <p:nvPr/>
        </p:nvSpPr>
        <p:spPr>
          <a:xfrm>
            <a:off x="1068275" y="2730972"/>
            <a:ext cx="1342019" cy="119944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0" name="TextBox 49"/>
          <p:cNvSpPr txBox="1"/>
          <p:nvPr/>
        </p:nvSpPr>
        <p:spPr>
          <a:xfrm>
            <a:off x="228602" y="1066803"/>
            <a:ext cx="9144000" cy="1477328"/>
          </a:xfrm>
          <a:prstGeom prst="rect">
            <a:avLst/>
          </a:prstGeom>
          <a:noFill/>
        </p:spPr>
        <p:txBody>
          <a:bodyPr wrap="square" rtlCol="0">
            <a:spAutoFit/>
          </a:bodyPr>
          <a:lstStyle/>
          <a:p>
            <a:pPr marL="285750" indent="-285750">
              <a:buFont typeface="Arial"/>
              <a:buChar char="•"/>
            </a:pPr>
            <a:r>
              <a:rPr lang="en-US" altLang="zh-CN" dirty="0" smtClean="0"/>
              <a:t>Each</a:t>
            </a:r>
            <a:r>
              <a:rPr lang="zh-CN" altLang="en-US" dirty="0" smtClean="0"/>
              <a:t> </a:t>
            </a:r>
            <a:r>
              <a:rPr lang="en-US" altLang="zh-CN" dirty="0" smtClean="0"/>
              <a:t>edge</a:t>
            </a:r>
            <a:r>
              <a:rPr lang="zh-CN" altLang="en-US" dirty="0" smtClean="0"/>
              <a:t> </a:t>
            </a:r>
            <a:r>
              <a:rPr lang="en-US" altLang="zh-CN" dirty="0" smtClean="0"/>
              <a:t>is</a:t>
            </a:r>
            <a:r>
              <a:rPr lang="zh-CN" altLang="en-US" dirty="0" smtClean="0"/>
              <a:t> </a:t>
            </a:r>
            <a:r>
              <a:rPr lang="en-US" altLang="zh-CN" dirty="0" smtClean="0"/>
              <a:t>associated</a:t>
            </a:r>
            <a:r>
              <a:rPr lang="zh-CN" altLang="en-US" dirty="0" smtClean="0"/>
              <a:t> </a:t>
            </a:r>
            <a:r>
              <a:rPr lang="en-US" altLang="zh-CN" dirty="0" smtClean="0"/>
              <a:t>with</a:t>
            </a:r>
            <a:r>
              <a:rPr lang="zh-CN" altLang="en-US" dirty="0" smtClean="0"/>
              <a:t> </a:t>
            </a:r>
            <a:r>
              <a:rPr lang="en-US" altLang="zh-CN" dirty="0" smtClean="0"/>
              <a:t>a</a:t>
            </a:r>
            <a:r>
              <a:rPr lang="zh-CN" altLang="en-US" dirty="0" smtClean="0"/>
              <a:t> </a:t>
            </a:r>
            <a:r>
              <a:rPr lang="en-US" altLang="zh-CN" dirty="0" smtClean="0"/>
              <a:t>weight</a:t>
            </a:r>
            <a:r>
              <a:rPr lang="zh-CN" altLang="en-US" dirty="0" smtClean="0"/>
              <a:t> </a:t>
            </a:r>
            <a:r>
              <a:rPr lang="en-US" altLang="zh-CN" dirty="0" err="1" smtClean="0"/>
              <a:t>w</a:t>
            </a:r>
            <a:r>
              <a:rPr lang="en-US" altLang="zh-CN" i="1" baseline="-25000" dirty="0" err="1" smtClean="0"/>
              <a:t>ij</a:t>
            </a:r>
            <a:r>
              <a:rPr lang="en-US" altLang="zh-CN" dirty="0" smtClean="0"/>
              <a:t>,</a:t>
            </a:r>
            <a:r>
              <a:rPr lang="zh-CN" altLang="en-US" i="1" baseline="-25000" dirty="0" smtClean="0"/>
              <a:t> </a:t>
            </a:r>
            <a:r>
              <a:rPr lang="en-US" altLang="zh-CN" dirty="0" err="1" smtClean="0"/>
              <a:t>s.t.</a:t>
            </a:r>
            <a:r>
              <a:rPr lang="zh-CN" altLang="en-US" dirty="0" smtClean="0"/>
              <a:t> </a:t>
            </a:r>
            <a:r>
              <a:rPr lang="en-US" b="1" dirty="0" err="1" smtClean="0">
                <a:latin typeface="Lucida Grande"/>
                <a:ea typeface="Lucida Grande"/>
                <a:cs typeface="Lucida Grande"/>
              </a:rPr>
              <a:t>Σ</a:t>
            </a:r>
            <a:r>
              <a:rPr lang="en-US" altLang="zh-CN" b="1" dirty="0" err="1" smtClean="0">
                <a:latin typeface="Lucida Grande"/>
                <a:ea typeface="Lucida Grande"/>
                <a:cs typeface="Lucida Grande"/>
              </a:rPr>
              <a:t>w</a:t>
            </a:r>
            <a:r>
              <a:rPr lang="en-US" altLang="zh-CN" b="1" baseline="-25000" dirty="0" err="1" smtClean="0">
                <a:latin typeface="Lucida Grande"/>
                <a:ea typeface="Lucida Grande"/>
                <a:cs typeface="Lucida Grande"/>
              </a:rPr>
              <a:t>ij</a:t>
            </a:r>
            <a:r>
              <a:rPr lang="zh-CN" altLang="en-US" b="1" dirty="0" smtClean="0">
                <a:latin typeface="Lucida Grande"/>
                <a:ea typeface="Lucida Grande"/>
                <a:cs typeface="Lucida Grande"/>
              </a:rPr>
              <a:t>≤</a:t>
            </a:r>
            <a:r>
              <a:rPr lang="en-US" altLang="zh-CN" b="1" dirty="0" smtClean="0">
                <a:latin typeface="Lucida Grande"/>
                <a:ea typeface="Lucida Grande"/>
                <a:cs typeface="Lucida Grande"/>
              </a:rPr>
              <a:t>1</a:t>
            </a:r>
            <a:endParaRPr lang="en-US" dirty="0"/>
          </a:p>
          <a:p>
            <a:pPr marL="285750" indent="-285750">
              <a:buFont typeface="Arial"/>
              <a:buChar char="•"/>
            </a:pPr>
            <a:r>
              <a:rPr lang="en-US" altLang="zh-CN" dirty="0" smtClean="0"/>
              <a:t>For</a:t>
            </a:r>
            <a:r>
              <a:rPr lang="zh-CN" altLang="en-US" dirty="0" smtClean="0"/>
              <a:t> </a:t>
            </a:r>
            <a:r>
              <a:rPr lang="en-US" altLang="zh-CN" dirty="0" smtClean="0"/>
              <a:t>each</a:t>
            </a:r>
            <a:r>
              <a:rPr lang="zh-CN" altLang="en-US" dirty="0" smtClean="0"/>
              <a:t> </a:t>
            </a:r>
            <a:r>
              <a:rPr lang="en-US" altLang="zh-CN" dirty="0" smtClean="0"/>
              <a:t>node</a:t>
            </a:r>
            <a:r>
              <a:rPr lang="zh-CN" altLang="en-US" dirty="0" smtClean="0"/>
              <a:t> </a:t>
            </a:r>
            <a:r>
              <a:rPr lang="en-US" altLang="zh-CN" dirty="0" err="1" smtClean="0"/>
              <a:t>i</a:t>
            </a:r>
            <a:r>
              <a:rPr lang="en-US" altLang="zh-CN" dirty="0" smtClean="0"/>
              <a:t>,</a:t>
            </a:r>
            <a:r>
              <a:rPr lang="zh-CN" altLang="en-US" dirty="0" smtClean="0"/>
              <a:t> </a:t>
            </a:r>
            <a:r>
              <a:rPr lang="en-US" altLang="zh-CN" dirty="0" smtClean="0"/>
              <a:t>assign</a:t>
            </a:r>
            <a:r>
              <a:rPr lang="zh-CN" altLang="en-US" dirty="0" smtClean="0"/>
              <a:t> </a:t>
            </a:r>
            <a:r>
              <a:rPr lang="en-US" altLang="zh-CN" dirty="0" smtClean="0"/>
              <a:t>a</a:t>
            </a:r>
            <a:r>
              <a:rPr lang="zh-CN" altLang="en-US" dirty="0" smtClean="0"/>
              <a:t> </a:t>
            </a:r>
            <a:r>
              <a:rPr lang="en-US" altLang="zh-CN" dirty="0" smtClean="0"/>
              <a:t>random</a:t>
            </a:r>
            <a:r>
              <a:rPr lang="zh-CN" altLang="en-US" dirty="0" smtClean="0"/>
              <a:t> </a:t>
            </a:r>
            <a:r>
              <a:rPr lang="en-US" altLang="zh-CN" dirty="0" smtClean="0"/>
              <a:t>threshold</a:t>
            </a:r>
            <a:r>
              <a:rPr lang="zh-CN" altLang="en-US" dirty="0" smtClean="0"/>
              <a:t> </a:t>
            </a:r>
            <a:r>
              <a:rPr lang="en-US" altLang="zh-CN" dirty="0" err="1" smtClean="0"/>
              <a:t>θ</a:t>
            </a:r>
            <a:r>
              <a:rPr lang="en-US" altLang="zh-CN" baseline="-25000" dirty="0" err="1" smtClean="0"/>
              <a:t>i</a:t>
            </a:r>
            <a:r>
              <a:rPr lang="zh-CN" altLang="en-US" baseline="-25000" dirty="0" smtClean="0"/>
              <a:t> </a:t>
            </a:r>
            <a:r>
              <a:rPr lang="en-US" altLang="zh-CN" dirty="0" smtClean="0"/>
              <a:t>~U[0,</a:t>
            </a:r>
            <a:r>
              <a:rPr lang="zh-CN" altLang="en-US" dirty="0" smtClean="0"/>
              <a:t> </a:t>
            </a:r>
            <a:r>
              <a:rPr lang="en-US" altLang="zh-CN" dirty="0" smtClean="0"/>
              <a:t>1]</a:t>
            </a:r>
          </a:p>
          <a:p>
            <a:pPr marL="285750" indent="-285750">
              <a:buFont typeface="Arial"/>
              <a:buChar char="•"/>
            </a:pPr>
            <a:r>
              <a:rPr lang="en-US" altLang="zh-CN" dirty="0" smtClean="0"/>
              <a:t>At</a:t>
            </a:r>
            <a:r>
              <a:rPr lang="zh-CN" altLang="en-US" dirty="0" smtClean="0"/>
              <a:t> </a:t>
            </a:r>
            <a:r>
              <a:rPr lang="en-US" altLang="zh-CN" dirty="0" smtClean="0"/>
              <a:t>first</a:t>
            </a:r>
            <a:r>
              <a:rPr lang="zh-CN" altLang="en-US" dirty="0" smtClean="0"/>
              <a:t> </a:t>
            </a:r>
            <a:r>
              <a:rPr lang="en-US" altLang="zh-CN" dirty="0" smtClean="0"/>
              <a:t>time</a:t>
            </a:r>
            <a:r>
              <a:rPr lang="zh-CN" altLang="en-US" dirty="0" smtClean="0"/>
              <a:t> </a:t>
            </a:r>
            <a:r>
              <a:rPr lang="en-US" altLang="zh-CN" dirty="0" smtClean="0"/>
              <a:t>stamp,</a:t>
            </a:r>
            <a:r>
              <a:rPr lang="zh-CN" altLang="en-US" dirty="0" smtClean="0"/>
              <a:t> </a:t>
            </a:r>
            <a:r>
              <a:rPr lang="en-US" altLang="zh-CN" dirty="0" smtClean="0"/>
              <a:t>some</a:t>
            </a:r>
            <a:r>
              <a:rPr lang="zh-CN" altLang="en-US" dirty="0" smtClean="0"/>
              <a:t> </a:t>
            </a:r>
            <a:r>
              <a:rPr lang="en-US" altLang="zh-CN" dirty="0" smtClean="0"/>
              <a:t>nodes</a:t>
            </a:r>
            <a:r>
              <a:rPr lang="zh-CN" altLang="en-US" dirty="0" smtClean="0"/>
              <a:t> </a:t>
            </a:r>
            <a:r>
              <a:rPr lang="en-US" altLang="zh-CN" dirty="0" smtClean="0"/>
              <a:t>become</a:t>
            </a:r>
            <a:r>
              <a:rPr lang="zh-CN" altLang="en-US" dirty="0" smtClean="0"/>
              <a:t> </a:t>
            </a:r>
            <a:r>
              <a:rPr lang="en-US" altLang="zh-CN" i="1" dirty="0" smtClean="0">
                <a:solidFill>
                  <a:srgbClr val="FF0000"/>
                </a:solidFill>
              </a:rPr>
              <a:t>active</a:t>
            </a:r>
            <a:r>
              <a:rPr lang="zh-CN" altLang="en-US" dirty="0" smtClean="0">
                <a:solidFill>
                  <a:srgbClr val="FF0000"/>
                </a:solidFill>
              </a:rPr>
              <a:t> </a:t>
            </a:r>
            <a:r>
              <a:rPr lang="en-US" altLang="zh-CN" dirty="0" smtClean="0"/>
              <a:t>while</a:t>
            </a:r>
            <a:r>
              <a:rPr lang="zh-CN" altLang="en-US" dirty="0" smtClean="0"/>
              <a:t> </a:t>
            </a:r>
            <a:r>
              <a:rPr lang="en-US" altLang="zh-CN" dirty="0" smtClean="0"/>
              <a:t>others</a:t>
            </a:r>
            <a:r>
              <a:rPr lang="zh-CN" altLang="en-US" dirty="0" smtClean="0"/>
              <a:t> </a:t>
            </a:r>
            <a:r>
              <a:rPr lang="en-US" altLang="zh-CN" dirty="0" smtClean="0"/>
              <a:t>are</a:t>
            </a:r>
            <a:r>
              <a:rPr lang="zh-CN" altLang="en-US" dirty="0" smtClean="0"/>
              <a:t> </a:t>
            </a:r>
            <a:r>
              <a:rPr lang="en-US" altLang="zh-CN" dirty="0" smtClean="0"/>
              <a:t>left</a:t>
            </a:r>
            <a:r>
              <a:rPr lang="zh-CN" altLang="en-US" dirty="0" smtClean="0"/>
              <a:t> </a:t>
            </a:r>
            <a:r>
              <a:rPr lang="en-US" altLang="zh-CN" i="1" dirty="0" smtClean="0">
                <a:solidFill>
                  <a:schemeClr val="accent3">
                    <a:lumMod val="50000"/>
                  </a:schemeClr>
                </a:solidFill>
              </a:rPr>
              <a:t>inactive</a:t>
            </a:r>
            <a:r>
              <a:rPr lang="en-US" altLang="zh-CN" dirty="0" smtClean="0"/>
              <a:t>.</a:t>
            </a:r>
          </a:p>
          <a:p>
            <a:pPr marL="285750" indent="-285750">
              <a:buFont typeface="Arial"/>
              <a:buChar char="•"/>
            </a:pPr>
            <a:r>
              <a:rPr lang="en-US" altLang="zh-CN" dirty="0" smtClean="0"/>
              <a:t>A</a:t>
            </a:r>
            <a:r>
              <a:rPr lang="zh-CN" altLang="en-US" dirty="0" smtClean="0"/>
              <a:t> </a:t>
            </a:r>
            <a:r>
              <a:rPr lang="en-US" altLang="zh-CN" dirty="0" smtClean="0"/>
              <a:t>node</a:t>
            </a:r>
            <a:r>
              <a:rPr lang="zh-CN" altLang="en-US" dirty="0" smtClean="0"/>
              <a:t> </a:t>
            </a:r>
            <a:r>
              <a:rPr lang="en-US" altLang="zh-CN" dirty="0" err="1" smtClean="0"/>
              <a:t>i</a:t>
            </a:r>
            <a:r>
              <a:rPr lang="zh-CN" altLang="en-US" dirty="0" smtClean="0"/>
              <a:t> </a:t>
            </a:r>
            <a:r>
              <a:rPr lang="en-US" altLang="zh-CN" dirty="0" smtClean="0"/>
              <a:t>becomes</a:t>
            </a:r>
            <a:r>
              <a:rPr lang="zh-CN" altLang="en-US" dirty="0" smtClean="0"/>
              <a:t> </a:t>
            </a:r>
            <a:r>
              <a:rPr lang="en-US" altLang="zh-CN" i="1" dirty="0" smtClean="0">
                <a:solidFill>
                  <a:srgbClr val="FF0000"/>
                </a:solidFill>
              </a:rPr>
              <a:t>active</a:t>
            </a:r>
            <a:r>
              <a:rPr lang="zh-CN" altLang="en-US" dirty="0" smtClean="0"/>
              <a:t> </a:t>
            </a:r>
            <a:r>
              <a:rPr lang="en-US" altLang="zh-CN" dirty="0" smtClean="0"/>
              <a:t>when</a:t>
            </a:r>
            <a:r>
              <a:rPr lang="zh-CN" altLang="en-US" dirty="0" smtClean="0"/>
              <a:t> </a:t>
            </a:r>
            <a:r>
              <a:rPr lang="en-US" altLang="zh-CN" dirty="0" smtClean="0"/>
              <a:t>its</a:t>
            </a:r>
            <a:r>
              <a:rPr lang="zh-CN" altLang="en-US" dirty="0" smtClean="0"/>
              <a:t> </a:t>
            </a:r>
            <a:r>
              <a:rPr lang="en-US" altLang="zh-CN" dirty="0" smtClean="0"/>
              <a:t>weighted</a:t>
            </a:r>
            <a:r>
              <a:rPr lang="zh-CN" altLang="en-US" dirty="0" smtClean="0"/>
              <a:t> </a:t>
            </a:r>
            <a:r>
              <a:rPr lang="en-US" altLang="zh-CN" dirty="0" smtClean="0"/>
              <a:t>active</a:t>
            </a:r>
            <a:r>
              <a:rPr lang="zh-CN" altLang="en-US" dirty="0" smtClean="0"/>
              <a:t> </a:t>
            </a:r>
            <a:r>
              <a:rPr lang="en-US" altLang="zh-CN" dirty="0" smtClean="0"/>
              <a:t>neighbors</a:t>
            </a:r>
            <a:r>
              <a:rPr lang="zh-CN" altLang="en-US" dirty="0" smtClean="0"/>
              <a:t> </a:t>
            </a:r>
            <a:r>
              <a:rPr lang="en-US" altLang="zh-CN" dirty="0" smtClean="0"/>
              <a:t>exceed</a:t>
            </a:r>
            <a:r>
              <a:rPr lang="zh-CN" altLang="en-US" dirty="0" smtClean="0"/>
              <a:t> </a:t>
            </a:r>
            <a:r>
              <a:rPr lang="en-US" altLang="zh-CN" dirty="0" smtClean="0"/>
              <a:t>the</a:t>
            </a:r>
            <a:r>
              <a:rPr lang="zh-CN" altLang="en-US" dirty="0" smtClean="0"/>
              <a:t> </a:t>
            </a:r>
            <a:r>
              <a:rPr lang="en-US" altLang="zh-CN" dirty="0" smtClean="0"/>
              <a:t>threshold</a:t>
            </a:r>
            <a:r>
              <a:rPr lang="zh-CN" altLang="en-US" dirty="0" smtClean="0"/>
              <a:t> </a:t>
            </a:r>
            <a:endParaRPr lang="en-US" altLang="zh-CN" dirty="0" smtClean="0"/>
          </a:p>
          <a:p>
            <a:r>
              <a:rPr lang="zh-CN" altLang="en-US" b="1" dirty="0" smtClean="0">
                <a:latin typeface="Lucida Grande"/>
                <a:ea typeface="Lucida Grande"/>
                <a:cs typeface="Lucida Grande"/>
              </a:rPr>
              <a:t>    </a:t>
            </a:r>
            <a:r>
              <a:rPr lang="en-US" b="1" dirty="0" err="1" smtClean="0">
                <a:latin typeface="Lucida Grande"/>
                <a:ea typeface="Lucida Grande"/>
                <a:cs typeface="Lucida Grande"/>
              </a:rPr>
              <a:t>Σ</a:t>
            </a:r>
            <a:r>
              <a:rPr lang="en-US" altLang="zh-CN" sz="1600" b="1" baseline="-25000" dirty="0" err="1" smtClean="0">
                <a:latin typeface="Lucida Grande"/>
                <a:ea typeface="Lucida Grande"/>
                <a:cs typeface="Lucida Grande"/>
              </a:rPr>
              <a:t>j</a:t>
            </a:r>
            <a:r>
              <a:rPr lang="zh-CN" altLang="en-US" sz="1600" b="1" baseline="-25000" dirty="0" smtClean="0">
                <a:latin typeface="Lucida Grande"/>
                <a:ea typeface="Lucida Grande"/>
                <a:cs typeface="Lucida Grande"/>
              </a:rPr>
              <a:t>  </a:t>
            </a:r>
            <a:r>
              <a:rPr lang="en-US" altLang="zh-CN" sz="1600" b="1" baseline="-25000" dirty="0" err="1" smtClean="0">
                <a:latin typeface="Lucida Grande"/>
                <a:ea typeface="Lucida Grande"/>
                <a:cs typeface="Lucida Grande"/>
              </a:rPr>
              <a:t>A</a:t>
            </a:r>
            <a:r>
              <a:rPr lang="en-US" altLang="zh-CN" b="1" dirty="0" err="1" smtClean="0">
                <a:latin typeface="Lucida Grande"/>
                <a:ea typeface="Lucida Grande"/>
                <a:cs typeface="Lucida Grande"/>
              </a:rPr>
              <a:t>w</a:t>
            </a:r>
            <a:r>
              <a:rPr lang="en-US" altLang="zh-CN" b="1" baseline="-25000" dirty="0" err="1" smtClean="0">
                <a:latin typeface="Lucida Grande"/>
                <a:ea typeface="Lucida Grande"/>
                <a:cs typeface="Lucida Grande"/>
              </a:rPr>
              <a:t>ij</a:t>
            </a:r>
            <a:r>
              <a:rPr lang="zh-CN" altLang="en-US" b="1" dirty="0" smtClean="0">
                <a:latin typeface="Lucida Grande"/>
                <a:ea typeface="Lucida Grande"/>
                <a:cs typeface="Lucida Grande"/>
              </a:rPr>
              <a:t>≥</a:t>
            </a:r>
            <a:r>
              <a:rPr lang="en-US" altLang="zh-CN" dirty="0" err="1"/>
              <a:t>θ</a:t>
            </a:r>
            <a:r>
              <a:rPr lang="en-US" altLang="zh-CN" baseline="-25000" dirty="0" err="1"/>
              <a:t>i</a:t>
            </a:r>
            <a:endParaRPr lang="en-US" dirty="0"/>
          </a:p>
        </p:txBody>
      </p:sp>
      <p:graphicFrame>
        <p:nvGraphicFramePr>
          <p:cNvPr id="3" name="Object 2"/>
          <p:cNvGraphicFramePr>
            <a:graphicFrameLocks noChangeAspect="1"/>
          </p:cNvGraphicFramePr>
          <p:nvPr>
            <p:extLst/>
          </p:nvPr>
        </p:nvGraphicFramePr>
        <p:xfrm>
          <a:off x="787403" y="2362200"/>
          <a:ext cx="127000" cy="127000"/>
        </p:xfrm>
        <a:graphic>
          <a:graphicData uri="http://schemas.openxmlformats.org/presentationml/2006/ole">
            <mc:AlternateContent xmlns:mc="http://schemas.openxmlformats.org/markup-compatibility/2006">
              <mc:Choice xmlns:v="urn:schemas-microsoft-com:vml" Requires="v">
                <p:oleObj spid="_x0000_s3089" name="Equation" r:id="rId11" imgW="127000" imgH="127000" progId="Equation.DSMT4">
                  <p:embed/>
                </p:oleObj>
              </mc:Choice>
              <mc:Fallback>
                <p:oleObj name="Equation" r:id="rId11" imgW="127000" imgH="127000" progId="Equation.DSMT4">
                  <p:embed/>
                  <p:pic>
                    <p:nvPicPr>
                      <p:cNvPr id="0" name=""/>
                      <p:cNvPicPr/>
                      <p:nvPr/>
                    </p:nvPicPr>
                    <p:blipFill>
                      <a:blip r:embed="rId12"/>
                      <a:stretch>
                        <a:fillRect/>
                      </a:stretch>
                    </p:blipFill>
                    <p:spPr>
                      <a:xfrm>
                        <a:off x="787403" y="2362200"/>
                        <a:ext cx="127000" cy="127000"/>
                      </a:xfrm>
                      <a:prstGeom prst="rect">
                        <a:avLst/>
                      </a:prstGeom>
                    </p:spPr>
                  </p:pic>
                </p:oleObj>
              </mc:Fallback>
            </mc:AlternateContent>
          </a:graphicData>
        </a:graphic>
      </p:graphicFrame>
      <p:sp>
        <p:nvSpPr>
          <p:cNvPr id="64" name="矩形 21"/>
          <p:cNvSpPr/>
          <p:nvPr/>
        </p:nvSpPr>
        <p:spPr>
          <a:xfrm>
            <a:off x="5105405" y="28194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(0.6,</a:t>
            </a:r>
            <a:r>
              <a:rPr lang="zh-CN" altLang="en-US" u="sng" dirty="0" smtClean="0">
                <a:solidFill>
                  <a:schemeClr val="tx1"/>
                </a:solidFill>
              </a:rPr>
              <a:t> </a:t>
            </a:r>
            <a:r>
              <a:rPr lang="en-US" altLang="zh-CN" u="sng" dirty="0" smtClean="0">
                <a:solidFill>
                  <a:schemeClr val="tx1"/>
                </a:solidFill>
              </a:rPr>
              <a:t>0.7)</a:t>
            </a:r>
            <a:endParaRPr lang="zh-CN" altLang="en-US" u="sng" dirty="0">
              <a:solidFill>
                <a:schemeClr val="tx1"/>
              </a:solidFill>
            </a:endParaRPr>
          </a:p>
        </p:txBody>
      </p:sp>
      <p:sp>
        <p:nvSpPr>
          <p:cNvPr id="65" name="矩形 21"/>
          <p:cNvSpPr/>
          <p:nvPr/>
        </p:nvSpPr>
        <p:spPr>
          <a:xfrm>
            <a:off x="7162800" y="5638800"/>
            <a:ext cx="1295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(0.8,</a:t>
            </a:r>
            <a:r>
              <a:rPr lang="zh-CN" altLang="en-US" u="sng" dirty="0" smtClean="0">
                <a:solidFill>
                  <a:schemeClr val="tx1"/>
                </a:solidFill>
              </a:rPr>
              <a:t> </a:t>
            </a:r>
            <a:r>
              <a:rPr lang="en-US" altLang="zh-CN" u="sng" dirty="0" smtClean="0">
                <a:solidFill>
                  <a:schemeClr val="tx1"/>
                </a:solidFill>
              </a:rPr>
              <a:t>084)</a:t>
            </a:r>
            <a:endParaRPr lang="zh-CN" altLang="en-US" u="sng" dirty="0">
              <a:solidFill>
                <a:schemeClr val="tx1"/>
              </a:solidFill>
            </a:endParaRPr>
          </a:p>
        </p:txBody>
      </p:sp>
      <p:sp>
        <p:nvSpPr>
          <p:cNvPr id="66" name="矩形 21"/>
          <p:cNvSpPr/>
          <p:nvPr/>
        </p:nvSpPr>
        <p:spPr>
          <a:xfrm>
            <a:off x="4343400" y="6096000"/>
            <a:ext cx="1447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(0.8,</a:t>
            </a:r>
            <a:r>
              <a:rPr lang="zh-CN" altLang="en-US" u="sng" dirty="0" smtClean="0">
                <a:solidFill>
                  <a:schemeClr val="tx1"/>
                </a:solidFill>
              </a:rPr>
              <a:t> </a:t>
            </a:r>
            <a:r>
              <a:rPr lang="en-US" altLang="zh-CN" u="sng" dirty="0" smtClean="0">
                <a:solidFill>
                  <a:schemeClr val="tx1"/>
                </a:solidFill>
              </a:rPr>
              <a:t>0.05)</a:t>
            </a:r>
            <a:endParaRPr lang="zh-CN" altLang="en-US" u="sng" dirty="0">
              <a:solidFill>
                <a:schemeClr val="tx1"/>
              </a:solidFill>
            </a:endParaRPr>
          </a:p>
        </p:txBody>
      </p:sp>
      <p:sp>
        <p:nvSpPr>
          <p:cNvPr id="70" name="矩形 21"/>
          <p:cNvSpPr/>
          <p:nvPr/>
        </p:nvSpPr>
        <p:spPr>
          <a:xfrm>
            <a:off x="3200400" y="2971800"/>
            <a:ext cx="1143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(0.1,</a:t>
            </a:r>
            <a:r>
              <a:rPr lang="zh-CN" altLang="en-US" u="sng" dirty="0" smtClean="0">
                <a:solidFill>
                  <a:schemeClr val="tx1"/>
                </a:solidFill>
              </a:rPr>
              <a:t> </a:t>
            </a:r>
            <a:r>
              <a:rPr lang="en-US" altLang="zh-CN" u="sng" dirty="0" smtClean="0">
                <a:solidFill>
                  <a:schemeClr val="tx1"/>
                </a:solidFill>
              </a:rPr>
              <a:t>0.3)</a:t>
            </a:r>
            <a:endParaRPr lang="zh-CN" altLang="en-US" u="sng" dirty="0">
              <a:solidFill>
                <a:schemeClr val="tx1"/>
              </a:solidFill>
            </a:endParaRPr>
          </a:p>
        </p:txBody>
      </p:sp>
      <p:sp>
        <p:nvSpPr>
          <p:cNvPr id="71" name="矩形 21"/>
          <p:cNvSpPr/>
          <p:nvPr/>
        </p:nvSpPr>
        <p:spPr>
          <a:xfrm>
            <a:off x="914403" y="6096000"/>
            <a:ext cx="12763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smtClean="0">
                <a:solidFill>
                  <a:schemeClr val="tx1"/>
                </a:solidFill>
              </a:rPr>
              <a:t>(0.6,</a:t>
            </a:r>
            <a:r>
              <a:rPr lang="zh-CN" altLang="en-US" u="sng" dirty="0" smtClean="0">
                <a:solidFill>
                  <a:schemeClr val="tx1"/>
                </a:solidFill>
              </a:rPr>
              <a:t> </a:t>
            </a:r>
            <a:r>
              <a:rPr lang="en-US" altLang="zh-CN" u="sng" dirty="0" smtClean="0">
                <a:solidFill>
                  <a:schemeClr val="tx1"/>
                </a:solidFill>
              </a:rPr>
              <a:t>0.7)</a:t>
            </a:r>
            <a:endParaRPr lang="zh-CN" altLang="en-US" u="sng" dirty="0">
              <a:solidFill>
                <a:schemeClr val="tx1"/>
              </a:solidFill>
            </a:endParaRPr>
          </a:p>
        </p:txBody>
      </p:sp>
      <p:cxnSp>
        <p:nvCxnSpPr>
          <p:cNvPr id="63" name="Straight Connector 62"/>
          <p:cNvCxnSpPr>
            <a:stCxn id="52" idx="3"/>
          </p:cNvCxnSpPr>
          <p:nvPr/>
        </p:nvCxnSpPr>
        <p:spPr>
          <a:xfrm flipH="1">
            <a:off x="5181615" y="4300390"/>
            <a:ext cx="298145" cy="576410"/>
          </a:xfrm>
          <a:prstGeom prst="line">
            <a:avLst/>
          </a:prstGeom>
          <a:ln w="5715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1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linds(horizontal)">
                                      <p:cBhvr>
                                        <p:cTn id="7" dur="500"/>
                                        <p:tgtEl>
                                          <p:spTgt spid="6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blinds(horizontal)">
                                      <p:cBhvr>
                                        <p:cTn id="1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572000"/>
            <a:ext cx="740868" cy="585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 name="图片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8000"/>
            <a:ext cx="740868" cy="585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 name="图片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438400"/>
            <a:ext cx="740868" cy="585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1" name="标题 1"/>
          <p:cNvSpPr>
            <a:spLocks noGrp="1"/>
          </p:cNvSpPr>
          <p:nvPr>
            <p:ph type="title" idx="4294967295"/>
          </p:nvPr>
        </p:nvSpPr>
        <p:spPr/>
        <p:txBody>
          <a:bodyPr/>
          <a:lstStyle/>
          <a:p>
            <a:r>
              <a:rPr lang="en-US" altLang="zh-CN" dirty="0" smtClean="0">
                <a:latin typeface="Arial" charset="0"/>
                <a:ea typeface="宋体" charset="0"/>
              </a:rPr>
              <a:t>Influence Maximization</a:t>
            </a:r>
            <a:endParaRPr lang="zh-CN" altLang="en-US" dirty="0">
              <a:latin typeface="Arial" charset="0"/>
              <a:ea typeface="宋体" charset="0"/>
            </a:endParaRPr>
          </a:p>
        </p:txBody>
      </p:sp>
      <p:sp>
        <p:nvSpPr>
          <p:cNvPr id="15362" name="内容占位符 2"/>
          <p:cNvSpPr>
            <a:spLocks noGrp="1"/>
          </p:cNvSpPr>
          <p:nvPr>
            <p:ph idx="4294967295"/>
          </p:nvPr>
        </p:nvSpPr>
        <p:spPr>
          <a:xfrm>
            <a:off x="350837" y="1066800"/>
            <a:ext cx="9555163" cy="4929188"/>
          </a:xfrm>
        </p:spPr>
        <p:txBody>
          <a:bodyPr/>
          <a:lstStyle/>
          <a:p>
            <a:pPr marL="342900" lvl="1" indent="-342900">
              <a:buFontTx/>
              <a:buChar char="•"/>
            </a:pPr>
            <a:r>
              <a:rPr lang="en-US" altLang="zh-CN" dirty="0" smtClean="0"/>
              <a:t>Initially targeting a few “influential” seeds, to trigger a maximal number of individuals to adopt the opinions/products through friend recommendation.</a:t>
            </a:r>
            <a:endParaRPr lang="en-US" altLang="zh-CN" sz="2800" dirty="0" smtClean="0">
              <a:latin typeface="Arial" charset="0"/>
              <a:ea typeface="宋体" charset="0"/>
            </a:endParaRPr>
          </a:p>
          <a:p>
            <a:pPr lvl="1"/>
            <a:endParaRPr lang="en-US" altLang="zh-CN" sz="2000" dirty="0">
              <a:latin typeface="Arial" charset="0"/>
              <a:ea typeface="宋体" charset="0"/>
            </a:endParaRPr>
          </a:p>
          <a:p>
            <a:pPr lvl="1"/>
            <a:endParaRPr lang="en-US" altLang="zh-CN" sz="2000" dirty="0" smtClean="0">
              <a:latin typeface="Arial" charset="0"/>
              <a:ea typeface="宋体" charset="0"/>
            </a:endParaRPr>
          </a:p>
          <a:p>
            <a:pPr lvl="1"/>
            <a:endParaRPr lang="en-US" altLang="zh-CN" sz="2000" dirty="0">
              <a:latin typeface="Arial" charset="0"/>
              <a:ea typeface="宋体" charset="0"/>
            </a:endParaRPr>
          </a:p>
          <a:p>
            <a:pPr lvl="1"/>
            <a:endParaRPr lang="en-US" altLang="zh-CN" sz="2000" dirty="0" smtClean="0">
              <a:latin typeface="Arial" charset="0"/>
              <a:ea typeface="宋体" charset="0"/>
            </a:endParaRPr>
          </a:p>
          <a:p>
            <a:pPr lvl="1"/>
            <a:endParaRPr lang="en-US" altLang="zh-CN" sz="2000" dirty="0">
              <a:latin typeface="Arial" charset="0"/>
              <a:ea typeface="宋体" charset="0"/>
            </a:endParaRPr>
          </a:p>
          <a:p>
            <a:pPr lvl="1"/>
            <a:endParaRPr lang="en-US" altLang="zh-CN" sz="2000" dirty="0" smtClean="0">
              <a:latin typeface="Arial" charset="0"/>
              <a:ea typeface="宋体" charset="0"/>
            </a:endParaRPr>
          </a:p>
          <a:p>
            <a:pPr lvl="1"/>
            <a:endParaRPr lang="en-US" altLang="zh-CN" sz="2000" dirty="0">
              <a:latin typeface="Arial" charset="0"/>
              <a:ea typeface="宋体" charset="0"/>
            </a:endParaRPr>
          </a:p>
          <a:p>
            <a:pPr lvl="1"/>
            <a:endParaRPr lang="en-US" altLang="zh-CN" sz="2000" dirty="0" smtClean="0">
              <a:latin typeface="Arial" charset="0"/>
              <a:ea typeface="宋体" charset="0"/>
            </a:endParaRPr>
          </a:p>
          <a:p>
            <a:pPr lvl="1"/>
            <a:endParaRPr lang="en-US" altLang="zh-CN" sz="2000" dirty="0">
              <a:latin typeface="Arial" charset="0"/>
              <a:ea typeface="宋体" charset="0"/>
            </a:endParaRPr>
          </a:p>
          <a:p>
            <a:pPr marL="0" indent="0">
              <a:buNone/>
            </a:pPr>
            <a:endParaRPr lang="en-US" altLang="zh-CN" sz="2400" dirty="0">
              <a:latin typeface="Arial" charset="0"/>
              <a:ea typeface="宋体" charset="0"/>
            </a:endParaRPr>
          </a:p>
          <a:p>
            <a:endParaRPr lang="en-US" altLang="zh-CN" sz="2400" dirty="0">
              <a:latin typeface="Arial" charset="0"/>
              <a:ea typeface="宋体" charset="0"/>
            </a:endParaRPr>
          </a:p>
          <a:p>
            <a:endParaRPr lang="en-US" altLang="zh-CN" sz="2400" dirty="0">
              <a:latin typeface="Arial" charset="0"/>
              <a:ea typeface="宋体" charset="0"/>
            </a:endParaRPr>
          </a:p>
          <a:p>
            <a:endParaRPr lang="en-US" altLang="zh-CN" sz="2000" dirty="0">
              <a:latin typeface="Arial" charset="0"/>
              <a:ea typeface="宋体" charset="0"/>
            </a:endParaRPr>
          </a:p>
          <a:p>
            <a:endParaRPr lang="en-US" altLang="zh-CN" sz="2000" dirty="0">
              <a:latin typeface="Arial" charset="0"/>
              <a:ea typeface="宋体" charset="0"/>
            </a:endParaRPr>
          </a:p>
        </p:txBody>
      </p:sp>
      <p:pic>
        <p:nvPicPr>
          <p:cNvPr id="35" name="Picture 34"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1101" y="2417651"/>
            <a:ext cx="1213026" cy="1128889"/>
          </a:xfrm>
          <a:prstGeom prst="rect">
            <a:avLst/>
          </a:prstGeom>
        </p:spPr>
      </p:pic>
      <p:pic>
        <p:nvPicPr>
          <p:cNvPr id="36" name="Picture 35"/>
          <p:cNvPicPr>
            <a:picLocks noChangeAspect="1"/>
          </p:cNvPicPr>
          <p:nvPr/>
        </p:nvPicPr>
        <p:blipFill>
          <a:blip r:embed="rId5"/>
          <a:stretch>
            <a:fillRect/>
          </a:stretch>
        </p:blipFill>
        <p:spPr>
          <a:xfrm>
            <a:off x="1121549" y="2644492"/>
            <a:ext cx="1232826" cy="1166667"/>
          </a:xfrm>
          <a:prstGeom prst="rect">
            <a:avLst/>
          </a:prstGeom>
        </p:spPr>
      </p:pic>
      <p:pic>
        <p:nvPicPr>
          <p:cNvPr id="38" name="Picture 37"/>
          <p:cNvPicPr>
            <a:picLocks noChangeAspect="1"/>
          </p:cNvPicPr>
          <p:nvPr/>
        </p:nvPicPr>
        <p:blipFill>
          <a:blip r:embed="rId6"/>
          <a:stretch>
            <a:fillRect/>
          </a:stretch>
        </p:blipFill>
        <p:spPr>
          <a:xfrm>
            <a:off x="4476598" y="4761158"/>
            <a:ext cx="1232826" cy="1166667"/>
          </a:xfrm>
          <a:prstGeom prst="rect">
            <a:avLst/>
          </a:prstGeom>
        </p:spPr>
      </p:pic>
      <p:pic>
        <p:nvPicPr>
          <p:cNvPr id="39" name="Picture 38"/>
          <p:cNvPicPr>
            <a:picLocks noChangeAspect="1"/>
          </p:cNvPicPr>
          <p:nvPr/>
        </p:nvPicPr>
        <p:blipFill>
          <a:blip r:embed="rId7"/>
          <a:stretch>
            <a:fillRect/>
          </a:stretch>
        </p:blipFill>
        <p:spPr>
          <a:xfrm>
            <a:off x="3134582" y="3420577"/>
            <a:ext cx="1232826" cy="1166667"/>
          </a:xfrm>
          <a:prstGeom prst="rect">
            <a:avLst/>
          </a:prstGeom>
        </p:spPr>
      </p:pic>
      <p:pic>
        <p:nvPicPr>
          <p:cNvPr id="40" name="Picture 39"/>
          <p:cNvPicPr>
            <a:picLocks noChangeAspect="1"/>
          </p:cNvPicPr>
          <p:nvPr/>
        </p:nvPicPr>
        <p:blipFill>
          <a:blip r:embed="rId8"/>
          <a:stretch>
            <a:fillRect/>
          </a:stretch>
        </p:blipFill>
        <p:spPr>
          <a:xfrm>
            <a:off x="1941676" y="4972826"/>
            <a:ext cx="1232826" cy="1166667"/>
          </a:xfrm>
          <a:prstGeom prst="rect">
            <a:avLst/>
          </a:prstGeom>
        </p:spPr>
      </p:pic>
      <p:pic>
        <p:nvPicPr>
          <p:cNvPr id="41" name="Picture 40"/>
          <p:cNvPicPr>
            <a:picLocks noChangeAspect="1"/>
          </p:cNvPicPr>
          <p:nvPr/>
        </p:nvPicPr>
        <p:blipFill>
          <a:blip r:embed="rId9"/>
          <a:stretch>
            <a:fillRect/>
          </a:stretch>
        </p:blipFill>
        <p:spPr>
          <a:xfrm>
            <a:off x="5371275" y="3208912"/>
            <a:ext cx="1232826" cy="1166667"/>
          </a:xfrm>
          <a:prstGeom prst="rect">
            <a:avLst/>
          </a:prstGeom>
        </p:spPr>
      </p:pic>
      <p:pic>
        <p:nvPicPr>
          <p:cNvPr id="42" name="Picture 41"/>
          <p:cNvPicPr>
            <a:picLocks noChangeAspect="1"/>
          </p:cNvPicPr>
          <p:nvPr/>
        </p:nvPicPr>
        <p:blipFill>
          <a:blip r:embed="rId10"/>
          <a:stretch>
            <a:fillRect/>
          </a:stretch>
        </p:blipFill>
        <p:spPr>
          <a:xfrm>
            <a:off x="7086076" y="4337784"/>
            <a:ext cx="1232826" cy="1166667"/>
          </a:xfrm>
          <a:prstGeom prst="rect">
            <a:avLst/>
          </a:prstGeom>
        </p:spPr>
      </p:pic>
      <p:cxnSp>
        <p:nvCxnSpPr>
          <p:cNvPr id="43" name="Straight Connector 42"/>
          <p:cNvCxnSpPr>
            <a:endCxn id="42" idx="0"/>
          </p:cNvCxnSpPr>
          <p:nvPr/>
        </p:nvCxnSpPr>
        <p:spPr>
          <a:xfrm flipH="1">
            <a:off x="7702495" y="3561689"/>
            <a:ext cx="129154" cy="776111"/>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1" idx="3"/>
          </p:cNvCxnSpPr>
          <p:nvPr/>
        </p:nvCxnSpPr>
        <p:spPr>
          <a:xfrm flipH="1">
            <a:off x="6604102" y="3349979"/>
            <a:ext cx="631089" cy="44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63" idx="6"/>
          </p:cNvCxnSpPr>
          <p:nvPr/>
        </p:nvCxnSpPr>
        <p:spPr>
          <a:xfrm flipH="1">
            <a:off x="5744057" y="5113868"/>
            <a:ext cx="1267464" cy="317500"/>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2389034" y="3561644"/>
            <a:ext cx="671011" cy="282222"/>
          </a:xfrm>
          <a:prstGeom prst="line">
            <a:avLst/>
          </a:prstGeom>
          <a:ln w="38100" cmpd="sng">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0" idx="3"/>
          </p:cNvCxnSpPr>
          <p:nvPr/>
        </p:nvCxnSpPr>
        <p:spPr>
          <a:xfrm flipH="1">
            <a:off x="5222165" y="4303212"/>
            <a:ext cx="271089" cy="52843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103811" y="4549457"/>
            <a:ext cx="447342" cy="493889"/>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836350" y="4549451"/>
            <a:ext cx="447340" cy="423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792595" y="3914452"/>
            <a:ext cx="521897" cy="1058333"/>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489660" y="4267200"/>
            <a:ext cx="671009" cy="282222"/>
          </a:xfrm>
          <a:prstGeom prst="line">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011522" y="433775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0" name="Oval 59"/>
          <p:cNvSpPr/>
          <p:nvPr/>
        </p:nvSpPr>
        <p:spPr>
          <a:xfrm>
            <a:off x="5296754" y="3279423"/>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1" name="Oval 60"/>
          <p:cNvSpPr/>
          <p:nvPr/>
        </p:nvSpPr>
        <p:spPr>
          <a:xfrm>
            <a:off x="1867151" y="4972756"/>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2" name="Oval 61"/>
          <p:cNvSpPr/>
          <p:nvPr/>
        </p:nvSpPr>
        <p:spPr>
          <a:xfrm>
            <a:off x="3095373" y="3441579"/>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3" name="Oval 62"/>
          <p:cNvSpPr/>
          <p:nvPr/>
        </p:nvSpPr>
        <p:spPr>
          <a:xfrm>
            <a:off x="4402075" y="4831645"/>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4" name="矩形 21"/>
          <p:cNvSpPr/>
          <p:nvPr/>
        </p:nvSpPr>
        <p:spPr>
          <a:xfrm>
            <a:off x="2559050" y="3276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0.3</a:t>
            </a:r>
            <a:endParaRPr lang="zh-CN" altLang="en-US" dirty="0">
              <a:solidFill>
                <a:srgbClr val="0000CC"/>
              </a:solidFill>
            </a:endParaRPr>
          </a:p>
        </p:txBody>
      </p:sp>
      <p:sp>
        <p:nvSpPr>
          <p:cNvPr id="65" name="矩形 21"/>
          <p:cNvSpPr/>
          <p:nvPr/>
        </p:nvSpPr>
        <p:spPr>
          <a:xfrm>
            <a:off x="1981200" y="41910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0.2</a:t>
            </a:r>
            <a:endParaRPr lang="zh-CN" altLang="en-US" dirty="0">
              <a:solidFill>
                <a:srgbClr val="0000CC"/>
              </a:solidFill>
            </a:endParaRPr>
          </a:p>
        </p:txBody>
      </p:sp>
      <p:sp>
        <p:nvSpPr>
          <p:cNvPr id="66" name="矩形 21"/>
          <p:cNvSpPr/>
          <p:nvPr/>
        </p:nvSpPr>
        <p:spPr>
          <a:xfrm>
            <a:off x="3054350" y="4724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0.5</a:t>
            </a:r>
            <a:endParaRPr lang="zh-CN" altLang="en-US" dirty="0">
              <a:solidFill>
                <a:srgbClr val="0000CC"/>
              </a:solidFill>
            </a:endParaRPr>
          </a:p>
        </p:txBody>
      </p:sp>
      <p:sp>
        <p:nvSpPr>
          <p:cNvPr id="67" name="矩形 21"/>
          <p:cNvSpPr/>
          <p:nvPr/>
        </p:nvSpPr>
        <p:spPr>
          <a:xfrm>
            <a:off x="4292600" y="44196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0.4</a:t>
            </a:r>
            <a:endParaRPr lang="zh-CN" altLang="en-US" dirty="0">
              <a:solidFill>
                <a:srgbClr val="0000CC"/>
              </a:solidFill>
            </a:endParaRPr>
          </a:p>
        </p:txBody>
      </p:sp>
      <p:sp>
        <p:nvSpPr>
          <p:cNvPr id="68" name="矩形 21"/>
          <p:cNvSpPr/>
          <p:nvPr/>
        </p:nvSpPr>
        <p:spPr>
          <a:xfrm>
            <a:off x="6851650" y="3581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a:t>
            </a:r>
            <a:endParaRPr lang="zh-CN" altLang="en-US" dirty="0">
              <a:solidFill>
                <a:srgbClr val="0000CC"/>
              </a:solidFill>
            </a:endParaRPr>
          </a:p>
        </p:txBody>
      </p:sp>
      <p:sp>
        <p:nvSpPr>
          <p:cNvPr id="69" name="矩形 21"/>
          <p:cNvSpPr/>
          <p:nvPr/>
        </p:nvSpPr>
        <p:spPr>
          <a:xfrm>
            <a:off x="7924800" y="3733800"/>
            <a:ext cx="7429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0.74</a:t>
            </a:r>
            <a:endParaRPr lang="zh-CN" altLang="en-US" dirty="0">
              <a:solidFill>
                <a:srgbClr val="0000CC"/>
              </a:solidFill>
            </a:endParaRPr>
          </a:p>
        </p:txBody>
      </p:sp>
      <p:sp>
        <p:nvSpPr>
          <p:cNvPr id="70" name="矩形 21"/>
          <p:cNvSpPr/>
          <p:nvPr/>
        </p:nvSpPr>
        <p:spPr>
          <a:xfrm>
            <a:off x="6273800" y="43434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71" name="矩形 21"/>
          <p:cNvSpPr/>
          <p:nvPr/>
        </p:nvSpPr>
        <p:spPr>
          <a:xfrm>
            <a:off x="6273800" y="5257800"/>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72" name="矩形 21"/>
          <p:cNvSpPr/>
          <p:nvPr/>
        </p:nvSpPr>
        <p:spPr>
          <a:xfrm>
            <a:off x="5448300" y="4572000"/>
            <a:ext cx="8255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0.05</a:t>
            </a:r>
            <a:endParaRPr lang="zh-CN" altLang="en-US" dirty="0">
              <a:solidFill>
                <a:srgbClr val="0000CC"/>
              </a:solidFill>
            </a:endParaRPr>
          </a:p>
        </p:txBody>
      </p:sp>
      <p:sp>
        <p:nvSpPr>
          <p:cNvPr id="81" name="Rectangle 80"/>
          <p:cNvSpPr/>
          <p:nvPr/>
        </p:nvSpPr>
        <p:spPr>
          <a:xfrm>
            <a:off x="1432412" y="5993833"/>
            <a:ext cx="6302232" cy="369332"/>
          </a:xfrm>
          <a:prstGeom prst="rect">
            <a:avLst/>
          </a:prstGeom>
        </p:spPr>
        <p:txBody>
          <a:bodyPr wrap="square">
            <a:spAutoFit/>
          </a:bodyPr>
          <a:lstStyle/>
          <a:p>
            <a:endParaRPr lang="en-US" dirty="0"/>
          </a:p>
        </p:txBody>
      </p:sp>
      <p:sp>
        <p:nvSpPr>
          <p:cNvPr id="82" name="Oval 81"/>
          <p:cNvSpPr/>
          <p:nvPr/>
        </p:nvSpPr>
        <p:spPr>
          <a:xfrm>
            <a:off x="1071539" y="272626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90" name="Oval 89"/>
          <p:cNvSpPr/>
          <p:nvPr/>
        </p:nvSpPr>
        <p:spPr>
          <a:xfrm>
            <a:off x="7162802" y="2381956"/>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98" name="内容占位符 2"/>
          <p:cNvSpPr>
            <a:spLocks noGrp="1"/>
          </p:cNvSpPr>
          <p:nvPr/>
        </p:nvSpPr>
        <p:spPr bwMode="auto">
          <a:xfrm>
            <a:off x="0" y="6236248"/>
            <a:ext cx="9906000" cy="621752"/>
          </a:xfrm>
          <a:prstGeom prst="rect">
            <a:avLst/>
          </a:prstGeom>
          <a:ln/>
          <a:extLst/>
        </p:spPr>
        <p:style>
          <a:lnRef idx="2">
            <a:schemeClr val="dk1"/>
          </a:lnRef>
          <a:fillRef idx="1">
            <a:schemeClr val="lt1"/>
          </a:fillRef>
          <a:effectRef idx="0">
            <a:schemeClr val="dk1"/>
          </a:effectRef>
          <a:fontRef idx="minor">
            <a:schemeClr val="dk1"/>
          </a:fontRef>
        </p:style>
        <p:txBody>
          <a:bodyPr/>
          <a:lstStyle/>
          <a:p>
            <a:pPr>
              <a:spcBef>
                <a:spcPct val="20000"/>
              </a:spcBef>
            </a:pPr>
            <a:r>
              <a:rPr lang="en-US" altLang="zh-CN" sz="1600" dirty="0"/>
              <a:t>D. </a:t>
            </a:r>
            <a:r>
              <a:rPr lang="en-US" altLang="zh-CN" sz="1600" dirty="0" err="1"/>
              <a:t>Kempe</a:t>
            </a:r>
            <a:r>
              <a:rPr lang="en-US" altLang="zh-CN" sz="1600" dirty="0"/>
              <a:t>, J. Kleinberg, and </a:t>
            </a:r>
            <a:r>
              <a:rPr lang="en-US" altLang="zh-CN" sz="1600" dirty="0" err="1"/>
              <a:t>É</a:t>
            </a:r>
            <a:r>
              <a:rPr lang="en-US" altLang="zh-CN" sz="1600" dirty="0"/>
              <a:t>. </a:t>
            </a:r>
            <a:r>
              <a:rPr lang="en-US" altLang="zh-CN" sz="1600" dirty="0" err="1"/>
              <a:t>Tardos</a:t>
            </a:r>
            <a:r>
              <a:rPr lang="en-US" altLang="zh-CN" sz="1600" dirty="0"/>
              <a:t>. Maximizing the spread </a:t>
            </a:r>
            <a:r>
              <a:rPr lang="en-US" altLang="zh-CN" sz="1600" dirty="0" smtClean="0"/>
              <a:t>of influence </a:t>
            </a:r>
            <a:r>
              <a:rPr lang="en-US" altLang="zh-CN" sz="1600" dirty="0"/>
              <a:t>through a social network. </a:t>
            </a:r>
            <a:r>
              <a:rPr lang="en-US" altLang="zh-CN" sz="1600" dirty="0" smtClean="0"/>
              <a:t>In KDD</a:t>
            </a:r>
            <a:r>
              <a:rPr lang="en-US" altLang="zh-CN" sz="1600" dirty="0"/>
              <a:t>’03, pages 137–146</a:t>
            </a:r>
            <a:r>
              <a:rPr lang="en-US" altLang="zh-CN" sz="1600" dirty="0" smtClean="0"/>
              <a:t>, 2003</a:t>
            </a:r>
            <a:endParaRPr lang="en-US" altLang="zh-CN" sz="1600" dirty="0"/>
          </a:p>
        </p:txBody>
      </p:sp>
    </p:spTree>
    <p:extLst>
      <p:ext uri="{BB962C8B-B14F-4D97-AF65-F5344CB8AC3E}">
        <p14:creationId xmlns:p14="http://schemas.microsoft.com/office/powerpoint/2010/main" val="1143578789"/>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Influence</a:t>
            </a:r>
            <a:r>
              <a:rPr lang="zh-CN" altLang="en-US" dirty="0" smtClean="0"/>
              <a:t> </a:t>
            </a:r>
            <a:r>
              <a:rPr lang="en-US" altLang="zh-CN" dirty="0" smtClean="0"/>
              <a:t>Maximization</a:t>
            </a:r>
            <a:endParaRPr lang="en-US" dirty="0"/>
          </a:p>
        </p:txBody>
      </p:sp>
      <p:sp>
        <p:nvSpPr>
          <p:cNvPr id="3" name="Content Placeholder 2"/>
          <p:cNvSpPr>
            <a:spLocks noGrp="1"/>
          </p:cNvSpPr>
          <p:nvPr>
            <p:ph idx="1"/>
          </p:nvPr>
        </p:nvSpPr>
        <p:spPr/>
        <p:txBody>
          <a:bodyPr/>
          <a:lstStyle/>
          <a:p>
            <a:r>
              <a:rPr lang="en-US" sz="2800" dirty="0" smtClean="0"/>
              <a:t>Influence spread </a:t>
            </a:r>
            <a:r>
              <a:rPr lang="en-US" sz="2800" i="1" dirty="0" smtClean="0"/>
              <a:t>F(S)</a:t>
            </a:r>
          </a:p>
          <a:p>
            <a:pPr lvl="1"/>
            <a:r>
              <a:rPr lang="en-US" sz="2400" i="1" dirty="0" smtClean="0"/>
              <a:t>S </a:t>
            </a:r>
            <a:r>
              <a:rPr lang="en-US" sz="2400" dirty="0" smtClean="0"/>
              <a:t>is the initial set of activated nodes, i.e., “</a:t>
            </a:r>
            <a:r>
              <a:rPr lang="en-US" sz="2400" dirty="0" smtClean="0">
                <a:solidFill>
                  <a:srgbClr val="3366FF"/>
                </a:solidFill>
              </a:rPr>
              <a:t>seed set</a:t>
            </a:r>
            <a:r>
              <a:rPr lang="en-US" sz="2400" dirty="0" smtClean="0"/>
              <a:t>”</a:t>
            </a:r>
          </a:p>
          <a:p>
            <a:pPr lvl="1"/>
            <a:r>
              <a:rPr lang="en-US" altLang="zh-CN" sz="2400" dirty="0" smtClean="0"/>
              <a:t>Defined</a:t>
            </a:r>
            <a:r>
              <a:rPr lang="zh-CN" altLang="en-US" sz="2400" dirty="0" smtClean="0"/>
              <a:t> </a:t>
            </a:r>
            <a:r>
              <a:rPr lang="en-US" altLang="zh-CN" sz="2400" dirty="0" smtClean="0"/>
              <a:t>as</a:t>
            </a:r>
            <a:r>
              <a:rPr lang="zh-CN" altLang="en-US" sz="2400" dirty="0" smtClean="0"/>
              <a:t> </a:t>
            </a:r>
            <a:r>
              <a:rPr lang="en-US" altLang="zh-CN" sz="2400" dirty="0" smtClean="0"/>
              <a:t>the</a:t>
            </a:r>
            <a:r>
              <a:rPr lang="zh-CN" altLang="en-US" sz="2400" dirty="0" smtClean="0"/>
              <a:t> </a:t>
            </a:r>
            <a:r>
              <a:rPr lang="en-US" altLang="zh-CN" sz="2400" dirty="0" smtClean="0">
                <a:solidFill>
                  <a:srgbClr val="800000"/>
                </a:solidFill>
              </a:rPr>
              <a:t>expected</a:t>
            </a:r>
            <a:r>
              <a:rPr lang="zh-CN" altLang="en-US" sz="2400" dirty="0" smtClean="0">
                <a:solidFill>
                  <a:srgbClr val="800000"/>
                </a:solidFill>
              </a:rPr>
              <a:t> </a:t>
            </a:r>
            <a:r>
              <a:rPr lang="en-US" altLang="zh-CN" sz="2400" dirty="0" smtClean="0"/>
              <a:t>number</a:t>
            </a:r>
            <a:r>
              <a:rPr lang="zh-CN" altLang="en-US" sz="2400" dirty="0" smtClean="0"/>
              <a:t> </a:t>
            </a:r>
            <a:r>
              <a:rPr lang="en-US" altLang="zh-CN" sz="2400" dirty="0" smtClean="0"/>
              <a:t>of</a:t>
            </a:r>
            <a:r>
              <a:rPr lang="zh-CN" altLang="en-US" sz="2400" dirty="0" smtClean="0"/>
              <a:t> </a:t>
            </a:r>
            <a:r>
              <a:rPr lang="en-US" altLang="zh-CN" sz="2400" dirty="0" smtClean="0"/>
              <a:t>active</a:t>
            </a:r>
            <a:r>
              <a:rPr lang="zh-CN" altLang="en-US" sz="2400" dirty="0" smtClean="0"/>
              <a:t> </a:t>
            </a:r>
            <a:r>
              <a:rPr lang="en-US" altLang="zh-CN" sz="2400" dirty="0" smtClean="0"/>
              <a:t>nodes</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end</a:t>
            </a:r>
          </a:p>
          <a:p>
            <a:endParaRPr lang="en-US" altLang="zh-CN" sz="2400" dirty="0" smtClean="0"/>
          </a:p>
          <a:p>
            <a:r>
              <a:rPr lang="en-US" altLang="zh-CN" sz="2800" dirty="0" smtClean="0"/>
              <a:t>Objective</a:t>
            </a:r>
          </a:p>
          <a:p>
            <a:pPr lvl="1"/>
            <a:r>
              <a:rPr lang="en-US" altLang="zh-CN" sz="2400" dirty="0" smtClean="0"/>
              <a:t>For</a:t>
            </a:r>
            <a:r>
              <a:rPr lang="zh-CN" altLang="en-US" sz="2400" dirty="0" smtClean="0"/>
              <a:t> </a:t>
            </a:r>
            <a:r>
              <a:rPr lang="en-US" altLang="zh-CN" sz="2400" dirty="0" smtClean="0"/>
              <a:t>a</a:t>
            </a:r>
            <a:r>
              <a:rPr lang="zh-CN" altLang="en-US" sz="2400" dirty="0" smtClean="0"/>
              <a:t> </a:t>
            </a:r>
            <a:r>
              <a:rPr lang="en-US" altLang="zh-CN" sz="2400" dirty="0" smtClean="0"/>
              <a:t>given</a:t>
            </a:r>
            <a:r>
              <a:rPr lang="zh-CN" altLang="en-US" sz="2400" dirty="0" smtClean="0"/>
              <a:t> </a:t>
            </a:r>
            <a:r>
              <a:rPr lang="en-US" altLang="zh-CN" sz="2400" dirty="0" smtClean="0"/>
              <a:t>budget</a:t>
            </a:r>
            <a:r>
              <a:rPr lang="zh-CN" altLang="en-US" sz="2400" dirty="0" smtClean="0"/>
              <a:t> </a:t>
            </a:r>
            <a:r>
              <a:rPr lang="en-US" altLang="zh-CN" sz="2400" i="1" dirty="0" smtClean="0"/>
              <a:t>k</a:t>
            </a:r>
          </a:p>
          <a:p>
            <a:pPr lvl="1"/>
            <a:r>
              <a:rPr lang="en-US" altLang="zh-CN" sz="2400" dirty="0" smtClean="0"/>
              <a:t>Find</a:t>
            </a:r>
            <a:r>
              <a:rPr lang="zh-CN" altLang="en-US" sz="2400" dirty="0" smtClean="0"/>
              <a:t> </a:t>
            </a:r>
            <a:r>
              <a:rPr lang="en-US" altLang="zh-CN" sz="2400" i="1" dirty="0" smtClean="0"/>
              <a:t>S*=</a:t>
            </a:r>
            <a:r>
              <a:rPr lang="en-US" altLang="zh-CN" sz="2400" i="1" dirty="0" err="1" smtClean="0"/>
              <a:t>arg</a:t>
            </a:r>
            <a:r>
              <a:rPr lang="zh-CN" altLang="en-US" sz="2400" i="1" dirty="0" smtClean="0"/>
              <a:t> </a:t>
            </a:r>
            <a:r>
              <a:rPr lang="en-US" altLang="zh-CN" sz="2400" i="1" dirty="0" smtClean="0"/>
              <a:t>max</a:t>
            </a:r>
            <a:r>
              <a:rPr lang="zh-CN" altLang="en-US" sz="2400" i="1" dirty="0" smtClean="0"/>
              <a:t> </a:t>
            </a:r>
            <a:r>
              <a:rPr lang="en-US" altLang="zh-CN" sz="2400" i="1" dirty="0" smtClean="0"/>
              <a:t>F(S),</a:t>
            </a:r>
            <a:r>
              <a:rPr lang="zh-CN" altLang="en-US" sz="2400" i="1" dirty="0" smtClean="0"/>
              <a:t> </a:t>
            </a:r>
            <a:r>
              <a:rPr lang="en-US" altLang="zh-CN" sz="2400" i="1" dirty="0" smtClean="0"/>
              <a:t>|S|=k</a:t>
            </a:r>
          </a:p>
          <a:p>
            <a:pPr lvl="1"/>
            <a:endParaRPr lang="en-US" sz="2400" i="1" dirty="0"/>
          </a:p>
          <a:p>
            <a:r>
              <a:rPr lang="en-US" altLang="zh-CN" sz="2800" dirty="0" smtClean="0"/>
              <a:t>Challenge</a:t>
            </a:r>
          </a:p>
          <a:p>
            <a:pPr lvl="1"/>
            <a:r>
              <a:rPr lang="en-US" altLang="zh-CN" sz="2400" dirty="0" smtClean="0"/>
              <a:t>The</a:t>
            </a:r>
            <a:r>
              <a:rPr lang="zh-CN" altLang="en-US" sz="2400" dirty="0" smtClean="0"/>
              <a:t> </a:t>
            </a:r>
            <a:r>
              <a:rPr lang="en-US" altLang="zh-CN" sz="2400" dirty="0" smtClean="0"/>
              <a:t>optimization</a:t>
            </a:r>
            <a:r>
              <a:rPr lang="zh-CN" altLang="en-US" sz="2400" dirty="0" smtClean="0"/>
              <a:t> </a:t>
            </a:r>
            <a:r>
              <a:rPr lang="en-US" altLang="zh-CN" sz="2400" dirty="0" smtClean="0"/>
              <a:t>problem</a:t>
            </a:r>
            <a:r>
              <a:rPr lang="zh-CN" altLang="en-US" sz="2400" dirty="0" smtClean="0"/>
              <a:t> </a:t>
            </a:r>
            <a:r>
              <a:rPr lang="en-US" altLang="zh-CN" sz="2400" dirty="0" smtClean="0"/>
              <a:t>is</a:t>
            </a:r>
            <a:r>
              <a:rPr lang="zh-CN" altLang="en-US" sz="2400" dirty="0" smtClean="0"/>
              <a:t> </a:t>
            </a:r>
            <a:r>
              <a:rPr lang="en-US" altLang="zh-CN" sz="2400" dirty="0" smtClean="0"/>
              <a:t>NP-hard</a:t>
            </a:r>
            <a:endParaRPr lang="en-US" sz="2400" dirty="0"/>
          </a:p>
        </p:txBody>
      </p:sp>
      <p:sp>
        <p:nvSpPr>
          <p:cNvPr id="4" name="内容占位符 2"/>
          <p:cNvSpPr>
            <a:spLocks noGrp="1"/>
          </p:cNvSpPr>
          <p:nvPr/>
        </p:nvSpPr>
        <p:spPr bwMode="auto">
          <a:xfrm>
            <a:off x="0" y="6236248"/>
            <a:ext cx="9906000" cy="621752"/>
          </a:xfrm>
          <a:prstGeom prst="rect">
            <a:avLst/>
          </a:prstGeom>
          <a:ln/>
          <a:extLst/>
        </p:spPr>
        <p:style>
          <a:lnRef idx="2">
            <a:schemeClr val="dk1"/>
          </a:lnRef>
          <a:fillRef idx="1">
            <a:schemeClr val="lt1"/>
          </a:fillRef>
          <a:effectRef idx="0">
            <a:schemeClr val="dk1"/>
          </a:effectRef>
          <a:fontRef idx="minor">
            <a:schemeClr val="dk1"/>
          </a:fontRef>
        </p:style>
        <p:txBody>
          <a:bodyPr/>
          <a:lstStyle/>
          <a:p>
            <a:pPr>
              <a:spcBef>
                <a:spcPct val="20000"/>
              </a:spcBef>
            </a:pPr>
            <a:r>
              <a:rPr lang="en-US" altLang="zh-CN" sz="1600" dirty="0"/>
              <a:t>D. </a:t>
            </a:r>
            <a:r>
              <a:rPr lang="en-US" altLang="zh-CN" sz="1600" dirty="0" err="1"/>
              <a:t>Kempe</a:t>
            </a:r>
            <a:r>
              <a:rPr lang="en-US" altLang="zh-CN" sz="1600" dirty="0"/>
              <a:t>, J. Kleinberg, and </a:t>
            </a:r>
            <a:r>
              <a:rPr lang="en-US" altLang="zh-CN" sz="1600" dirty="0" err="1"/>
              <a:t>É</a:t>
            </a:r>
            <a:r>
              <a:rPr lang="en-US" altLang="zh-CN" sz="1600" dirty="0"/>
              <a:t>. </a:t>
            </a:r>
            <a:r>
              <a:rPr lang="en-US" altLang="zh-CN" sz="1600" dirty="0" err="1"/>
              <a:t>Tardos</a:t>
            </a:r>
            <a:r>
              <a:rPr lang="en-US" altLang="zh-CN" sz="1600" dirty="0"/>
              <a:t>. Maximizing the spread </a:t>
            </a:r>
            <a:r>
              <a:rPr lang="en-US" altLang="zh-CN" sz="1600" dirty="0" smtClean="0"/>
              <a:t>of influence </a:t>
            </a:r>
            <a:r>
              <a:rPr lang="en-US" altLang="zh-CN" sz="1600" dirty="0"/>
              <a:t>through a social network. </a:t>
            </a:r>
            <a:r>
              <a:rPr lang="en-US" altLang="zh-CN" sz="1600" dirty="0" smtClean="0"/>
              <a:t>In KDD</a:t>
            </a:r>
            <a:r>
              <a:rPr lang="en-US" altLang="zh-CN" sz="1600" dirty="0"/>
              <a:t>’03, pages 137–146</a:t>
            </a:r>
            <a:r>
              <a:rPr lang="en-US" altLang="zh-CN" sz="1600" dirty="0" smtClean="0"/>
              <a:t>, 2003</a:t>
            </a:r>
            <a:endParaRPr lang="en-US" altLang="zh-CN" sz="1600" dirty="0"/>
          </a:p>
        </p:txBody>
      </p:sp>
    </p:spTree>
    <p:extLst>
      <p:ext uri="{BB962C8B-B14F-4D97-AF65-F5344CB8AC3E}">
        <p14:creationId xmlns:p14="http://schemas.microsoft.com/office/powerpoint/2010/main" val="101468733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Greedy</a:t>
            </a:r>
            <a:r>
              <a:rPr lang="zh-CN" altLang="en-US" dirty="0" smtClean="0"/>
              <a:t> </a:t>
            </a:r>
            <a:r>
              <a:rPr lang="en-US" altLang="zh-CN" dirty="0" smtClean="0"/>
              <a:t>Algorithm</a:t>
            </a:r>
            <a:endParaRPr lang="en-US" dirty="0"/>
          </a:p>
        </p:txBody>
      </p:sp>
      <p:sp>
        <p:nvSpPr>
          <p:cNvPr id="3" name="Content Placeholder 2"/>
          <p:cNvSpPr>
            <a:spLocks noGrp="1"/>
          </p:cNvSpPr>
          <p:nvPr>
            <p:ph idx="1"/>
          </p:nvPr>
        </p:nvSpPr>
        <p:spPr/>
        <p:txBody>
          <a:bodyPr/>
          <a:lstStyle/>
          <a:p>
            <a:r>
              <a:rPr lang="en-US" sz="2800" dirty="0" smtClean="0"/>
              <a:t>Initialize the seed set as an empty set </a:t>
            </a:r>
            <a:r>
              <a:rPr lang="zh-CN" altLang="en-US" sz="2800" dirty="0" smtClean="0"/>
              <a:t> </a:t>
            </a:r>
            <a:endParaRPr lang="en-US" altLang="zh-CN" sz="2800" dirty="0" smtClean="0"/>
          </a:p>
          <a:p>
            <a:r>
              <a:rPr lang="en-US" altLang="zh-CN" sz="2800" dirty="0" smtClean="0"/>
              <a:t>For</a:t>
            </a:r>
            <a:r>
              <a:rPr lang="zh-CN" altLang="en-US" sz="2800" dirty="0" smtClean="0"/>
              <a:t> </a:t>
            </a:r>
            <a:r>
              <a:rPr lang="en-US" altLang="zh-CN" sz="2800" i="1" dirty="0" smtClean="0"/>
              <a:t>k</a:t>
            </a:r>
            <a:r>
              <a:rPr lang="zh-CN" altLang="en-US" sz="2800" dirty="0" smtClean="0"/>
              <a:t> </a:t>
            </a:r>
            <a:r>
              <a:rPr lang="en-US" altLang="zh-CN" sz="2800" dirty="0" smtClean="0"/>
              <a:t>times,</a:t>
            </a:r>
            <a:r>
              <a:rPr lang="zh-CN" altLang="en-US" sz="2800" dirty="0" smtClean="0"/>
              <a:t> </a:t>
            </a:r>
            <a:r>
              <a:rPr lang="en-US" altLang="zh-CN" sz="2800" dirty="0" smtClean="0"/>
              <a:t>select</a:t>
            </a:r>
            <a:r>
              <a:rPr lang="zh-CN" altLang="en-US" sz="2800" dirty="0" smtClean="0"/>
              <a:t> </a:t>
            </a:r>
            <a:r>
              <a:rPr lang="en-US" altLang="zh-CN" sz="2800" dirty="0" smtClean="0"/>
              <a:t>a</a:t>
            </a:r>
            <a:r>
              <a:rPr lang="zh-CN" altLang="en-US" sz="2800" dirty="0" smtClean="0"/>
              <a:t> </a:t>
            </a:r>
            <a:r>
              <a:rPr lang="en-US" altLang="zh-CN" sz="2800" dirty="0" smtClean="0"/>
              <a:t>node</a:t>
            </a:r>
            <a:r>
              <a:rPr lang="zh-CN" altLang="en-US" sz="2800" dirty="0" smtClean="0"/>
              <a:t> </a:t>
            </a:r>
            <a:r>
              <a:rPr lang="en-US" altLang="zh-CN" sz="2800" dirty="0" err="1" smtClean="0"/>
              <a:t>i</a:t>
            </a:r>
            <a:r>
              <a:rPr lang="zh-CN" altLang="en-US" sz="2800" dirty="0" smtClean="0"/>
              <a:t> </a:t>
            </a:r>
            <a:r>
              <a:rPr lang="en-US" altLang="zh-CN" sz="2800" dirty="0" smtClean="0"/>
              <a:t>which</a:t>
            </a:r>
            <a:r>
              <a:rPr lang="zh-CN" altLang="en-US" sz="2800" dirty="0" smtClean="0"/>
              <a:t> </a:t>
            </a:r>
            <a:r>
              <a:rPr lang="en-US" altLang="zh-CN" sz="2800" dirty="0" smtClean="0"/>
              <a:t>can</a:t>
            </a:r>
            <a:r>
              <a:rPr lang="zh-CN" altLang="en-US" sz="2800" dirty="0" smtClean="0"/>
              <a:t> </a:t>
            </a:r>
            <a:r>
              <a:rPr lang="en-US" altLang="zh-CN" sz="2800" dirty="0" smtClean="0"/>
              <a:t>optimize</a:t>
            </a:r>
            <a:r>
              <a:rPr lang="zh-CN" altLang="en-US" sz="2800" dirty="0" smtClean="0"/>
              <a:t> </a:t>
            </a:r>
            <a:r>
              <a:rPr lang="en-US" altLang="zh-CN" sz="2800" dirty="0" smtClean="0"/>
              <a:t>the</a:t>
            </a:r>
            <a:r>
              <a:rPr lang="zh-CN" altLang="en-US" sz="2800" dirty="0" smtClean="0"/>
              <a:t> </a:t>
            </a:r>
            <a:r>
              <a:rPr lang="en-US" altLang="zh-CN" sz="2800" dirty="0" smtClean="0"/>
              <a:t>marginal</a:t>
            </a:r>
            <a:r>
              <a:rPr lang="zh-CN" altLang="en-US" sz="2800" dirty="0" smtClean="0"/>
              <a:t> </a:t>
            </a:r>
            <a:r>
              <a:rPr lang="en-US" altLang="zh-CN" sz="2800" dirty="0" smtClean="0"/>
              <a:t>gain:</a:t>
            </a:r>
          </a:p>
          <a:p>
            <a:endParaRPr lang="en-US" sz="2800" dirty="0"/>
          </a:p>
          <a:p>
            <a:pPr marL="0" indent="0">
              <a:buNone/>
            </a:pPr>
            <a:endParaRPr lang="en-US" sz="2800" dirty="0"/>
          </a:p>
          <a:p>
            <a:pPr marL="0" indent="0">
              <a:buNone/>
            </a:pPr>
            <a:r>
              <a:rPr lang="zh-CN" altLang="en-US" sz="2400" dirty="0" smtClean="0"/>
              <a:t> </a:t>
            </a:r>
            <a:endParaRPr lang="en-US" sz="1200" dirty="0"/>
          </a:p>
          <a:p>
            <a:r>
              <a:rPr lang="en-US" altLang="zh-CN" sz="2800" dirty="0" smtClean="0"/>
              <a:t>A</a:t>
            </a:r>
            <a:r>
              <a:rPr lang="zh-CN" altLang="en-US" sz="2800" dirty="0" smtClean="0"/>
              <a:t> </a:t>
            </a:r>
            <a:r>
              <a:rPr lang="en-US" altLang="zh-CN" sz="2800" dirty="0" smtClean="0"/>
              <a:t>performance</a:t>
            </a:r>
            <a:r>
              <a:rPr lang="zh-CN" altLang="en-US" sz="2800" dirty="0" smtClean="0"/>
              <a:t> </a:t>
            </a:r>
            <a:r>
              <a:rPr lang="en-US" altLang="zh-CN" sz="2800" dirty="0" smtClean="0"/>
              <a:t>guarantee?</a:t>
            </a:r>
            <a:r>
              <a:rPr lang="zh-CN" altLang="en-US" sz="2800" dirty="0" smtClean="0"/>
              <a:t> </a:t>
            </a:r>
            <a:endParaRPr lang="en-US" altLang="zh-CN" sz="2400" dirty="0" smtClean="0"/>
          </a:p>
          <a:p>
            <a:pPr lvl="1"/>
            <a:r>
              <a:rPr lang="en-US" altLang="zh-CN" sz="2400" dirty="0" smtClean="0"/>
              <a:t>The</a:t>
            </a:r>
            <a:r>
              <a:rPr lang="zh-CN" altLang="en-US" sz="2400" dirty="0" smtClean="0"/>
              <a:t> </a:t>
            </a:r>
            <a:r>
              <a:rPr lang="en-US" altLang="zh-CN" sz="2400" dirty="0" smtClean="0"/>
              <a:t>solution</a:t>
            </a:r>
            <a:r>
              <a:rPr lang="zh-CN" altLang="en-US" sz="2400" dirty="0" smtClean="0"/>
              <a:t> </a:t>
            </a:r>
            <a:r>
              <a:rPr lang="en-US" altLang="zh-CN" sz="2400" dirty="0" smtClean="0"/>
              <a:t>obtained</a:t>
            </a:r>
            <a:r>
              <a:rPr lang="zh-CN" altLang="en-US" sz="2400" dirty="0" smtClean="0"/>
              <a:t> </a:t>
            </a:r>
            <a:r>
              <a:rPr lang="en-US" altLang="zh-CN" sz="2400" dirty="0" smtClean="0"/>
              <a:t>by</a:t>
            </a:r>
            <a:r>
              <a:rPr lang="zh-CN" altLang="en-US" sz="2400" dirty="0" smtClean="0"/>
              <a:t> </a:t>
            </a:r>
            <a:r>
              <a:rPr lang="en-US" altLang="zh-CN" sz="2400" dirty="0" smtClean="0"/>
              <a:t>Greedy</a:t>
            </a:r>
            <a:r>
              <a:rPr lang="zh-CN" altLang="en-US" sz="2400" dirty="0" smtClean="0"/>
              <a:t> </a:t>
            </a:r>
            <a:r>
              <a:rPr lang="en-US" altLang="zh-CN" sz="2400" dirty="0" smtClean="0"/>
              <a:t>is</a:t>
            </a:r>
            <a:r>
              <a:rPr lang="zh-CN" altLang="en-US" sz="2400" dirty="0" smtClean="0"/>
              <a:t> </a:t>
            </a:r>
            <a:r>
              <a:rPr lang="en-US" altLang="zh-CN" sz="2400" dirty="0" smtClean="0"/>
              <a:t>better</a:t>
            </a:r>
            <a:r>
              <a:rPr lang="zh-CN" altLang="en-US" sz="2400" dirty="0" smtClean="0"/>
              <a:t> </a:t>
            </a:r>
            <a:r>
              <a:rPr lang="en-US" altLang="zh-CN" sz="2400" dirty="0" smtClean="0"/>
              <a:t>than</a:t>
            </a:r>
            <a:r>
              <a:rPr lang="zh-CN" altLang="en-US" sz="2400" dirty="0" smtClean="0"/>
              <a:t> </a:t>
            </a:r>
            <a:r>
              <a:rPr lang="en-US" altLang="zh-CN" sz="2400" dirty="0" smtClean="0"/>
              <a:t>63%</a:t>
            </a:r>
            <a:r>
              <a:rPr lang="zh-CN" altLang="en-US" sz="2400" dirty="0" smtClean="0"/>
              <a:t> </a:t>
            </a:r>
            <a:r>
              <a:rPr lang="en-US" altLang="zh-CN" sz="2400" dirty="0" smtClean="0"/>
              <a:t>(1-1/e)</a:t>
            </a:r>
            <a:r>
              <a:rPr lang="zh-CN" altLang="en-US" sz="2400" dirty="0" smtClean="0"/>
              <a:t> </a:t>
            </a:r>
            <a:r>
              <a:rPr lang="en-US" altLang="zh-CN" sz="2400" dirty="0" smtClean="0"/>
              <a:t>of</a:t>
            </a:r>
            <a:r>
              <a:rPr lang="zh-CN" altLang="en-US" sz="2400" dirty="0" smtClean="0"/>
              <a:t> </a:t>
            </a:r>
            <a:r>
              <a:rPr lang="en-US" altLang="zh-CN" sz="2400" dirty="0" smtClean="0"/>
              <a:t>the</a:t>
            </a:r>
            <a:r>
              <a:rPr lang="zh-CN" altLang="en-US" sz="2400" dirty="0" smtClean="0"/>
              <a:t> </a:t>
            </a:r>
            <a:r>
              <a:rPr lang="en-US" altLang="zh-CN" sz="2400" dirty="0" smtClean="0"/>
              <a:t>optimal</a:t>
            </a:r>
            <a:r>
              <a:rPr lang="zh-CN" altLang="en-US" sz="2400" dirty="0" smtClean="0"/>
              <a:t> </a:t>
            </a:r>
            <a:r>
              <a:rPr lang="en-US" altLang="zh-CN" sz="2400" dirty="0" smtClean="0"/>
              <a:t>solution</a:t>
            </a:r>
          </a:p>
          <a:p>
            <a:pPr lvl="1"/>
            <a:endParaRPr lang="en-US" sz="2400" dirty="0"/>
          </a:p>
        </p:txBody>
      </p:sp>
      <p:graphicFrame>
        <p:nvGraphicFramePr>
          <p:cNvPr id="4" name="Object 3"/>
          <p:cNvGraphicFramePr>
            <a:graphicFrameLocks noChangeAspect="1"/>
          </p:cNvGraphicFramePr>
          <p:nvPr>
            <p:extLst/>
          </p:nvPr>
        </p:nvGraphicFramePr>
        <p:xfrm>
          <a:off x="6781800" y="1295428"/>
          <a:ext cx="990600" cy="385233"/>
        </p:xfrm>
        <a:graphic>
          <a:graphicData uri="http://schemas.openxmlformats.org/presentationml/2006/ole">
            <mc:AlternateContent xmlns:mc="http://schemas.openxmlformats.org/markup-compatibility/2006">
              <mc:Choice xmlns:v="urn:schemas-microsoft-com:vml" Requires="v">
                <p:oleObj spid="_x0000_s4143" name="Equation" r:id="rId4" imgW="457200" imgH="177800" progId="Equation.DSMT4">
                  <p:embed/>
                </p:oleObj>
              </mc:Choice>
              <mc:Fallback>
                <p:oleObj name="Equation" r:id="rId4" imgW="457200" imgH="177800" progId="Equation.DSMT4">
                  <p:embed/>
                  <p:pic>
                    <p:nvPicPr>
                      <p:cNvPr id="0" name=""/>
                      <p:cNvPicPr/>
                      <p:nvPr/>
                    </p:nvPicPr>
                    <p:blipFill>
                      <a:blip r:embed="rId5"/>
                      <a:stretch>
                        <a:fillRect/>
                      </a:stretch>
                    </p:blipFill>
                    <p:spPr>
                      <a:xfrm>
                        <a:off x="6781800" y="1295428"/>
                        <a:ext cx="990600" cy="385233"/>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362200" y="2743228"/>
          <a:ext cx="4833310" cy="1049337"/>
        </p:xfrm>
        <a:graphic>
          <a:graphicData uri="http://schemas.openxmlformats.org/presentationml/2006/ole">
            <mc:AlternateContent xmlns:mc="http://schemas.openxmlformats.org/markup-compatibility/2006">
              <mc:Choice xmlns:v="urn:schemas-microsoft-com:vml" Requires="v">
                <p:oleObj spid="_x0000_s4144" name="Equation" r:id="rId6" imgW="1930400" imgH="419100" progId="Equation.DSMT4">
                  <p:embed/>
                </p:oleObj>
              </mc:Choice>
              <mc:Fallback>
                <p:oleObj name="Equation" r:id="rId6" imgW="1930400" imgH="419100" progId="Equation.DSMT4">
                  <p:embed/>
                  <p:pic>
                    <p:nvPicPr>
                      <p:cNvPr id="0" name=""/>
                      <p:cNvPicPr/>
                      <p:nvPr/>
                    </p:nvPicPr>
                    <p:blipFill>
                      <a:blip r:embed="rId7"/>
                      <a:stretch>
                        <a:fillRect/>
                      </a:stretch>
                    </p:blipFill>
                    <p:spPr>
                      <a:xfrm>
                        <a:off x="2362200" y="2743228"/>
                        <a:ext cx="4833310" cy="1049337"/>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514605" y="5410200"/>
          <a:ext cx="2359743" cy="762000"/>
        </p:xfrm>
        <a:graphic>
          <a:graphicData uri="http://schemas.openxmlformats.org/presentationml/2006/ole">
            <mc:AlternateContent xmlns:mc="http://schemas.openxmlformats.org/markup-compatibility/2006">
              <mc:Choice xmlns:v="urn:schemas-microsoft-com:vml" Requires="v">
                <p:oleObj spid="_x0000_s4145" name="Equation" r:id="rId8" imgW="1219200" imgH="393700" progId="Equation.DSMT4">
                  <p:embed/>
                </p:oleObj>
              </mc:Choice>
              <mc:Fallback>
                <p:oleObj name="Equation" r:id="rId8" imgW="1219200" imgH="393700" progId="Equation.DSMT4">
                  <p:embed/>
                  <p:pic>
                    <p:nvPicPr>
                      <p:cNvPr id="0" name=""/>
                      <p:cNvPicPr/>
                      <p:nvPr/>
                    </p:nvPicPr>
                    <p:blipFill>
                      <a:blip r:embed="rId9"/>
                      <a:stretch>
                        <a:fillRect/>
                      </a:stretch>
                    </p:blipFill>
                    <p:spPr>
                      <a:xfrm>
                        <a:off x="2514605" y="5410200"/>
                        <a:ext cx="2359743" cy="762000"/>
                      </a:xfrm>
                      <a:prstGeom prst="rect">
                        <a:avLst/>
                      </a:prstGeom>
                    </p:spPr>
                  </p:pic>
                </p:oleObj>
              </mc:Fallback>
            </mc:AlternateContent>
          </a:graphicData>
        </a:graphic>
      </p:graphicFrame>
      <p:sp>
        <p:nvSpPr>
          <p:cNvPr id="8" name="内容占位符 2"/>
          <p:cNvSpPr>
            <a:spLocks noGrp="1"/>
          </p:cNvSpPr>
          <p:nvPr/>
        </p:nvSpPr>
        <p:spPr bwMode="auto">
          <a:xfrm>
            <a:off x="0" y="6236248"/>
            <a:ext cx="9906000" cy="621752"/>
          </a:xfrm>
          <a:prstGeom prst="rect">
            <a:avLst/>
          </a:prstGeom>
          <a:ln/>
          <a:extLst/>
        </p:spPr>
        <p:style>
          <a:lnRef idx="2">
            <a:schemeClr val="dk1"/>
          </a:lnRef>
          <a:fillRef idx="1">
            <a:schemeClr val="lt1"/>
          </a:fillRef>
          <a:effectRef idx="0">
            <a:schemeClr val="dk1"/>
          </a:effectRef>
          <a:fontRef idx="minor">
            <a:schemeClr val="dk1"/>
          </a:fontRef>
        </p:style>
        <p:txBody>
          <a:bodyPr/>
          <a:lstStyle/>
          <a:p>
            <a:pPr>
              <a:spcBef>
                <a:spcPct val="20000"/>
              </a:spcBef>
            </a:pPr>
            <a:r>
              <a:rPr lang="en-US" altLang="zh-CN" sz="1600" dirty="0"/>
              <a:t>D. </a:t>
            </a:r>
            <a:r>
              <a:rPr lang="en-US" altLang="zh-CN" sz="1600" dirty="0" err="1"/>
              <a:t>Kempe</a:t>
            </a:r>
            <a:r>
              <a:rPr lang="en-US" altLang="zh-CN" sz="1600" dirty="0"/>
              <a:t>, J. Kleinberg, and </a:t>
            </a:r>
            <a:r>
              <a:rPr lang="en-US" altLang="zh-CN" sz="1600" dirty="0" err="1"/>
              <a:t>É</a:t>
            </a:r>
            <a:r>
              <a:rPr lang="en-US" altLang="zh-CN" sz="1600" dirty="0"/>
              <a:t>. </a:t>
            </a:r>
            <a:r>
              <a:rPr lang="en-US" altLang="zh-CN" sz="1600" dirty="0" err="1"/>
              <a:t>Tardos</a:t>
            </a:r>
            <a:r>
              <a:rPr lang="en-US" altLang="zh-CN" sz="1600" dirty="0"/>
              <a:t>. Maximizing the spread </a:t>
            </a:r>
            <a:r>
              <a:rPr lang="en-US" altLang="zh-CN" sz="1600" dirty="0" smtClean="0"/>
              <a:t>of influence </a:t>
            </a:r>
            <a:r>
              <a:rPr lang="en-US" altLang="zh-CN" sz="1600" dirty="0"/>
              <a:t>through a social network. </a:t>
            </a:r>
            <a:r>
              <a:rPr lang="en-US" altLang="zh-CN" sz="1600" dirty="0" smtClean="0"/>
              <a:t>In KDD</a:t>
            </a:r>
            <a:r>
              <a:rPr lang="en-US" altLang="zh-CN" sz="1600" dirty="0"/>
              <a:t>’03, pages 137–146</a:t>
            </a:r>
            <a:r>
              <a:rPr lang="en-US" altLang="zh-CN" sz="1600" dirty="0" smtClean="0"/>
              <a:t>, 2003</a:t>
            </a:r>
            <a:endParaRPr lang="en-US" altLang="zh-CN" sz="1600" dirty="0"/>
          </a:p>
        </p:txBody>
      </p:sp>
    </p:spTree>
    <p:extLst>
      <p:ext uri="{BB962C8B-B14F-4D97-AF65-F5344CB8AC3E}">
        <p14:creationId xmlns:p14="http://schemas.microsoft.com/office/powerpoint/2010/main" val="94426654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133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5121402" y="1981201"/>
            <a:ext cx="1565148" cy="595035"/>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743200"/>
            <a:ext cx="1091851" cy="914400"/>
          </a:xfrm>
          <a:prstGeom prst="rect">
            <a:avLst/>
          </a:prstGeom>
          <a:ln w="28575">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298326" cy="338554"/>
          </a:xfrm>
          <a:prstGeom prst="rect">
            <a:avLst/>
          </a:prstGeom>
        </p:spPr>
        <p:txBody>
          <a:bodyPr wrap="none">
            <a:spAutoFit/>
          </a:bodyPr>
          <a:lstStyle/>
          <a:p>
            <a:pPr eaLnBrk="0" hangingPunct="0">
              <a:spcBef>
                <a:spcPct val="30000"/>
              </a:spcBef>
              <a:defRPr/>
            </a:pPr>
            <a:r>
              <a:rPr lang="en-US" sz="1600" b="1" dirty="0">
                <a:solidFill>
                  <a:srgbClr val="C00000"/>
                </a:solidFill>
                <a:latin typeface="Times New Roman" charset="0"/>
                <a:ea typeface="Times New Roman" charset="0"/>
                <a:cs typeface="Times New Roman" charset="0"/>
              </a:rPr>
              <a:t>Weak Tie [</a:t>
            </a:r>
            <a:r>
              <a:rPr lang="en-US" sz="1600" b="1" dirty="0" err="1">
                <a:solidFill>
                  <a:srgbClr val="C00000"/>
                </a:solidFill>
                <a:latin typeface="Times New Roman" charset="0"/>
                <a:ea typeface="Times New Roman" charset="0"/>
                <a:cs typeface="Times New Roman" charset="0"/>
              </a:rPr>
              <a:t>Granovetter</a:t>
            </a:r>
            <a:r>
              <a:rPr lang="en-US" sz="1600" b="1"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19</a:t>
            </a:r>
            <a:r>
              <a:rPr lang="en-US" altLang="zh-CN" b="1" dirty="0" smtClean="0">
                <a:solidFill>
                  <a:srgbClr val="C00000"/>
                </a:solidFill>
                <a:latin typeface="Times New Roman" charset="0"/>
                <a:ea typeface="Times New Roman" charset="0"/>
                <a:cs typeface="Times New Roman" charset="0"/>
              </a:rPr>
              <a:t>73</a:t>
            </a:r>
            <a:endParaRPr lang="en-US" b="1"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74549" y="1929826"/>
            <a:ext cx="4495340"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65" name="Picture 64"/>
          <p:cNvPicPr>
            <a:picLocks noChangeAspect="1"/>
          </p:cNvPicPr>
          <p:nvPr/>
        </p:nvPicPr>
        <p:blipFill>
          <a:blip r:embed="rId7"/>
          <a:stretch>
            <a:fillRect/>
          </a:stretch>
        </p:blipFill>
        <p:spPr>
          <a:xfrm>
            <a:off x="2393950" y="27432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8"/>
          <a:stretch>
            <a:fillRect/>
          </a:stretch>
        </p:blipFill>
        <p:spPr>
          <a:xfrm>
            <a:off x="5943600" y="1524001"/>
            <a:ext cx="1230746" cy="740819"/>
          </a:xfrm>
          <a:prstGeom prst="rect">
            <a:avLst/>
          </a:prstGeom>
          <a:ln w="25400">
            <a:solidFill>
              <a:srgbClr val="115CB3"/>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7429500" y="1487714"/>
            <a:ext cx="1816101" cy="798286"/>
          </a:xfrm>
          <a:prstGeom prst="rect">
            <a:avLst/>
          </a:prstGeom>
          <a:noFill/>
          <a:ln w="25400">
            <a:solidFill>
              <a:srgbClr val="115CB3"/>
            </a:solidFill>
          </a:ln>
        </p:spPr>
      </p:pic>
      <p:sp>
        <p:nvSpPr>
          <p:cNvPr id="5" name="Rectangle 4"/>
          <p:cNvSpPr/>
          <p:nvPr/>
        </p:nvSpPr>
        <p:spPr>
          <a:xfrm>
            <a:off x="82550" y="76200"/>
            <a:ext cx="9757410" cy="50292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6"/>
            <a:ext cx="9906000" cy="584775"/>
          </a:xfrm>
          <a:prstGeom prst="rect">
            <a:avLst/>
          </a:prstGeom>
          <a:noFill/>
        </p:spPr>
        <p:txBody>
          <a:bodyPr wrap="square" rtlCol="0">
            <a:spAutoFit/>
          </a:bodyPr>
          <a:lstStyle/>
          <a:p>
            <a:pPr algn="ctr"/>
            <a:r>
              <a:rPr lang="en-US" altLang="zh-CN" sz="3200" dirty="0" smtClean="0"/>
              <a:t>1973:</a:t>
            </a:r>
            <a:r>
              <a:rPr lang="zh-CN" altLang="en-US" sz="3200" dirty="0" smtClean="0"/>
              <a:t> </a:t>
            </a:r>
            <a:r>
              <a:rPr lang="en-US" altLang="zh-CN" sz="3200" dirty="0" smtClean="0"/>
              <a:t>Weak Tie</a:t>
            </a:r>
            <a:endParaRPr lang="en-US" sz="3200" dirty="0"/>
          </a:p>
        </p:txBody>
      </p:sp>
      <p:sp>
        <p:nvSpPr>
          <p:cNvPr id="10" name="Rectangle 9"/>
          <p:cNvSpPr/>
          <p:nvPr/>
        </p:nvSpPr>
        <p:spPr>
          <a:xfrm>
            <a:off x="82550" y="4572000"/>
            <a:ext cx="9823450" cy="523220"/>
          </a:xfrm>
          <a:prstGeom prst="rect">
            <a:avLst/>
          </a:prstGeom>
        </p:spPr>
        <p:txBody>
          <a:bodyPr wrap="square">
            <a:spAutoFit/>
          </a:bodyPr>
          <a:lstStyle/>
          <a:p>
            <a:r>
              <a:rPr lang="en-US" altLang="zh-CN" sz="1400" dirty="0" err="1">
                <a:latin typeface="Times New Roman" charset="0"/>
                <a:ea typeface="Times New Roman" charset="0"/>
                <a:cs typeface="Times New Roman" charset="0"/>
              </a:rPr>
              <a:t>Granovetter</a:t>
            </a:r>
            <a:r>
              <a:rPr lang="en-US" altLang="zh-CN" sz="1400" dirty="0">
                <a:latin typeface="Times New Roman" charset="0"/>
                <a:ea typeface="Times New Roman" charset="0"/>
                <a:cs typeface="Times New Roman" charset="0"/>
              </a:rPr>
              <a:t>, Mark S. </a:t>
            </a:r>
            <a:r>
              <a:rPr lang="en-US" altLang="zh-CN" sz="1400" dirty="0" smtClean="0">
                <a:latin typeface="Times New Roman" charset="0"/>
                <a:ea typeface="Times New Roman" charset="0"/>
                <a:cs typeface="Times New Roman" charset="0"/>
              </a:rPr>
              <a:t>The </a:t>
            </a:r>
            <a:r>
              <a:rPr lang="en-US" altLang="zh-CN" sz="1400" dirty="0">
                <a:latin typeface="Times New Roman" charset="0"/>
                <a:ea typeface="Times New Roman" charset="0"/>
                <a:cs typeface="Times New Roman" charset="0"/>
              </a:rPr>
              <a:t>strength of weak ties</a:t>
            </a:r>
            <a:r>
              <a:rPr lang="en-US" altLang="zh-CN" sz="1400" dirty="0" smtClean="0">
                <a:latin typeface="Times New Roman" charset="0"/>
                <a:ea typeface="Times New Roman" charset="0"/>
                <a:cs typeface="Times New Roman" charset="0"/>
              </a:rPr>
              <a:t>. </a:t>
            </a:r>
            <a:r>
              <a:rPr lang="en-US" altLang="zh-CN" sz="1400" i="1" dirty="0">
                <a:latin typeface="Times New Roman" charset="0"/>
                <a:ea typeface="Times New Roman" charset="0"/>
                <a:cs typeface="Times New Roman" charset="0"/>
              </a:rPr>
              <a:t>American journal of sociology</a:t>
            </a:r>
            <a:r>
              <a:rPr lang="en-US" altLang="zh-CN" sz="1400" dirty="0">
                <a:latin typeface="Times New Roman" charset="0"/>
                <a:ea typeface="Times New Roman" charset="0"/>
                <a:cs typeface="Times New Roman" charset="0"/>
              </a:rPr>
              <a:t> 78.6 (1973): 1360-1380.</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43186 </a:t>
            </a:r>
            <a:r>
              <a:rPr lang="en-US" sz="1400" dirty="0" smtClean="0">
                <a:latin typeface="Times New Roman" charset="0"/>
                <a:ea typeface="Times New Roman" charset="0"/>
                <a:cs typeface="Times New Roman" charset="0"/>
              </a:rPr>
              <a:t>(as of April 2017) </a:t>
            </a:r>
            <a:endParaRPr lang="en-US" sz="1400" dirty="0">
              <a:latin typeface="Times New Roman" charset="0"/>
              <a:ea typeface="Times New Roman" charset="0"/>
              <a:cs typeface="Times New Roman" charset="0"/>
            </a:endParaRPr>
          </a:p>
        </p:txBody>
      </p:sp>
      <p:sp>
        <p:nvSpPr>
          <p:cNvPr id="11" name="Rectangle 10"/>
          <p:cNvSpPr/>
          <p:nvPr/>
        </p:nvSpPr>
        <p:spPr>
          <a:xfrm>
            <a:off x="82550" y="838200"/>
            <a:ext cx="9575800" cy="1446550"/>
          </a:xfrm>
          <a:prstGeom prst="rect">
            <a:avLst/>
          </a:prstGeom>
        </p:spPr>
        <p:txBody>
          <a:bodyPr wrap="square">
            <a:spAutoFit/>
          </a:bodyPr>
          <a:lstStyle/>
          <a:p>
            <a:pPr marL="342900" indent="-342900">
              <a:buFont typeface="Arial" charset="0"/>
              <a:buChar char="•"/>
            </a:pPr>
            <a:r>
              <a:rPr lang="en-US" sz="2200" dirty="0">
                <a:latin typeface="Times New Roman" charset="0"/>
                <a:ea typeface="Times New Roman" charset="0"/>
                <a:cs typeface="Times New Roman" charset="0"/>
              </a:rPr>
              <a:t>The </a:t>
            </a:r>
            <a:r>
              <a:rPr lang="en-US" sz="2200" b="1" dirty="0" smtClean="0">
                <a:latin typeface="Times New Roman" charset="0"/>
                <a:ea typeface="Times New Roman" charset="0"/>
                <a:cs typeface="Times New Roman" charset="0"/>
              </a:rPr>
              <a:t>weak </a:t>
            </a:r>
            <a:r>
              <a:rPr lang="en-US" sz="2200" b="1" dirty="0">
                <a:latin typeface="Times New Roman" charset="0"/>
                <a:ea typeface="Times New Roman" charset="0"/>
                <a:cs typeface="Times New Roman" charset="0"/>
              </a:rPr>
              <a:t>tie </a:t>
            </a:r>
            <a:r>
              <a:rPr lang="en-US" sz="2200" b="1" dirty="0" smtClean="0">
                <a:latin typeface="Times New Roman" charset="0"/>
                <a:ea typeface="Times New Roman" charset="0"/>
                <a:cs typeface="Times New Roman" charset="0"/>
              </a:rPr>
              <a:t>hypothesis</a:t>
            </a:r>
            <a:r>
              <a:rPr lang="en-US" sz="2200" dirty="0" smtClean="0">
                <a:latin typeface="Times New Roman" charset="0"/>
                <a:ea typeface="Times New Roman" charset="0"/>
                <a:cs typeface="Times New Roman" charset="0"/>
              </a:rPr>
              <a:t> argues</a:t>
            </a:r>
            <a:r>
              <a:rPr lang="en-US" sz="2200" dirty="0">
                <a:latin typeface="Times New Roman" charset="0"/>
                <a:ea typeface="Times New Roman" charset="0"/>
                <a:cs typeface="Times New Roman" charset="0"/>
              </a:rPr>
              <a:t>, if A is linked to both B and C, then there is a greater-than-chance probability that B and C are linked to each </a:t>
            </a:r>
            <a:r>
              <a:rPr lang="en-US" sz="2200" dirty="0" smtClean="0">
                <a:latin typeface="Times New Roman" charset="0"/>
                <a:ea typeface="Times New Roman" charset="0"/>
                <a:cs typeface="Times New Roman" charset="0"/>
              </a:rPr>
              <a:t>other.</a:t>
            </a:r>
            <a:endParaRPr lang="zh-CN" altLang="en-US" sz="2200" dirty="0" smtClean="0">
              <a:latin typeface="Times New Roman" charset="0"/>
              <a:ea typeface="Times New Roman" charset="0"/>
              <a:cs typeface="Times New Roman" charset="0"/>
            </a:endParaRPr>
          </a:p>
          <a:p>
            <a:pPr marL="342900" indent="-342900">
              <a:buFont typeface="Arial" charset="0"/>
              <a:buChar char="•"/>
            </a:pPr>
            <a:endParaRPr lang="is-IS" sz="2200" dirty="0" smtClean="0">
              <a:latin typeface="Times New Roman" charset="0"/>
              <a:ea typeface="Times New Roman" charset="0"/>
              <a:cs typeface="Times New Roman" charset="0"/>
            </a:endParaRPr>
          </a:p>
          <a:p>
            <a:pPr marL="342900" indent="-342900">
              <a:buFont typeface="Arial" charset="0"/>
              <a:buChar char="•"/>
            </a:pPr>
            <a:r>
              <a:rPr lang="is-IS" sz="2200" dirty="0" smtClean="0">
                <a:latin typeface="Times New Roman" charset="0"/>
                <a:ea typeface="Times New Roman" charset="0"/>
                <a:cs typeface="Times New Roman" charset="0"/>
              </a:rPr>
              <a:t>Essentially form “A friend’s friend is also my friend”</a:t>
            </a:r>
          </a:p>
        </p:txBody>
      </p:sp>
      <p:pic>
        <p:nvPicPr>
          <p:cNvPr id="2" name="Picture 1"/>
          <p:cNvPicPr>
            <a:picLocks noChangeAspect="1"/>
          </p:cNvPicPr>
          <p:nvPr/>
        </p:nvPicPr>
        <p:blipFill>
          <a:blip r:embed="rId10"/>
          <a:stretch>
            <a:fillRect/>
          </a:stretch>
        </p:blipFill>
        <p:spPr>
          <a:xfrm>
            <a:off x="3171841" y="2482943"/>
            <a:ext cx="3675738" cy="1815249"/>
          </a:xfrm>
          <a:prstGeom prst="rect">
            <a:avLst/>
          </a:prstGeom>
        </p:spPr>
      </p:pic>
    </p:spTree>
    <p:extLst>
      <p:ext uri="{BB962C8B-B14F-4D97-AF65-F5344CB8AC3E}">
        <p14:creationId xmlns:p14="http://schemas.microsoft.com/office/powerpoint/2010/main" val="121324629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3" cstate="print"/>
          <a:stretch>
            <a:fillRect/>
          </a:stretch>
        </p:blipFill>
        <p:spPr>
          <a:xfrm>
            <a:off x="1028564" y="2702919"/>
            <a:ext cx="654632" cy="709185"/>
          </a:xfrm>
          <a:prstGeom prst="rect">
            <a:avLst/>
          </a:prstGeom>
        </p:spPr>
      </p:pic>
      <p:sp>
        <p:nvSpPr>
          <p:cNvPr id="5" name="右箭头 16"/>
          <p:cNvSpPr/>
          <p:nvPr/>
        </p:nvSpPr>
        <p:spPr>
          <a:xfrm>
            <a:off x="2108684"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Misc-Buddy-Blue-icon.png"/>
          <p:cNvPicPr>
            <a:picLocks noChangeAspect="1"/>
          </p:cNvPicPr>
          <p:nvPr/>
        </p:nvPicPr>
        <p:blipFill>
          <a:blip r:embed="rId3"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3"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 name="右箭头 16"/>
          <p:cNvSpPr/>
          <p:nvPr/>
        </p:nvSpPr>
        <p:spPr>
          <a:xfrm>
            <a:off x="5637076" y="2918943"/>
            <a:ext cx="720080" cy="360236"/>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Misc-Buddy-Blue-icon.png"/>
          <p:cNvPicPr>
            <a:picLocks noChangeAspect="1"/>
          </p:cNvPicPr>
          <p:nvPr/>
        </p:nvPicPr>
        <p:blipFill>
          <a:blip r:embed="rId3"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3"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3"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3"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3"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3"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tie</a:t>
            </a:r>
            <a:endParaRPr kumimoji="1" lang="zh-CN" altLang="en-US" sz="1800" dirty="0">
              <a:solidFill>
                <a:schemeClr val="tx1"/>
              </a:solidFill>
            </a:endParaRPr>
          </a:p>
        </p:txBody>
      </p:sp>
      <p:sp>
        <p:nvSpPr>
          <p:cNvPr id="43" name="矩形 42"/>
          <p:cNvSpPr/>
          <p:nvPr/>
        </p:nvSpPr>
        <p:spPr>
          <a:xfrm>
            <a:off x="6465168" y="273892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00" dirty="0" smtClean="0">
                <a:solidFill>
                  <a:schemeClr val="tx1"/>
                </a:solidFill>
              </a:rPr>
              <a:t>Social role</a:t>
            </a:r>
            <a:endParaRPr kumimoji="1" lang="zh-CN" altLang="en-US" sz="1800" dirty="0">
              <a:solidFill>
                <a:schemeClr val="tx1"/>
              </a:solidFill>
            </a:endParaRPr>
          </a:p>
        </p:txBody>
      </p:sp>
      <p:sp>
        <p:nvSpPr>
          <p:cNvPr id="44" name="矩形 43"/>
          <p:cNvSpPr/>
          <p:nvPr/>
        </p:nvSpPr>
        <p:spPr>
          <a:xfrm>
            <a:off x="704527"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User-level</a:t>
            </a:r>
            <a:endParaRPr kumimoji="1" lang="zh-CN" altLang="en-US" sz="2400" dirty="0">
              <a:solidFill>
                <a:srgbClr val="FF0000"/>
              </a:solidFill>
            </a:endParaRPr>
          </a:p>
        </p:txBody>
      </p:sp>
      <p:sp>
        <p:nvSpPr>
          <p:cNvPr id="45" name="矩形 44"/>
          <p:cNvSpPr/>
          <p:nvPr/>
        </p:nvSpPr>
        <p:spPr>
          <a:xfrm>
            <a:off x="3603869" y="1268760"/>
            <a:ext cx="1709171"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Tie-level</a:t>
            </a:r>
            <a:endParaRPr kumimoji="1" lang="zh-CN" altLang="en-US" sz="2400" dirty="0">
              <a:solidFill>
                <a:srgbClr val="FF0000"/>
              </a:solidFill>
            </a:endParaRPr>
          </a:p>
        </p:txBody>
      </p:sp>
      <p:sp>
        <p:nvSpPr>
          <p:cNvPr id="46" name="矩形 45"/>
          <p:cNvSpPr/>
          <p:nvPr/>
        </p:nvSpPr>
        <p:spPr>
          <a:xfrm>
            <a:off x="6969224" y="1268760"/>
            <a:ext cx="2448272"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smtClean="0">
                <a:solidFill>
                  <a:srgbClr val="FF0000"/>
                </a:solidFill>
              </a:rPr>
              <a:t>Network</a:t>
            </a:r>
            <a:r>
              <a:rPr kumimoji="1" lang="zh-CN" altLang="en-US" sz="2400" dirty="0" smtClean="0">
                <a:solidFill>
                  <a:srgbClr val="FF0000"/>
                </a:solidFill>
              </a:rPr>
              <a:t> </a:t>
            </a:r>
            <a:r>
              <a:rPr kumimoji="1" lang="en-US" altLang="zh-CN" sz="2400" dirty="0" smtClean="0">
                <a:solidFill>
                  <a:srgbClr val="FF0000"/>
                </a:solidFill>
              </a:rPr>
              <a:t>Dynamics</a:t>
            </a:r>
            <a:endParaRPr kumimoji="1" lang="zh-CN" altLang="en-US" sz="2400" dirty="0">
              <a:solidFill>
                <a:srgbClr val="FF0000"/>
              </a:solidFill>
            </a:endParaRPr>
          </a:p>
        </p:txBody>
      </p:sp>
      <p:sp>
        <p:nvSpPr>
          <p:cNvPr id="36" name="矩形 35"/>
          <p:cNvSpPr/>
          <p:nvPr/>
        </p:nvSpPr>
        <p:spPr>
          <a:xfrm>
            <a:off x="838200" y="4077072"/>
            <a:ext cx="181054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a:t>
            </a:r>
            <a:r>
              <a:rPr kumimoji="1" lang="zh-CN" altLang="en-US" sz="1800" dirty="0" smtClean="0">
                <a:solidFill>
                  <a:schemeClr val="tx1"/>
                </a:solidFill>
              </a:rPr>
              <a:t> </a:t>
            </a:r>
            <a:r>
              <a:rPr kumimoji="1" lang="en-US" altLang="zh-CN" dirty="0">
                <a:solidFill>
                  <a:schemeClr val="tx1"/>
                </a:solidFill>
              </a:rPr>
              <a:t>D</a:t>
            </a:r>
            <a:r>
              <a:rPr kumimoji="1" lang="en-US" altLang="zh-CN" sz="1800" dirty="0" smtClean="0">
                <a:solidFill>
                  <a:schemeClr val="tx1"/>
                </a:solidFill>
              </a:rPr>
              <a:t>emographics</a:t>
            </a:r>
          </a:p>
          <a:p>
            <a:r>
              <a:rPr kumimoji="1" lang="en-US" altLang="zh-CN" sz="1800" dirty="0" smtClean="0">
                <a:solidFill>
                  <a:schemeClr val="tx1"/>
                </a:solidFill>
              </a:rPr>
              <a:t>-</a:t>
            </a:r>
            <a:r>
              <a:rPr kumimoji="1" lang="zh-CN" altLang="en-US" sz="1800" dirty="0" smtClean="0">
                <a:solidFill>
                  <a:schemeClr val="tx1"/>
                </a:solidFill>
              </a:rPr>
              <a:t> </a:t>
            </a:r>
            <a:r>
              <a:rPr kumimoji="1" lang="en-US" altLang="zh-CN" sz="1800" dirty="0" smtClean="0">
                <a:solidFill>
                  <a:schemeClr val="tx1"/>
                </a:solidFill>
              </a:rPr>
              <a:t>Emotion</a:t>
            </a:r>
            <a:endParaRPr kumimoji="1" lang="en-US" altLang="zh-CN" sz="1800" dirty="0">
              <a:solidFill>
                <a:schemeClr val="tx1"/>
              </a:solidFill>
            </a:endParaRPr>
          </a:p>
        </p:txBody>
      </p:sp>
      <p:cxnSp>
        <p:nvCxnSpPr>
          <p:cNvPr id="47" name="Straight Connector 13"/>
          <p:cNvCxnSpPr/>
          <p:nvPr/>
        </p:nvCxnSpPr>
        <p:spPr>
          <a:xfrm>
            <a:off x="560512" y="5147084"/>
            <a:ext cx="8748972"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ight Arrow 16"/>
          <p:cNvSpPr/>
          <p:nvPr/>
        </p:nvSpPr>
        <p:spPr>
          <a:xfrm rot="16200000" flipH="1">
            <a:off x="4649434" y="4483478"/>
            <a:ext cx="324036" cy="1219200"/>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21"/>
          <p:cNvSpPr/>
          <p:nvPr/>
        </p:nvSpPr>
        <p:spPr>
          <a:xfrm>
            <a:off x="2072680" y="5435116"/>
            <a:ext cx="5508612" cy="8382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2000" dirty="0">
              <a:solidFill>
                <a:srgbClr val="800000"/>
              </a:solidFill>
            </a:endParaRPr>
          </a:p>
        </p:txBody>
      </p:sp>
      <p:sp>
        <p:nvSpPr>
          <p:cNvPr id="50" name="Rectangle 22"/>
          <p:cNvSpPr/>
          <p:nvPr/>
        </p:nvSpPr>
        <p:spPr>
          <a:xfrm>
            <a:off x="2900772" y="5589240"/>
            <a:ext cx="3744416" cy="533400"/>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rPr>
              <a:t>Application</a:t>
            </a:r>
            <a:r>
              <a:rPr lang="en-US" altLang="zh-CN" b="1" dirty="0">
                <a:solidFill>
                  <a:srgbClr val="000000"/>
                </a:solidFill>
              </a:rPr>
              <a:t>s</a:t>
            </a:r>
            <a:endParaRPr lang="en-US" b="1" dirty="0">
              <a:solidFill>
                <a:srgbClr val="000000"/>
              </a:solidFill>
            </a:endParaRPr>
          </a:p>
        </p:txBody>
      </p:sp>
      <p:sp>
        <p:nvSpPr>
          <p:cNvPr id="52" name="矩形 51"/>
          <p:cNvSpPr/>
          <p:nvPr/>
        </p:nvSpPr>
        <p:spPr>
          <a:xfrm>
            <a:off x="3764868" y="4077072"/>
            <a:ext cx="2016224"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Social Tie</a:t>
            </a:r>
          </a:p>
          <a:p>
            <a:r>
              <a:rPr kumimoji="1" lang="en-US" altLang="zh-CN" sz="1800" dirty="0" smtClean="0">
                <a:solidFill>
                  <a:schemeClr val="tx1"/>
                </a:solidFill>
              </a:rPr>
              <a:t>- </a:t>
            </a:r>
            <a:r>
              <a:rPr kumimoji="1" lang="en-US" altLang="zh-CN" dirty="0">
                <a:solidFill>
                  <a:srgbClr val="000000"/>
                </a:solidFill>
              </a:rPr>
              <a:t>Social</a:t>
            </a:r>
            <a:r>
              <a:rPr kumimoji="1" lang="zh-CN" altLang="en-US" dirty="0">
                <a:solidFill>
                  <a:srgbClr val="000000"/>
                </a:solidFill>
              </a:rPr>
              <a:t> </a:t>
            </a:r>
            <a:r>
              <a:rPr kumimoji="1" lang="en-US" altLang="zh-CN" dirty="0">
                <a:solidFill>
                  <a:srgbClr val="000000"/>
                </a:solidFill>
              </a:rPr>
              <a:t>Influence</a:t>
            </a:r>
            <a:endParaRPr kumimoji="1" lang="en-US" altLang="zh-CN" sz="1800" dirty="0" smtClean="0">
              <a:solidFill>
                <a:srgbClr val="000000"/>
              </a:solidFill>
            </a:endParaRPr>
          </a:p>
        </p:txBody>
      </p:sp>
      <p:sp>
        <p:nvSpPr>
          <p:cNvPr id="38" name="矩形 37"/>
          <p:cNvSpPr/>
          <p:nvPr/>
        </p:nvSpPr>
        <p:spPr>
          <a:xfrm>
            <a:off x="6789204" y="4077072"/>
            <a:ext cx="2448272" cy="72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sz="1800" dirty="0" smtClean="0">
                <a:solidFill>
                  <a:schemeClr val="tx1"/>
                </a:solidFill>
              </a:rPr>
              <a:t>- </a:t>
            </a:r>
            <a:r>
              <a:rPr kumimoji="1" lang="en-US" altLang="zh-CN" sz="1800" dirty="0" smtClean="0">
                <a:solidFill>
                  <a:srgbClr val="C00000"/>
                </a:solidFill>
              </a:rPr>
              <a:t>Information</a:t>
            </a:r>
            <a:r>
              <a:rPr kumimoji="1" lang="zh-CN" altLang="en-US" sz="1800" dirty="0" smtClean="0">
                <a:solidFill>
                  <a:srgbClr val="C00000"/>
                </a:solidFill>
              </a:rPr>
              <a:t> </a:t>
            </a:r>
            <a:r>
              <a:rPr kumimoji="1" lang="en-US" altLang="zh-CN" sz="1800" dirty="0" smtClean="0">
                <a:solidFill>
                  <a:srgbClr val="C00000"/>
                </a:solidFill>
              </a:rPr>
              <a:t>Diffusion</a:t>
            </a:r>
          </a:p>
          <a:p>
            <a:r>
              <a:rPr kumimoji="1" lang="en-US" altLang="zh-CN" sz="1800" dirty="0" smtClean="0">
                <a:solidFill>
                  <a:srgbClr val="000000"/>
                </a:solidFill>
              </a:rPr>
              <a:t>- Emotion</a:t>
            </a:r>
            <a:r>
              <a:rPr kumimoji="1" lang="zh-CN" altLang="en-US" sz="1800" dirty="0" smtClean="0">
                <a:solidFill>
                  <a:srgbClr val="000000"/>
                </a:solidFill>
              </a:rPr>
              <a:t> </a:t>
            </a:r>
            <a:r>
              <a:rPr kumimoji="1" lang="en-US" altLang="zh-CN" sz="1800" dirty="0" smtClean="0">
                <a:solidFill>
                  <a:srgbClr val="000000"/>
                </a:solidFill>
              </a:rPr>
              <a:t>Contagion</a:t>
            </a:r>
          </a:p>
        </p:txBody>
      </p:sp>
    </p:spTree>
    <p:extLst>
      <p:ext uri="{BB962C8B-B14F-4D97-AF65-F5344CB8AC3E}">
        <p14:creationId xmlns:p14="http://schemas.microsoft.com/office/powerpoint/2010/main" val="1591165084"/>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Diffusion</a:t>
            </a:r>
            <a:endParaRPr lang="en-US" dirty="0"/>
          </a:p>
        </p:txBody>
      </p:sp>
      <p:sp>
        <p:nvSpPr>
          <p:cNvPr id="3" name="Content Placeholder 2"/>
          <p:cNvSpPr>
            <a:spLocks noGrp="1"/>
          </p:cNvSpPr>
          <p:nvPr>
            <p:ph idx="1"/>
          </p:nvPr>
        </p:nvSpPr>
        <p:spPr/>
        <p:txBody>
          <a:bodyPr/>
          <a:lstStyle/>
          <a:p>
            <a:r>
              <a:rPr lang="en-US" dirty="0" smtClean="0"/>
              <a:t>Information </a:t>
            </a:r>
            <a:r>
              <a:rPr lang="en-US" dirty="0"/>
              <a:t>diffusion, also known as </a:t>
            </a:r>
            <a:r>
              <a:rPr lang="en-US" dirty="0" smtClean="0">
                <a:solidFill>
                  <a:srgbClr val="800000"/>
                </a:solidFill>
              </a:rPr>
              <a:t>diffusion </a:t>
            </a:r>
            <a:r>
              <a:rPr lang="en-US" dirty="0">
                <a:solidFill>
                  <a:srgbClr val="800000"/>
                </a:solidFill>
              </a:rPr>
              <a:t>of innovations</a:t>
            </a:r>
            <a:r>
              <a:rPr lang="en-US" dirty="0"/>
              <a:t>, is the study of </a:t>
            </a:r>
            <a:r>
              <a:rPr lang="en-US" dirty="0">
                <a:solidFill>
                  <a:srgbClr val="3366FF"/>
                </a:solidFill>
              </a:rPr>
              <a:t>how information </a:t>
            </a:r>
            <a:r>
              <a:rPr lang="en-US" dirty="0" smtClean="0">
                <a:solidFill>
                  <a:srgbClr val="3366FF"/>
                </a:solidFill>
              </a:rPr>
              <a:t>propagates</a:t>
            </a:r>
            <a:r>
              <a:rPr lang="zh-CN" altLang="en-US" dirty="0" smtClean="0">
                <a:solidFill>
                  <a:srgbClr val="3366FF"/>
                </a:solidFill>
              </a:rPr>
              <a:t> </a:t>
            </a:r>
            <a:r>
              <a:rPr lang="en-US" dirty="0" smtClean="0">
                <a:solidFill>
                  <a:srgbClr val="3366FF"/>
                </a:solidFill>
              </a:rPr>
              <a:t>in </a:t>
            </a:r>
            <a:r>
              <a:rPr lang="en-US" dirty="0">
                <a:solidFill>
                  <a:srgbClr val="3366FF"/>
                </a:solidFill>
              </a:rPr>
              <a:t>or between </a:t>
            </a:r>
            <a:r>
              <a:rPr lang="en-US" dirty="0" smtClean="0">
                <a:solidFill>
                  <a:srgbClr val="3366FF"/>
                </a:solidFill>
              </a:rPr>
              <a:t>networks</a:t>
            </a:r>
            <a:r>
              <a:rPr lang="en-US" dirty="0" smtClean="0"/>
              <a:t>.</a:t>
            </a:r>
            <a:endParaRPr lang="en-US" dirty="0"/>
          </a:p>
        </p:txBody>
      </p:sp>
    </p:spTree>
    <p:extLst>
      <p:ext uri="{BB962C8B-B14F-4D97-AF65-F5344CB8AC3E}">
        <p14:creationId xmlns:p14="http://schemas.microsoft.com/office/powerpoint/2010/main" val="1741824112"/>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49" y="974077"/>
            <a:ext cx="7992888" cy="56529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2" name="Straight Arrow Connector 92"/>
          <p:cNvCxnSpPr/>
          <p:nvPr/>
        </p:nvCxnSpPr>
        <p:spPr>
          <a:xfrm flipV="1">
            <a:off x="884548" y="2500923"/>
            <a:ext cx="606151" cy="628024"/>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7" name="Rectangle 8"/>
          <p:cNvSpPr/>
          <p:nvPr/>
        </p:nvSpPr>
        <p:spPr>
          <a:xfrm>
            <a:off x="1604628" y="1904896"/>
            <a:ext cx="720080" cy="684076"/>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8"/>
          <p:cNvSpPr/>
          <p:nvPr/>
        </p:nvSpPr>
        <p:spPr>
          <a:xfrm>
            <a:off x="2756781" y="2275412"/>
            <a:ext cx="773235" cy="772588"/>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8"/>
          <p:cNvSpPr/>
          <p:nvPr/>
        </p:nvSpPr>
        <p:spPr>
          <a:xfrm>
            <a:off x="5554650" y="2221151"/>
            <a:ext cx="850620" cy="869182"/>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8"/>
          <p:cNvSpPr/>
          <p:nvPr/>
        </p:nvSpPr>
        <p:spPr>
          <a:xfrm>
            <a:off x="5781117" y="5962903"/>
            <a:ext cx="661387" cy="664114"/>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8"/>
          <p:cNvSpPr/>
          <p:nvPr/>
        </p:nvSpPr>
        <p:spPr>
          <a:xfrm>
            <a:off x="7185273" y="3345056"/>
            <a:ext cx="661387" cy="664114"/>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8"/>
          <p:cNvSpPr/>
          <p:nvPr/>
        </p:nvSpPr>
        <p:spPr>
          <a:xfrm>
            <a:off x="6177139" y="4713208"/>
            <a:ext cx="540060" cy="540060"/>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8"/>
          <p:cNvSpPr/>
          <p:nvPr/>
        </p:nvSpPr>
        <p:spPr>
          <a:xfrm>
            <a:off x="4207778" y="2416734"/>
            <a:ext cx="821659" cy="828822"/>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92"/>
          <p:cNvCxnSpPr/>
          <p:nvPr/>
        </p:nvCxnSpPr>
        <p:spPr>
          <a:xfrm flipV="1">
            <a:off x="3008809" y="1436849"/>
            <a:ext cx="231067" cy="732917"/>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92"/>
          <p:cNvCxnSpPr/>
          <p:nvPr/>
        </p:nvCxnSpPr>
        <p:spPr>
          <a:xfrm>
            <a:off x="1347656" y="3345056"/>
            <a:ext cx="797057" cy="402760"/>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92"/>
          <p:cNvCxnSpPr/>
          <p:nvPr/>
        </p:nvCxnSpPr>
        <p:spPr>
          <a:xfrm>
            <a:off x="2356528" y="2603016"/>
            <a:ext cx="400236" cy="179340"/>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92"/>
          <p:cNvCxnSpPr/>
          <p:nvPr/>
        </p:nvCxnSpPr>
        <p:spPr>
          <a:xfrm>
            <a:off x="3124342" y="3128948"/>
            <a:ext cx="262683" cy="684161"/>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92"/>
          <p:cNvCxnSpPr/>
          <p:nvPr/>
        </p:nvCxnSpPr>
        <p:spPr>
          <a:xfrm>
            <a:off x="3612089" y="2791051"/>
            <a:ext cx="538104" cy="12200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92"/>
          <p:cNvCxnSpPr/>
          <p:nvPr/>
        </p:nvCxnSpPr>
        <p:spPr>
          <a:xfrm flipV="1">
            <a:off x="5061012" y="2852052"/>
            <a:ext cx="396044" cy="122535"/>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92"/>
          <p:cNvCxnSpPr/>
          <p:nvPr/>
        </p:nvCxnSpPr>
        <p:spPr>
          <a:xfrm flipV="1">
            <a:off x="6465168" y="2660980"/>
            <a:ext cx="396044" cy="120332"/>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92"/>
          <p:cNvCxnSpPr/>
          <p:nvPr/>
        </p:nvCxnSpPr>
        <p:spPr>
          <a:xfrm>
            <a:off x="7192290" y="2841046"/>
            <a:ext cx="90269" cy="386389"/>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92"/>
          <p:cNvCxnSpPr/>
          <p:nvPr/>
        </p:nvCxnSpPr>
        <p:spPr>
          <a:xfrm flipH="1">
            <a:off x="6933227" y="4113105"/>
            <a:ext cx="487015" cy="600149"/>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92"/>
          <p:cNvCxnSpPr/>
          <p:nvPr/>
        </p:nvCxnSpPr>
        <p:spPr>
          <a:xfrm flipH="1">
            <a:off x="6357157" y="5418753"/>
            <a:ext cx="121752" cy="4710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92"/>
          <p:cNvCxnSpPr/>
          <p:nvPr/>
        </p:nvCxnSpPr>
        <p:spPr>
          <a:xfrm flipH="1" flipV="1">
            <a:off x="4727452" y="6294961"/>
            <a:ext cx="888369" cy="147130"/>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5"/>
          <a:stretch>
            <a:fillRect/>
          </a:stretch>
        </p:blipFill>
        <p:spPr>
          <a:xfrm>
            <a:off x="457650" y="3205338"/>
            <a:ext cx="841748" cy="759884"/>
          </a:xfrm>
          <a:prstGeom prst="rect">
            <a:avLst/>
          </a:prstGeom>
        </p:spPr>
      </p:pic>
      <p:sp>
        <p:nvSpPr>
          <p:cNvPr id="44" name="Rectangle 8"/>
          <p:cNvSpPr/>
          <p:nvPr/>
        </p:nvSpPr>
        <p:spPr>
          <a:xfrm>
            <a:off x="494740" y="3201324"/>
            <a:ext cx="789375" cy="792203"/>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3" name="Picture 2"/>
          <p:cNvPicPr>
            <a:picLocks noChangeAspect="1"/>
          </p:cNvPicPr>
          <p:nvPr/>
        </p:nvPicPr>
        <p:blipFill rotWithShape="1">
          <a:blip r:embed="rId6"/>
          <a:srcRect l="16189" r="14644"/>
          <a:stretch/>
        </p:blipFill>
        <p:spPr>
          <a:xfrm>
            <a:off x="2782240" y="2301609"/>
            <a:ext cx="718491" cy="718213"/>
          </a:xfrm>
          <a:prstGeom prst="rect">
            <a:avLst/>
          </a:prstGeom>
        </p:spPr>
      </p:pic>
      <p:pic>
        <p:nvPicPr>
          <p:cNvPr id="4" name="Picture 3"/>
          <p:cNvPicPr>
            <a:picLocks noChangeAspect="1"/>
          </p:cNvPicPr>
          <p:nvPr/>
        </p:nvPicPr>
        <p:blipFill>
          <a:blip r:embed="rId7"/>
          <a:stretch>
            <a:fillRect/>
          </a:stretch>
        </p:blipFill>
        <p:spPr>
          <a:xfrm>
            <a:off x="4239095" y="2442632"/>
            <a:ext cx="762825" cy="760590"/>
          </a:xfrm>
          <a:prstGeom prst="rect">
            <a:avLst/>
          </a:prstGeom>
        </p:spPr>
      </p:pic>
      <p:pic>
        <p:nvPicPr>
          <p:cNvPr id="6" name="Picture 5"/>
          <p:cNvPicPr>
            <a:picLocks noChangeAspect="1"/>
          </p:cNvPicPr>
          <p:nvPr/>
        </p:nvPicPr>
        <p:blipFill rotWithShape="1">
          <a:blip r:embed="rId8"/>
          <a:srcRect l="18776" t="13837" r="17647" b="36183"/>
          <a:stretch/>
        </p:blipFill>
        <p:spPr>
          <a:xfrm>
            <a:off x="5625654" y="2282044"/>
            <a:ext cx="733777" cy="765956"/>
          </a:xfrm>
          <a:prstGeom prst="rect">
            <a:avLst/>
          </a:prstGeom>
        </p:spPr>
      </p:pic>
      <p:pic>
        <p:nvPicPr>
          <p:cNvPr id="10" name="Picture 9"/>
          <p:cNvPicPr>
            <a:picLocks noChangeAspect="1"/>
          </p:cNvPicPr>
          <p:nvPr/>
        </p:nvPicPr>
        <p:blipFill rotWithShape="1">
          <a:blip r:embed="rId9"/>
          <a:srcRect l="17060" t="10364" r="16076" b="15894"/>
          <a:stretch/>
        </p:blipFill>
        <p:spPr>
          <a:xfrm>
            <a:off x="6940338" y="2100504"/>
            <a:ext cx="648571" cy="721718"/>
          </a:xfrm>
          <a:prstGeom prst="rect">
            <a:avLst/>
          </a:prstGeom>
        </p:spPr>
      </p:pic>
      <p:sp>
        <p:nvSpPr>
          <p:cNvPr id="100" name="Rectangle 8"/>
          <p:cNvSpPr/>
          <p:nvPr/>
        </p:nvSpPr>
        <p:spPr>
          <a:xfrm>
            <a:off x="6983816" y="2128163"/>
            <a:ext cx="597501" cy="654239"/>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ular Callout 63"/>
          <p:cNvSpPr/>
          <p:nvPr/>
        </p:nvSpPr>
        <p:spPr>
          <a:xfrm>
            <a:off x="5795188" y="961256"/>
            <a:ext cx="2826314" cy="2924944"/>
          </a:xfrm>
          <a:prstGeom prst="wedgeRoundRectCallout">
            <a:avLst>
              <a:gd name="adj1" fmla="val -74415"/>
              <a:gd name="adj2" fmla="val 22908"/>
              <a:gd name="adj3" fmla="val 16667"/>
            </a:avLst>
          </a:prstGeom>
          <a:solidFill>
            <a:schemeClr val="bg1"/>
          </a:solidFill>
          <a:ln w="38100">
            <a:solidFill>
              <a:srgbClr val="00B0F0"/>
            </a:solidFill>
          </a:ln>
        </p:spPr>
        <p:style>
          <a:lnRef idx="1">
            <a:schemeClr val="accent1"/>
          </a:lnRef>
          <a:fillRef idx="3">
            <a:schemeClr val="accent1"/>
          </a:fillRef>
          <a:effectRef idx="2">
            <a:schemeClr val="accent1"/>
          </a:effectRef>
          <a:fontRef idx="minor">
            <a:schemeClr val="lt1"/>
          </a:fontRef>
        </p:style>
        <p:txBody>
          <a:bodyPr rtlCol="0" anchor="t"/>
          <a:lstStyle/>
          <a:p>
            <a:pPr algn="just"/>
            <a:r>
              <a:rPr lang="en-US" altLang="zh-CN" dirty="0" smtClean="0">
                <a:solidFill>
                  <a:schemeClr val="tx1"/>
                </a:solidFill>
                <a:latin typeface="黑体" pitchFamily="49" charset="-122"/>
                <a:ea typeface="黑体" pitchFamily="49" charset="-122"/>
              </a:rPr>
              <a:t>A</a:t>
            </a:r>
            <a:r>
              <a:rPr lang="zh-CN" altLang="en-US" dirty="0" smtClean="0">
                <a:solidFill>
                  <a:schemeClr val="tx1"/>
                </a:solidFill>
                <a:latin typeface="黑体" pitchFamily="49" charset="-122"/>
                <a:ea typeface="黑体" pitchFamily="49" charset="-122"/>
              </a:rPr>
              <a:t> </a:t>
            </a:r>
            <a:r>
              <a:rPr lang="en-US" altLang="zh-CN" dirty="0" smtClean="0">
                <a:solidFill>
                  <a:schemeClr val="tx1"/>
                </a:solidFill>
                <a:latin typeface="黑体" pitchFamily="49" charset="-122"/>
                <a:ea typeface="黑体" pitchFamily="49" charset="-122"/>
              </a:rPr>
              <a:t>man</a:t>
            </a:r>
            <a:r>
              <a:rPr lang="zh-CN" altLang="en-US" dirty="0" smtClean="0">
                <a:solidFill>
                  <a:schemeClr val="tx1"/>
                </a:solidFill>
                <a:latin typeface="黑体" pitchFamily="49" charset="-122"/>
                <a:ea typeface="黑体" pitchFamily="49" charset="-122"/>
              </a:rPr>
              <a:t> </a:t>
            </a:r>
            <a:r>
              <a:rPr lang="en-US" altLang="zh-CN" dirty="0" smtClean="0">
                <a:solidFill>
                  <a:schemeClr val="tx1"/>
                </a:solidFill>
                <a:latin typeface="黑体" pitchFamily="49" charset="-122"/>
                <a:ea typeface="黑体" pitchFamily="49" charset="-122"/>
              </a:rPr>
              <a:t>carrying</a:t>
            </a:r>
            <a:r>
              <a:rPr lang="zh-CN" altLang="en-US" dirty="0" smtClean="0">
                <a:solidFill>
                  <a:schemeClr val="tx1"/>
                </a:solidFill>
                <a:latin typeface="黑体" pitchFamily="49" charset="-122"/>
                <a:ea typeface="黑体" pitchFamily="49" charset="-122"/>
              </a:rPr>
              <a:t> </a:t>
            </a:r>
            <a:r>
              <a:rPr lang="en-US" altLang="zh-CN" dirty="0" smtClean="0">
                <a:solidFill>
                  <a:schemeClr val="tx1"/>
                </a:solidFill>
                <a:latin typeface="黑体" pitchFamily="49" charset="-122"/>
                <a:ea typeface="黑体" pitchFamily="49" charset="-122"/>
              </a:rPr>
              <a:t>the</a:t>
            </a:r>
            <a:r>
              <a:rPr lang="zh-CN" altLang="en-US" dirty="0" smtClean="0">
                <a:solidFill>
                  <a:schemeClr val="tx1"/>
                </a:solidFill>
                <a:latin typeface="黑体" pitchFamily="49" charset="-122"/>
                <a:ea typeface="黑体" pitchFamily="49" charset="-122"/>
              </a:rPr>
              <a:t> </a:t>
            </a:r>
            <a:r>
              <a:rPr lang="en-US" altLang="zh-CN" dirty="0" smtClean="0">
                <a:solidFill>
                  <a:schemeClr val="tx1"/>
                </a:solidFill>
                <a:latin typeface="黑体" pitchFamily="49" charset="-122"/>
                <a:ea typeface="黑体" pitchFamily="49" charset="-122"/>
              </a:rPr>
              <a:t>bomb</a:t>
            </a:r>
          </a:p>
        </p:txBody>
      </p:sp>
      <p:pic>
        <p:nvPicPr>
          <p:cNvPr id="46" name="Picture 45"/>
          <p:cNvPicPr>
            <a:picLocks noChangeAspect="1"/>
          </p:cNvPicPr>
          <p:nvPr/>
        </p:nvPicPr>
        <p:blipFill rotWithShape="1">
          <a:blip r:embed="rId10"/>
          <a:srcRect l="42458" t="-1" r="6050" b="37655"/>
          <a:stretch/>
        </p:blipFill>
        <p:spPr>
          <a:xfrm>
            <a:off x="5992544" y="1733633"/>
            <a:ext cx="2384777" cy="2025611"/>
          </a:xfrm>
          <a:prstGeom prst="rect">
            <a:avLst/>
          </a:prstGeom>
        </p:spPr>
      </p:pic>
      <p:sp>
        <p:nvSpPr>
          <p:cNvPr id="101" name="Rectangle 8"/>
          <p:cNvSpPr/>
          <p:nvPr/>
        </p:nvSpPr>
        <p:spPr>
          <a:xfrm>
            <a:off x="3605849" y="5743213"/>
            <a:ext cx="949689" cy="846676"/>
          </a:xfrm>
          <a:prstGeom prst="rect">
            <a:avLst/>
          </a:prstGeom>
          <a:noFill/>
          <a:ln w="508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11"/>
          <a:srcRect l="20185" t="4571" r="19070" b="4635"/>
          <a:stretch/>
        </p:blipFill>
        <p:spPr>
          <a:xfrm>
            <a:off x="3638315" y="5778588"/>
            <a:ext cx="886648" cy="740744"/>
          </a:xfrm>
          <a:prstGeom prst="rect">
            <a:avLst/>
          </a:prstGeom>
        </p:spPr>
      </p:pic>
      <p:sp>
        <p:nvSpPr>
          <p:cNvPr id="5" name="TextBox 4"/>
          <p:cNvSpPr txBox="1"/>
          <p:nvPr/>
        </p:nvSpPr>
        <p:spPr>
          <a:xfrm>
            <a:off x="0" y="6553245"/>
            <a:ext cx="9906000" cy="276999"/>
          </a:xfrm>
          <a:prstGeom prst="rect">
            <a:avLst/>
          </a:prstGeom>
          <a:solidFill>
            <a:srgbClr val="3366FF"/>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pl-PL" sz="1200" dirty="0" smtClean="0">
                <a:latin typeface="宋体"/>
                <a:ea typeface="宋体"/>
                <a:cs typeface="宋体"/>
              </a:rPr>
              <a:t>http://</a:t>
            </a:r>
            <a:r>
              <a:rPr lang="pl-PL" sz="1200" dirty="0" err="1" smtClean="0">
                <a:latin typeface="宋体"/>
                <a:ea typeface="宋体"/>
                <a:cs typeface="宋体"/>
              </a:rPr>
              <a:t>www.ithome.com</a:t>
            </a:r>
            <a:r>
              <a:rPr lang="pl-PL" sz="1200" dirty="0" smtClean="0">
                <a:latin typeface="宋体"/>
                <a:ea typeface="宋体"/>
                <a:cs typeface="宋体"/>
              </a:rPr>
              <a:t>/</a:t>
            </a:r>
            <a:r>
              <a:rPr lang="pl-PL" sz="1200" dirty="0" err="1" smtClean="0">
                <a:latin typeface="宋体"/>
                <a:ea typeface="宋体"/>
                <a:cs typeface="宋体"/>
              </a:rPr>
              <a:t>html</a:t>
            </a:r>
            <a:r>
              <a:rPr lang="pl-PL" sz="1200" dirty="0" smtClean="0">
                <a:latin typeface="宋体"/>
                <a:ea typeface="宋体"/>
                <a:cs typeface="宋体"/>
              </a:rPr>
              <a:t>/</a:t>
            </a:r>
            <a:r>
              <a:rPr lang="pl-PL" sz="1200" dirty="0" err="1" smtClean="0">
                <a:latin typeface="宋体"/>
                <a:ea typeface="宋体"/>
                <a:cs typeface="宋体"/>
              </a:rPr>
              <a:t>it</a:t>
            </a:r>
            <a:r>
              <a:rPr lang="pl-PL" sz="1200" dirty="0" smtClean="0">
                <a:latin typeface="宋体"/>
                <a:ea typeface="宋体"/>
                <a:cs typeface="宋体"/>
              </a:rPr>
              <a:t>/42675.htm</a:t>
            </a:r>
            <a:endParaRPr lang="en-US" sz="1200" dirty="0">
              <a:latin typeface="宋体"/>
              <a:ea typeface="宋体"/>
              <a:cs typeface="宋体"/>
            </a:endParaRPr>
          </a:p>
        </p:txBody>
      </p:sp>
      <p:sp>
        <p:nvSpPr>
          <p:cNvPr id="35" name="Rounded Rectangular Callout 63"/>
          <p:cNvSpPr/>
          <p:nvPr/>
        </p:nvSpPr>
        <p:spPr>
          <a:xfrm>
            <a:off x="1594307" y="3528912"/>
            <a:ext cx="2826314" cy="2552976"/>
          </a:xfrm>
          <a:prstGeom prst="wedgeRoundRectCallout">
            <a:avLst>
              <a:gd name="adj1" fmla="val -63056"/>
              <a:gd name="adj2" fmla="val -37342"/>
              <a:gd name="adj3" fmla="val 16667"/>
            </a:avLst>
          </a:prstGeom>
          <a:solidFill>
            <a:schemeClr val="bg1"/>
          </a:solidFill>
          <a:ln w="38100">
            <a:solidFill>
              <a:srgbClr val="00B0F0"/>
            </a:solidFill>
          </a:ln>
        </p:spPr>
        <p:style>
          <a:lnRef idx="1">
            <a:schemeClr val="accent1"/>
          </a:lnRef>
          <a:fillRef idx="3">
            <a:schemeClr val="accent1"/>
          </a:fillRef>
          <a:effectRef idx="2">
            <a:schemeClr val="accent1"/>
          </a:effectRef>
          <a:fontRef idx="minor">
            <a:schemeClr val="lt1"/>
          </a:fontRef>
        </p:style>
        <p:txBody>
          <a:bodyPr rtlCol="0" anchor="t"/>
          <a:lstStyle/>
          <a:p>
            <a:pPr algn="just"/>
            <a:r>
              <a:rPr lang="en-US" altLang="zh-CN" dirty="0" smtClean="0">
                <a:solidFill>
                  <a:schemeClr val="tx1"/>
                </a:solidFill>
                <a:latin typeface="Arial"/>
                <a:ea typeface="黑体" pitchFamily="49" charset="-122"/>
                <a:cs typeface="Arial"/>
              </a:rPr>
              <a:t>FBI</a:t>
            </a:r>
            <a:r>
              <a:rPr lang="zh-CN" altLang="en-US" dirty="0" smtClean="0">
                <a:solidFill>
                  <a:schemeClr val="tx1"/>
                </a:solidFill>
                <a:latin typeface="Arial"/>
                <a:ea typeface="黑体" pitchFamily="49" charset="-122"/>
                <a:cs typeface="Arial"/>
              </a:rPr>
              <a:t> </a:t>
            </a:r>
            <a:r>
              <a:rPr lang="en-US" altLang="zh-CN" dirty="0" smtClean="0">
                <a:solidFill>
                  <a:schemeClr val="tx1"/>
                </a:solidFill>
                <a:latin typeface="Arial"/>
                <a:ea typeface="黑体" pitchFamily="49" charset="-122"/>
                <a:cs typeface="Arial"/>
              </a:rPr>
              <a:t>publishes</a:t>
            </a:r>
            <a:r>
              <a:rPr lang="zh-CN" altLang="en-US" dirty="0" smtClean="0">
                <a:solidFill>
                  <a:schemeClr val="tx1"/>
                </a:solidFill>
                <a:latin typeface="Arial"/>
                <a:ea typeface="黑体" pitchFamily="49" charset="-122"/>
                <a:cs typeface="Arial"/>
              </a:rPr>
              <a:t> </a:t>
            </a:r>
            <a:r>
              <a:rPr lang="en-US" altLang="zh-CN" dirty="0" smtClean="0">
                <a:solidFill>
                  <a:schemeClr val="tx1"/>
                </a:solidFill>
                <a:latin typeface="Arial"/>
                <a:ea typeface="黑体" pitchFamily="49" charset="-122"/>
                <a:cs typeface="Arial"/>
              </a:rPr>
              <a:t>a</a:t>
            </a:r>
            <a:r>
              <a:rPr lang="zh-CN" altLang="en-US" dirty="0" smtClean="0">
                <a:solidFill>
                  <a:schemeClr val="tx1"/>
                </a:solidFill>
                <a:latin typeface="Arial"/>
                <a:ea typeface="黑体" pitchFamily="49" charset="-122"/>
                <a:cs typeface="Arial"/>
              </a:rPr>
              <a:t> </a:t>
            </a:r>
            <a:r>
              <a:rPr lang="en-US" altLang="zh-CN" dirty="0" smtClean="0">
                <a:solidFill>
                  <a:schemeClr val="tx1"/>
                </a:solidFill>
                <a:latin typeface="Arial"/>
                <a:ea typeface="黑体" pitchFamily="49" charset="-122"/>
                <a:cs typeface="Arial"/>
              </a:rPr>
              <a:t>photo</a:t>
            </a:r>
            <a:r>
              <a:rPr lang="zh-CN" altLang="en-US" dirty="0" smtClean="0">
                <a:solidFill>
                  <a:schemeClr val="tx1"/>
                </a:solidFill>
                <a:latin typeface="Arial"/>
                <a:ea typeface="黑体" pitchFamily="49" charset="-122"/>
                <a:cs typeface="Arial"/>
              </a:rPr>
              <a:t> </a:t>
            </a:r>
            <a:r>
              <a:rPr lang="en-US" altLang="zh-CN" dirty="0" smtClean="0">
                <a:solidFill>
                  <a:schemeClr val="tx1"/>
                </a:solidFill>
                <a:latin typeface="Arial"/>
                <a:ea typeface="黑体" pitchFamily="49" charset="-122"/>
                <a:cs typeface="Arial"/>
              </a:rPr>
              <a:t>with</a:t>
            </a:r>
            <a:r>
              <a:rPr lang="zh-CN" altLang="en-US" dirty="0" smtClean="0">
                <a:solidFill>
                  <a:schemeClr val="tx1"/>
                </a:solidFill>
                <a:latin typeface="Arial"/>
                <a:ea typeface="黑体" pitchFamily="49" charset="-122"/>
                <a:cs typeface="Arial"/>
              </a:rPr>
              <a:t> </a:t>
            </a:r>
            <a:r>
              <a:rPr lang="en-US" altLang="zh-CN" dirty="0" smtClean="0">
                <a:solidFill>
                  <a:schemeClr val="tx1"/>
                </a:solidFill>
                <a:latin typeface="Arial"/>
                <a:ea typeface="黑体" pitchFamily="49" charset="-122"/>
                <a:cs typeface="Arial"/>
              </a:rPr>
              <a:t>bomb</a:t>
            </a:r>
          </a:p>
        </p:txBody>
      </p:sp>
      <p:pic>
        <p:nvPicPr>
          <p:cNvPr id="38" name="Content Placeholder 3"/>
          <p:cNvPicPr>
            <a:picLocks noChangeAspect="1"/>
          </p:cNvPicPr>
          <p:nvPr/>
        </p:nvPicPr>
        <p:blipFill rotWithShape="1">
          <a:blip r:embed="rId12"/>
          <a:srcRect l="18436" t="21756" r="37741" b="15677"/>
          <a:stretch/>
        </p:blipFill>
        <p:spPr>
          <a:xfrm>
            <a:off x="1803894" y="4291691"/>
            <a:ext cx="2400065" cy="1606799"/>
          </a:xfrm>
          <a:prstGeom prst="rect">
            <a:avLst/>
          </a:prstGeom>
        </p:spPr>
      </p:pic>
      <p:sp>
        <p:nvSpPr>
          <p:cNvPr id="7" name="Title 6"/>
          <p:cNvSpPr>
            <a:spLocks noGrp="1"/>
          </p:cNvSpPr>
          <p:nvPr>
            <p:ph type="title"/>
          </p:nvPr>
        </p:nvSpPr>
        <p:spPr/>
        <p:txBody>
          <a:bodyPr/>
          <a:lstStyle/>
          <a:p>
            <a:r>
              <a:rPr lang="en-US" altLang="zh-CN" dirty="0"/>
              <a:t>Boston Marathon B</a:t>
            </a:r>
            <a:r>
              <a:rPr lang="en-US" altLang="zh-CN" dirty="0" smtClean="0"/>
              <a:t>ombing</a:t>
            </a:r>
            <a:endParaRPr lang="en-US" dirty="0"/>
          </a:p>
        </p:txBody>
      </p:sp>
      <p:sp>
        <p:nvSpPr>
          <p:cNvPr id="39" name="Rounded Rectangular Callout 63"/>
          <p:cNvSpPr/>
          <p:nvPr/>
        </p:nvSpPr>
        <p:spPr>
          <a:xfrm>
            <a:off x="245995" y="3638980"/>
            <a:ext cx="2826314" cy="2924944"/>
          </a:xfrm>
          <a:prstGeom prst="wedgeRoundRectCallout">
            <a:avLst>
              <a:gd name="adj1" fmla="val 68378"/>
              <a:gd name="adj2" fmla="val 34133"/>
              <a:gd name="adj3" fmla="val 16667"/>
            </a:avLst>
          </a:prstGeom>
          <a:solidFill>
            <a:schemeClr val="bg1"/>
          </a:solidFill>
          <a:ln w="38100">
            <a:solidFill>
              <a:srgbClr val="00B0F0"/>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zh-CN" dirty="0" smtClean="0">
                <a:solidFill>
                  <a:schemeClr val="tx1"/>
                </a:solidFill>
                <a:latin typeface="黑体" pitchFamily="49" charset="-122"/>
                <a:ea typeface="黑体" pitchFamily="49" charset="-122"/>
              </a:rPr>
              <a:t>A</a:t>
            </a:r>
            <a:r>
              <a:rPr lang="zh-CN" altLang="en-US" dirty="0" smtClean="0">
                <a:solidFill>
                  <a:schemeClr val="tx1"/>
                </a:solidFill>
                <a:latin typeface="黑体" pitchFamily="49" charset="-122"/>
                <a:ea typeface="黑体" pitchFamily="49" charset="-122"/>
              </a:rPr>
              <a:t> </a:t>
            </a:r>
            <a:r>
              <a:rPr lang="en-US" altLang="zh-CN" dirty="0" smtClean="0">
                <a:solidFill>
                  <a:schemeClr val="tx1"/>
                </a:solidFill>
                <a:latin typeface="黑体" pitchFamily="49" charset="-122"/>
                <a:ea typeface="黑体" pitchFamily="49" charset="-122"/>
              </a:rPr>
              <a:t>photo</a:t>
            </a:r>
            <a:r>
              <a:rPr lang="zh-CN" altLang="en-US" dirty="0" smtClean="0">
                <a:solidFill>
                  <a:schemeClr val="tx1"/>
                </a:solidFill>
                <a:latin typeface="黑体" pitchFamily="49" charset="-122"/>
                <a:ea typeface="黑体" pitchFamily="49" charset="-122"/>
              </a:rPr>
              <a:t> </a:t>
            </a:r>
            <a:r>
              <a:rPr lang="en-US" altLang="zh-CN" dirty="0" smtClean="0">
                <a:solidFill>
                  <a:schemeClr val="tx1"/>
                </a:solidFill>
                <a:latin typeface="黑体" pitchFamily="49" charset="-122"/>
                <a:ea typeface="黑体" pitchFamily="49" charset="-122"/>
              </a:rPr>
              <a:t>of</a:t>
            </a:r>
            <a:r>
              <a:rPr lang="zh-CN" altLang="en-US" dirty="0" smtClean="0">
                <a:solidFill>
                  <a:schemeClr val="tx1"/>
                </a:solidFill>
                <a:latin typeface="黑体" pitchFamily="49" charset="-122"/>
                <a:ea typeface="黑体" pitchFamily="49" charset="-122"/>
              </a:rPr>
              <a:t> </a:t>
            </a:r>
            <a:r>
              <a:rPr lang="en-US" altLang="zh-CN" dirty="0" smtClean="0">
                <a:solidFill>
                  <a:schemeClr val="tx1"/>
                </a:solidFill>
                <a:latin typeface="黑体" pitchFamily="49" charset="-122"/>
                <a:ea typeface="黑体" pitchFamily="49" charset="-122"/>
              </a:rPr>
              <a:t>crime</a:t>
            </a:r>
            <a:r>
              <a:rPr lang="zh-CN" altLang="en-US" dirty="0" smtClean="0">
                <a:solidFill>
                  <a:schemeClr val="tx1"/>
                </a:solidFill>
                <a:latin typeface="黑体" pitchFamily="49" charset="-122"/>
                <a:ea typeface="黑体" pitchFamily="49" charset="-122"/>
              </a:rPr>
              <a:t> </a:t>
            </a:r>
            <a:r>
              <a:rPr lang="en-US" altLang="zh-CN" dirty="0" smtClean="0">
                <a:solidFill>
                  <a:schemeClr val="tx1"/>
                </a:solidFill>
                <a:latin typeface="黑体" pitchFamily="49" charset="-122"/>
                <a:ea typeface="黑体" pitchFamily="49" charset="-122"/>
              </a:rPr>
              <a:t>suspect</a:t>
            </a:r>
          </a:p>
        </p:txBody>
      </p:sp>
      <p:pic>
        <p:nvPicPr>
          <p:cNvPr id="40" name="Picture 39"/>
          <p:cNvPicPr>
            <a:picLocks noChangeAspect="1"/>
          </p:cNvPicPr>
          <p:nvPr/>
        </p:nvPicPr>
        <p:blipFill rotWithShape="1">
          <a:blip r:embed="rId13"/>
          <a:srcRect l="34467" t="24796" r="19534" b="28055"/>
          <a:stretch/>
        </p:blipFill>
        <p:spPr>
          <a:xfrm>
            <a:off x="535047" y="4402667"/>
            <a:ext cx="2231908" cy="1707444"/>
          </a:xfrm>
          <a:prstGeom prst="rect">
            <a:avLst/>
          </a:prstGeom>
        </p:spPr>
      </p:pic>
    </p:spTree>
    <p:custDataLst>
      <p:tags r:id="rId1"/>
    </p:custDataLst>
    <p:extLst>
      <p:ext uri="{BB962C8B-B14F-4D97-AF65-F5344CB8AC3E}">
        <p14:creationId xmlns:p14="http://schemas.microsoft.com/office/powerpoint/2010/main" val="57798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35"/>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38"/>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500"/>
                                        <p:tgtEl>
                                          <p:spTgt spid="120"/>
                                        </p:tgtEl>
                                      </p:cBhvr>
                                    </p:animEffect>
                                  </p:childTnLst>
                                </p:cTn>
                              </p:par>
                              <p:par>
                                <p:cTn id="23" presetID="10" presetClass="entr" presetSubtype="0" fill="hold" nodeType="with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nodeType="with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500"/>
                                        <p:tgtEl>
                                          <p:spTgt spid="1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fade">
                                      <p:cBhvr>
                                        <p:cTn id="37" dur="500"/>
                                        <p:tgtEl>
                                          <p:spTgt spid="98"/>
                                        </p:tgtEl>
                                      </p:cBhvr>
                                    </p:animEffect>
                                  </p:childTnLst>
                                </p:cTn>
                              </p:par>
                              <p:par>
                                <p:cTn id="38" presetID="10" presetClass="entr" presetSubtype="0" fill="hold" nodeType="with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fade">
                                      <p:cBhvr>
                                        <p:cTn id="40" dur="500"/>
                                        <p:tgtEl>
                                          <p:spTgt spid="113"/>
                                        </p:tgtEl>
                                      </p:cBhvr>
                                    </p:animEffect>
                                  </p:childTnLst>
                                </p:cTn>
                              </p:par>
                              <p:par>
                                <p:cTn id="41" presetID="10"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6"/>
                                        </p:tgtEl>
                                        <p:attrNameLst>
                                          <p:attrName>style.visibility</p:attrName>
                                        </p:attrNameLst>
                                      </p:cBhvr>
                                      <p:to>
                                        <p:strVal val="visible"/>
                                      </p:to>
                                    </p:set>
                                    <p:animEffect transition="in" filter="fade">
                                      <p:cBhvr>
                                        <p:cTn id="46" dur="500"/>
                                        <p:tgtEl>
                                          <p:spTgt spid="10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nodeType="withEffect">
                                  <p:stCondLst>
                                    <p:cond delay="0"/>
                                  </p:stCondLst>
                                  <p:childTnLst>
                                    <p:set>
                                      <p:cBhvr>
                                        <p:cTn id="61" dur="1" fill="hold">
                                          <p:stCondLst>
                                            <p:cond delay="0"/>
                                          </p:stCondLst>
                                        </p:cTn>
                                        <p:tgtEl>
                                          <p:spTgt spid="132"/>
                                        </p:tgtEl>
                                        <p:attrNameLst>
                                          <p:attrName>style.visibility</p:attrName>
                                        </p:attrNameLst>
                                      </p:cBhvr>
                                      <p:to>
                                        <p:strVal val="visible"/>
                                      </p:to>
                                    </p:set>
                                    <p:animEffect transition="in" filter="fade">
                                      <p:cBhvr>
                                        <p:cTn id="62" dur="500"/>
                                        <p:tgtEl>
                                          <p:spTgt spid="132"/>
                                        </p:tgtEl>
                                      </p:cBhvr>
                                    </p:animEffect>
                                  </p:childTnLst>
                                </p:cTn>
                              </p:par>
                              <p:par>
                                <p:cTn id="63" presetID="1" presetClass="exit"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4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4"/>
                                        </p:tgtEl>
                                        <p:attrNameLst>
                                          <p:attrName>style.visibility</p:attrName>
                                        </p:attrNameLst>
                                      </p:cBhvr>
                                      <p:to>
                                        <p:strVal val="visible"/>
                                      </p:to>
                                    </p:set>
                                    <p:animEffect transition="in" filter="fade">
                                      <p:cBhvr>
                                        <p:cTn id="71" dur="500"/>
                                        <p:tgtEl>
                                          <p:spTgt spid="1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10" presetClass="entr" presetSubtype="0" fill="hold" nodeType="withEffect">
                                  <p:stCondLst>
                                    <p:cond delay="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500"/>
                                        <p:tgtEl>
                                          <p:spTgt spid="13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500"/>
                                        <p:tgtEl>
                                          <p:spTgt spid="10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42"/>
                                        </p:tgtEl>
                                        <p:attrNameLst>
                                          <p:attrName>style.visibility</p:attrName>
                                        </p:attrNameLst>
                                      </p:cBhvr>
                                      <p:to>
                                        <p:strVal val="visible"/>
                                      </p:to>
                                    </p:set>
                                    <p:animEffect transition="in" filter="fade">
                                      <p:cBhvr>
                                        <p:cTn id="85" dur="500"/>
                                        <p:tgtEl>
                                          <p:spTgt spid="14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fade">
                                      <p:cBhvr>
                                        <p:cTn id="88" dur="500"/>
                                        <p:tgtEl>
                                          <p:spTgt spid="104"/>
                                        </p:tgtEl>
                                      </p:cBhvr>
                                    </p:animEffect>
                                  </p:childTnLst>
                                </p:cTn>
                              </p:par>
                              <p:par>
                                <p:cTn id="89" presetID="10" presetClass="entr" presetSubtype="0" fill="hold" nodeType="withEffect">
                                  <p:stCondLst>
                                    <p:cond delay="0"/>
                                  </p:stCondLst>
                                  <p:childTnLst>
                                    <p:set>
                                      <p:cBhvr>
                                        <p:cTn id="90" dur="1" fill="hold">
                                          <p:stCondLst>
                                            <p:cond delay="0"/>
                                          </p:stCondLst>
                                        </p:cTn>
                                        <p:tgtEl>
                                          <p:spTgt spid="144"/>
                                        </p:tgtEl>
                                        <p:attrNameLst>
                                          <p:attrName>style.visibility</p:attrName>
                                        </p:attrNameLst>
                                      </p:cBhvr>
                                      <p:to>
                                        <p:strVal val="visible"/>
                                      </p:to>
                                    </p:set>
                                    <p:animEffect transition="in" filter="fade">
                                      <p:cBhvr>
                                        <p:cTn id="91" dur="500"/>
                                        <p:tgtEl>
                                          <p:spTgt spid="1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2"/>
                                        </p:tgtEl>
                                        <p:attrNameLst>
                                          <p:attrName>style.visibility</p:attrName>
                                        </p:attrNameLst>
                                      </p:cBhvr>
                                      <p:to>
                                        <p:strVal val="visible"/>
                                      </p:to>
                                    </p:set>
                                    <p:animEffect transition="in" filter="fade">
                                      <p:cBhvr>
                                        <p:cTn id="94" dur="500"/>
                                        <p:tgtEl>
                                          <p:spTgt spid="102"/>
                                        </p:tgtEl>
                                      </p:cBhvr>
                                    </p:animEffect>
                                  </p:childTnLst>
                                </p:cTn>
                              </p:par>
                              <p:par>
                                <p:cTn id="95" presetID="10" presetClass="entr" presetSubtype="0" fill="hold" nodeType="withEffect">
                                  <p:stCondLst>
                                    <p:cond delay="0"/>
                                  </p:stCondLst>
                                  <p:childTnLst>
                                    <p:set>
                                      <p:cBhvr>
                                        <p:cTn id="96" dur="1" fill="hold">
                                          <p:stCondLst>
                                            <p:cond delay="0"/>
                                          </p:stCondLst>
                                        </p:cTn>
                                        <p:tgtEl>
                                          <p:spTgt spid="148"/>
                                        </p:tgtEl>
                                        <p:attrNameLst>
                                          <p:attrName>style.visibility</p:attrName>
                                        </p:attrNameLst>
                                      </p:cBhvr>
                                      <p:to>
                                        <p:strVal val="visible"/>
                                      </p:to>
                                    </p:set>
                                    <p:animEffect transition="in" filter="fade">
                                      <p:cBhvr>
                                        <p:cTn id="97" dur="500"/>
                                        <p:tgtEl>
                                          <p:spTgt spid="14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1"/>
                                        </p:tgtEl>
                                        <p:attrNameLst>
                                          <p:attrName>style.visibility</p:attrName>
                                        </p:attrNameLst>
                                      </p:cBhvr>
                                      <p:to>
                                        <p:strVal val="visible"/>
                                      </p:to>
                                    </p:set>
                                    <p:animEffect transition="in" filter="fade">
                                      <p:cBhvr>
                                        <p:cTn id="100" dur="500"/>
                                        <p:tgtEl>
                                          <p:spTgt spid="10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2" grpId="0" animBg="1"/>
      <p:bldP spid="103" grpId="0" animBg="1"/>
      <p:bldP spid="104" grpId="0" animBg="1"/>
      <p:bldP spid="106" grpId="0" animBg="1"/>
      <p:bldP spid="44" grpId="0" animBg="1"/>
      <p:bldP spid="100" grpId="0" animBg="1"/>
      <p:bldP spid="45" grpId="0" animBg="1"/>
      <p:bldP spid="45" grpId="1" animBg="1"/>
      <p:bldP spid="101" grpId="0" animBg="1"/>
      <p:bldP spid="35" grpId="0" animBg="1"/>
      <p:bldP spid="35" grpId="1" animBg="1"/>
      <p:bldP spid="3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49" y="974077"/>
            <a:ext cx="7992888" cy="56529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2" name="Straight Arrow Connector 92"/>
          <p:cNvCxnSpPr/>
          <p:nvPr/>
        </p:nvCxnSpPr>
        <p:spPr>
          <a:xfrm flipV="1">
            <a:off x="884548" y="2500923"/>
            <a:ext cx="606151" cy="628024"/>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8" name="Rectangle 8"/>
          <p:cNvSpPr/>
          <p:nvPr/>
        </p:nvSpPr>
        <p:spPr>
          <a:xfrm>
            <a:off x="2756781" y="2275412"/>
            <a:ext cx="773235" cy="772588"/>
          </a:xfrm>
          <a:prstGeom prst="rect">
            <a:avLst/>
          </a:prstGeom>
          <a:noFill/>
          <a:ln w="508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华文楷体"/>
              <a:ea typeface="华文楷体"/>
              <a:cs typeface="华文楷体"/>
            </a:endParaRPr>
          </a:p>
        </p:txBody>
      </p:sp>
      <p:cxnSp>
        <p:nvCxnSpPr>
          <p:cNvPr id="113" name="Straight Arrow Connector 92"/>
          <p:cNvCxnSpPr/>
          <p:nvPr/>
        </p:nvCxnSpPr>
        <p:spPr>
          <a:xfrm flipV="1">
            <a:off x="3008809" y="1436849"/>
            <a:ext cx="231067" cy="732917"/>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92"/>
          <p:cNvCxnSpPr/>
          <p:nvPr/>
        </p:nvCxnSpPr>
        <p:spPr>
          <a:xfrm>
            <a:off x="1347656" y="3345056"/>
            <a:ext cx="797057" cy="402760"/>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92"/>
          <p:cNvCxnSpPr/>
          <p:nvPr/>
        </p:nvCxnSpPr>
        <p:spPr>
          <a:xfrm>
            <a:off x="2356528" y="2603016"/>
            <a:ext cx="400236" cy="179340"/>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92"/>
          <p:cNvCxnSpPr/>
          <p:nvPr/>
        </p:nvCxnSpPr>
        <p:spPr>
          <a:xfrm>
            <a:off x="3124342" y="3128948"/>
            <a:ext cx="262683" cy="684161"/>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92"/>
          <p:cNvCxnSpPr/>
          <p:nvPr/>
        </p:nvCxnSpPr>
        <p:spPr>
          <a:xfrm>
            <a:off x="3612089" y="2791051"/>
            <a:ext cx="538104" cy="12200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92"/>
          <p:cNvCxnSpPr/>
          <p:nvPr/>
        </p:nvCxnSpPr>
        <p:spPr>
          <a:xfrm flipV="1">
            <a:off x="5061012" y="2852052"/>
            <a:ext cx="396044" cy="122535"/>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92"/>
          <p:cNvCxnSpPr/>
          <p:nvPr/>
        </p:nvCxnSpPr>
        <p:spPr>
          <a:xfrm flipV="1">
            <a:off x="6465168" y="2660980"/>
            <a:ext cx="396044" cy="120332"/>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92"/>
          <p:cNvCxnSpPr/>
          <p:nvPr/>
        </p:nvCxnSpPr>
        <p:spPr>
          <a:xfrm>
            <a:off x="7192290" y="2841046"/>
            <a:ext cx="90269" cy="386389"/>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92"/>
          <p:cNvCxnSpPr/>
          <p:nvPr/>
        </p:nvCxnSpPr>
        <p:spPr>
          <a:xfrm flipH="1">
            <a:off x="6933227" y="4113105"/>
            <a:ext cx="487015" cy="600149"/>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92"/>
          <p:cNvCxnSpPr/>
          <p:nvPr/>
        </p:nvCxnSpPr>
        <p:spPr>
          <a:xfrm flipH="1">
            <a:off x="6357157" y="5418753"/>
            <a:ext cx="121752" cy="4710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92"/>
          <p:cNvCxnSpPr/>
          <p:nvPr/>
        </p:nvCxnSpPr>
        <p:spPr>
          <a:xfrm flipH="1" flipV="1">
            <a:off x="4727452" y="6294961"/>
            <a:ext cx="888369" cy="147130"/>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5"/>
          <a:stretch>
            <a:fillRect/>
          </a:stretch>
        </p:blipFill>
        <p:spPr>
          <a:xfrm>
            <a:off x="457650" y="3205338"/>
            <a:ext cx="841748" cy="759884"/>
          </a:xfrm>
          <a:prstGeom prst="rect">
            <a:avLst/>
          </a:prstGeom>
        </p:spPr>
      </p:pic>
      <p:pic>
        <p:nvPicPr>
          <p:cNvPr id="3" name="Picture 2"/>
          <p:cNvPicPr>
            <a:picLocks noChangeAspect="1"/>
          </p:cNvPicPr>
          <p:nvPr/>
        </p:nvPicPr>
        <p:blipFill rotWithShape="1">
          <a:blip r:embed="rId6"/>
          <a:srcRect l="16189" r="14644"/>
          <a:stretch/>
        </p:blipFill>
        <p:spPr>
          <a:xfrm>
            <a:off x="2782240" y="2301609"/>
            <a:ext cx="718491" cy="718213"/>
          </a:xfrm>
          <a:prstGeom prst="rect">
            <a:avLst/>
          </a:prstGeom>
        </p:spPr>
      </p:pic>
      <p:pic>
        <p:nvPicPr>
          <p:cNvPr id="4" name="Picture 3"/>
          <p:cNvPicPr>
            <a:picLocks noChangeAspect="1"/>
          </p:cNvPicPr>
          <p:nvPr/>
        </p:nvPicPr>
        <p:blipFill>
          <a:blip r:embed="rId7"/>
          <a:stretch>
            <a:fillRect/>
          </a:stretch>
        </p:blipFill>
        <p:spPr>
          <a:xfrm>
            <a:off x="4239095" y="2442632"/>
            <a:ext cx="762825" cy="760590"/>
          </a:xfrm>
          <a:prstGeom prst="rect">
            <a:avLst/>
          </a:prstGeom>
        </p:spPr>
      </p:pic>
      <p:pic>
        <p:nvPicPr>
          <p:cNvPr id="6" name="Picture 5"/>
          <p:cNvPicPr>
            <a:picLocks noChangeAspect="1"/>
          </p:cNvPicPr>
          <p:nvPr/>
        </p:nvPicPr>
        <p:blipFill rotWithShape="1">
          <a:blip r:embed="rId8"/>
          <a:srcRect l="18776" t="13837" r="17647" b="36183"/>
          <a:stretch/>
        </p:blipFill>
        <p:spPr>
          <a:xfrm>
            <a:off x="5625654" y="2282044"/>
            <a:ext cx="733777" cy="765956"/>
          </a:xfrm>
          <a:prstGeom prst="rect">
            <a:avLst/>
          </a:prstGeom>
        </p:spPr>
      </p:pic>
      <p:pic>
        <p:nvPicPr>
          <p:cNvPr id="8" name="Picture 7"/>
          <p:cNvPicPr>
            <a:picLocks noChangeAspect="1"/>
          </p:cNvPicPr>
          <p:nvPr/>
        </p:nvPicPr>
        <p:blipFill rotWithShape="1">
          <a:blip r:embed="rId9"/>
          <a:srcRect l="20185" t="4571" r="19070" b="4635"/>
          <a:stretch/>
        </p:blipFill>
        <p:spPr>
          <a:xfrm>
            <a:off x="3638315" y="5778588"/>
            <a:ext cx="886648" cy="740744"/>
          </a:xfrm>
          <a:prstGeom prst="rect">
            <a:avLst/>
          </a:prstGeom>
        </p:spPr>
      </p:pic>
      <p:pic>
        <p:nvPicPr>
          <p:cNvPr id="10" name="Picture 9"/>
          <p:cNvPicPr>
            <a:picLocks noChangeAspect="1"/>
          </p:cNvPicPr>
          <p:nvPr/>
        </p:nvPicPr>
        <p:blipFill rotWithShape="1">
          <a:blip r:embed="rId10"/>
          <a:srcRect l="17060" t="10364" r="16076" b="15894"/>
          <a:stretch/>
        </p:blipFill>
        <p:spPr>
          <a:xfrm>
            <a:off x="6940338" y="2100504"/>
            <a:ext cx="648571" cy="721718"/>
          </a:xfrm>
          <a:prstGeom prst="rect">
            <a:avLst/>
          </a:prstGeom>
        </p:spPr>
      </p:pic>
      <p:sp>
        <p:nvSpPr>
          <p:cNvPr id="40" name="Rectangle 8"/>
          <p:cNvSpPr/>
          <p:nvPr/>
        </p:nvSpPr>
        <p:spPr>
          <a:xfrm>
            <a:off x="5573980" y="2259518"/>
            <a:ext cx="773235" cy="772588"/>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华文楷体"/>
              <a:ea typeface="华文楷体"/>
              <a:cs typeface="华文楷体"/>
            </a:endParaRPr>
          </a:p>
        </p:txBody>
      </p:sp>
      <p:cxnSp>
        <p:nvCxnSpPr>
          <p:cNvPr id="7" name="Straight Connector 6"/>
          <p:cNvCxnSpPr/>
          <p:nvPr/>
        </p:nvCxnSpPr>
        <p:spPr>
          <a:xfrm flipV="1">
            <a:off x="3467124" y="1676400"/>
            <a:ext cx="563571" cy="550784"/>
          </a:xfrm>
          <a:prstGeom prst="line">
            <a:avLst/>
          </a:prstGeom>
          <a:ln>
            <a:solidFill>
              <a:srgbClr val="FF6600"/>
            </a:solidFill>
            <a:prstDash val="solid"/>
            <a:headEnd type="none"/>
            <a:tailEnd type="none"/>
          </a:ln>
        </p:spPr>
        <p:style>
          <a:lnRef idx="3">
            <a:schemeClr val="accent6"/>
          </a:lnRef>
          <a:fillRef idx="0">
            <a:schemeClr val="accent6"/>
          </a:fillRef>
          <a:effectRef idx="2">
            <a:schemeClr val="accent6"/>
          </a:effectRef>
          <a:fontRef idx="minor">
            <a:schemeClr val="tx1"/>
          </a:fontRef>
        </p:style>
      </p:cxnSp>
      <p:cxnSp>
        <p:nvCxnSpPr>
          <p:cNvPr id="48" name="Straight Connector 47"/>
          <p:cNvCxnSpPr>
            <a:stCxn id="40" idx="0"/>
          </p:cNvCxnSpPr>
          <p:nvPr/>
        </p:nvCxnSpPr>
        <p:spPr>
          <a:xfrm flipV="1">
            <a:off x="5960574" y="1682945"/>
            <a:ext cx="139252" cy="576573"/>
          </a:xfrm>
          <a:prstGeom prst="line">
            <a:avLst/>
          </a:prstGeom>
          <a:ln>
            <a:solidFill>
              <a:srgbClr val="3366FF"/>
            </a:solidFill>
            <a:prstDash val="solid"/>
            <a:headEnd type="none"/>
            <a:tailEnd type="none"/>
          </a:ln>
        </p:spPr>
        <p:style>
          <a:lnRef idx="3">
            <a:schemeClr val="accent6"/>
          </a:lnRef>
          <a:fillRef idx="0">
            <a:schemeClr val="accent6"/>
          </a:fillRef>
          <a:effectRef idx="2">
            <a:schemeClr val="accent6"/>
          </a:effectRef>
          <a:fontRef idx="minor">
            <a:schemeClr val="tx1"/>
          </a:fontRef>
        </p:style>
      </p:cxnSp>
      <p:sp>
        <p:nvSpPr>
          <p:cNvPr id="5" name="Title 4"/>
          <p:cNvSpPr>
            <a:spLocks noGrp="1"/>
          </p:cNvSpPr>
          <p:nvPr>
            <p:ph type="title"/>
          </p:nvPr>
        </p:nvSpPr>
        <p:spPr/>
        <p:txBody>
          <a:bodyPr/>
          <a:lstStyle/>
          <a:p>
            <a:r>
              <a:rPr lang="en-US" altLang="zh-CN" dirty="0"/>
              <a:t>Boston Marathon Bombing</a:t>
            </a:r>
            <a:endParaRPr lang="en-US" dirty="0"/>
          </a:p>
        </p:txBody>
      </p:sp>
      <p:sp>
        <p:nvSpPr>
          <p:cNvPr id="30" name="Oval 29"/>
          <p:cNvSpPr/>
          <p:nvPr/>
        </p:nvSpPr>
        <p:spPr>
          <a:xfrm rot="18505988">
            <a:off x="390963" y="878363"/>
            <a:ext cx="4544956" cy="4368511"/>
          </a:xfrm>
          <a:prstGeom prst="ellipse">
            <a:avLst/>
          </a:prstGeom>
          <a:noFill/>
          <a:ln w="38100" cmpd="sng">
            <a:solidFill>
              <a:schemeClr val="tx1"/>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17075438">
            <a:off x="6092287" y="1446854"/>
            <a:ext cx="3322533" cy="2462334"/>
          </a:xfrm>
          <a:prstGeom prst="ellipse">
            <a:avLst/>
          </a:prstGeom>
          <a:noFill/>
          <a:ln w="38100" cmpd="sng">
            <a:solidFill>
              <a:schemeClr val="tx1"/>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219474" y="1300457"/>
            <a:ext cx="2250503" cy="369332"/>
          </a:xfrm>
          <a:prstGeom prst="rect">
            <a:avLst/>
          </a:prstGeom>
          <a:ln w="38100" cmpd="sng">
            <a:solidFill>
              <a:srgbClr val="FF66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6600"/>
                </a:solidFill>
                <a:latin typeface="Arial"/>
                <a:ea typeface="华文楷体"/>
                <a:cs typeface="Arial"/>
              </a:rPr>
              <a:t>Opinion</a:t>
            </a:r>
            <a:r>
              <a:rPr lang="zh-CN" altLang="en-US" b="1" dirty="0" smtClean="0">
                <a:solidFill>
                  <a:srgbClr val="FF6600"/>
                </a:solidFill>
                <a:latin typeface="Arial"/>
                <a:ea typeface="华文楷体"/>
                <a:cs typeface="Arial"/>
              </a:rPr>
              <a:t> </a:t>
            </a:r>
            <a:r>
              <a:rPr lang="en-US" altLang="zh-CN" b="1" dirty="0" smtClean="0">
                <a:solidFill>
                  <a:srgbClr val="FF6600"/>
                </a:solidFill>
                <a:latin typeface="Arial"/>
                <a:ea typeface="华文楷体"/>
                <a:cs typeface="Arial"/>
              </a:rPr>
              <a:t>leader</a:t>
            </a:r>
            <a:endParaRPr lang="en-US" b="1" dirty="0">
              <a:solidFill>
                <a:srgbClr val="FF6600"/>
              </a:solidFill>
              <a:latin typeface="Arial"/>
              <a:ea typeface="华文楷体"/>
              <a:cs typeface="Arial"/>
            </a:endParaRPr>
          </a:p>
        </p:txBody>
      </p:sp>
      <p:sp>
        <p:nvSpPr>
          <p:cNvPr id="47" name="TextBox 46"/>
          <p:cNvSpPr txBox="1"/>
          <p:nvPr/>
        </p:nvSpPr>
        <p:spPr>
          <a:xfrm>
            <a:off x="5668201" y="1299862"/>
            <a:ext cx="3247199" cy="369332"/>
          </a:xfrm>
          <a:prstGeom prst="rect">
            <a:avLst/>
          </a:prstGeom>
          <a:ln w="38100" cmpd="sng">
            <a:solidFill>
              <a:srgbClr val="3366FF"/>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b="1" dirty="0" smtClean="0">
                <a:solidFill>
                  <a:srgbClr val="0000FF"/>
                </a:solidFill>
                <a:latin typeface="Arial"/>
                <a:ea typeface="华文楷体"/>
                <a:cs typeface="Arial"/>
              </a:rPr>
              <a:t>Structural</a:t>
            </a:r>
            <a:r>
              <a:rPr lang="zh-CN" altLang="en-US" b="1" dirty="0" smtClean="0">
                <a:solidFill>
                  <a:srgbClr val="0000FF"/>
                </a:solidFill>
                <a:latin typeface="Arial"/>
                <a:ea typeface="华文楷体"/>
                <a:cs typeface="Arial"/>
              </a:rPr>
              <a:t> </a:t>
            </a:r>
            <a:r>
              <a:rPr lang="en-US" altLang="zh-CN" b="1" dirty="0" smtClean="0">
                <a:solidFill>
                  <a:srgbClr val="0000FF"/>
                </a:solidFill>
                <a:latin typeface="Arial"/>
                <a:ea typeface="华文楷体"/>
                <a:cs typeface="Arial"/>
              </a:rPr>
              <a:t>hole</a:t>
            </a:r>
            <a:r>
              <a:rPr lang="zh-CN" altLang="en-US" b="1" dirty="0" smtClean="0">
                <a:solidFill>
                  <a:srgbClr val="0000FF"/>
                </a:solidFill>
                <a:latin typeface="Arial"/>
                <a:ea typeface="华文楷体"/>
                <a:cs typeface="Arial"/>
              </a:rPr>
              <a:t> </a:t>
            </a:r>
            <a:r>
              <a:rPr lang="en-US" altLang="zh-CN" b="1" dirty="0" smtClean="0">
                <a:solidFill>
                  <a:srgbClr val="0000FF"/>
                </a:solidFill>
                <a:latin typeface="Arial"/>
                <a:ea typeface="华文楷体"/>
                <a:cs typeface="Arial"/>
              </a:rPr>
              <a:t>spanner</a:t>
            </a:r>
            <a:endParaRPr lang="en-US" b="1" dirty="0">
              <a:solidFill>
                <a:srgbClr val="0000FF"/>
              </a:solidFill>
              <a:latin typeface="Arial"/>
              <a:ea typeface="华文楷体"/>
              <a:cs typeface="Arial"/>
            </a:endParaRPr>
          </a:p>
        </p:txBody>
      </p:sp>
      <p:sp>
        <p:nvSpPr>
          <p:cNvPr id="36" name="Rectangle 6"/>
          <p:cNvSpPr>
            <a:spLocks noChangeArrowheads="1"/>
          </p:cNvSpPr>
          <p:nvPr/>
        </p:nvSpPr>
        <p:spPr bwMode="auto">
          <a:xfrm rot="21194221">
            <a:off x="1415588" y="2905940"/>
            <a:ext cx="7320786" cy="1885190"/>
          </a:xfrm>
          <a:prstGeom prst="rect">
            <a:avLst/>
          </a:prstGeom>
          <a:solidFill>
            <a:srgbClr val="FFFFFF"/>
          </a:solidFill>
          <a:ln w="38100" cmpd="dbl" algn="ctr">
            <a:solidFill>
              <a:srgbClr val="CC0066"/>
            </a:solidFill>
            <a:miter lim="800000"/>
            <a:headEnd/>
            <a:tailEnd type="none" w="lg" len="lg"/>
          </a:ln>
          <a:effectLst/>
          <a:extLst/>
        </p:spPr>
        <p:txBody>
          <a:bodyPr wrap="square" lIns="90000" tIns="46800" rIns="90000" bIns="46800" anchor="ctr">
            <a:noAutofit/>
          </a:bodyPr>
          <a:lstStyle/>
          <a:p>
            <a:pPr algn="ctr"/>
            <a:r>
              <a:rPr lang="en-US" altLang="zh-CN" sz="2800" b="1" dirty="0" smtClean="0">
                <a:solidFill>
                  <a:srgbClr val="FF0000"/>
                </a:solidFill>
                <a:latin typeface="Arial"/>
                <a:ea typeface="华文行楷" pitchFamily="2" charset="-122"/>
                <a:cs typeface="Arial"/>
                <a:sym typeface="Wingdings" pitchFamily="2" charset="2"/>
              </a:rPr>
              <a:t>What is the interplay between social</a:t>
            </a:r>
            <a:r>
              <a:rPr lang="zh-CN" altLang="en-US" sz="2800" b="1" dirty="0" smtClean="0">
                <a:solidFill>
                  <a:srgbClr val="FF0000"/>
                </a:solidFill>
                <a:latin typeface="Arial"/>
                <a:ea typeface="华文行楷" pitchFamily="2" charset="-122"/>
                <a:cs typeface="Arial"/>
                <a:sym typeface="Wingdings" pitchFamily="2" charset="2"/>
              </a:rPr>
              <a:t> </a:t>
            </a:r>
            <a:r>
              <a:rPr lang="en-US" altLang="zh-CN" sz="2800" b="1" dirty="0" smtClean="0">
                <a:solidFill>
                  <a:srgbClr val="FF0000"/>
                </a:solidFill>
                <a:latin typeface="Arial"/>
                <a:ea typeface="华文行楷" pitchFamily="2" charset="-122"/>
                <a:cs typeface="Arial"/>
                <a:sym typeface="Wingdings" pitchFamily="2" charset="2"/>
              </a:rPr>
              <a:t>roles</a:t>
            </a:r>
            <a:r>
              <a:rPr lang="zh-CN" altLang="en-US" sz="2800" b="1" dirty="0" smtClean="0">
                <a:solidFill>
                  <a:srgbClr val="FF0000"/>
                </a:solidFill>
                <a:latin typeface="Arial"/>
                <a:ea typeface="华文行楷" pitchFamily="2" charset="-122"/>
                <a:cs typeface="Arial"/>
                <a:sym typeface="Wingdings" pitchFamily="2" charset="2"/>
              </a:rPr>
              <a:t> </a:t>
            </a:r>
            <a:r>
              <a:rPr lang="en-US" altLang="zh-CN" sz="2800" b="1" dirty="0" smtClean="0">
                <a:solidFill>
                  <a:srgbClr val="FF0000"/>
                </a:solidFill>
                <a:latin typeface="Arial"/>
                <a:ea typeface="华文行楷" pitchFamily="2" charset="-122"/>
                <a:cs typeface="Arial"/>
                <a:sym typeface="Wingdings" pitchFamily="2" charset="2"/>
              </a:rPr>
              <a:t>and</a:t>
            </a:r>
            <a:r>
              <a:rPr lang="zh-CN" altLang="en-US" sz="2800" b="1" dirty="0" smtClean="0">
                <a:solidFill>
                  <a:srgbClr val="FF0000"/>
                </a:solidFill>
                <a:latin typeface="Arial"/>
                <a:ea typeface="华文行楷" pitchFamily="2" charset="-122"/>
                <a:cs typeface="Arial"/>
                <a:sym typeface="Wingdings" pitchFamily="2" charset="2"/>
              </a:rPr>
              <a:t> </a:t>
            </a:r>
            <a:r>
              <a:rPr lang="en-US" altLang="zh-CN" sz="2800" b="1" dirty="0" smtClean="0">
                <a:solidFill>
                  <a:srgbClr val="FF0000"/>
                </a:solidFill>
                <a:latin typeface="Arial"/>
                <a:ea typeface="华文行楷" pitchFamily="2" charset="-122"/>
                <a:cs typeface="Arial"/>
                <a:sym typeface="Wingdings" pitchFamily="2" charset="2"/>
              </a:rPr>
              <a:t>information</a:t>
            </a:r>
            <a:r>
              <a:rPr lang="zh-CN" altLang="en-US" sz="2800" b="1" dirty="0" smtClean="0">
                <a:solidFill>
                  <a:srgbClr val="FF0000"/>
                </a:solidFill>
                <a:latin typeface="Arial"/>
                <a:ea typeface="华文行楷" pitchFamily="2" charset="-122"/>
                <a:cs typeface="Arial"/>
                <a:sym typeface="Wingdings" pitchFamily="2" charset="2"/>
              </a:rPr>
              <a:t> </a:t>
            </a:r>
            <a:r>
              <a:rPr lang="en-US" altLang="zh-CN" sz="2800" b="1" dirty="0" smtClean="0">
                <a:solidFill>
                  <a:srgbClr val="FF0000"/>
                </a:solidFill>
                <a:latin typeface="Arial"/>
                <a:ea typeface="华文行楷" pitchFamily="2" charset="-122"/>
                <a:cs typeface="Arial"/>
                <a:sym typeface="Wingdings" pitchFamily="2" charset="2"/>
              </a:rPr>
              <a:t>diffusion?</a:t>
            </a:r>
            <a:endParaRPr lang="en-US" altLang="zh-CN" sz="2800" b="1" dirty="0">
              <a:solidFill>
                <a:srgbClr val="FF0000"/>
              </a:solidFill>
              <a:latin typeface="Arial"/>
              <a:ea typeface="华文楷体"/>
              <a:cs typeface="Arial"/>
            </a:endParaRPr>
          </a:p>
        </p:txBody>
      </p:sp>
    </p:spTree>
    <p:custDataLst>
      <p:tags r:id="rId1"/>
    </p:custDataLst>
    <p:extLst>
      <p:ext uri="{BB962C8B-B14F-4D97-AF65-F5344CB8AC3E}">
        <p14:creationId xmlns:p14="http://schemas.microsoft.com/office/powerpoint/2010/main" val="1624023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40" grpId="0" animBg="1"/>
      <p:bldP spid="30" grpId="0" animBg="1"/>
      <p:bldP spid="31" grpId="0" animBg="1"/>
      <p:bldP spid="12" grpId="0" animBg="1"/>
      <p:bldP spid="47" grpId="0" animBg="1"/>
      <p:bldP spid="3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81001" y="5943600"/>
            <a:ext cx="9144000" cy="533400"/>
          </a:xfrm>
        </p:spPr>
        <p:txBody>
          <a:bodyPr/>
          <a:lstStyle/>
          <a:p>
            <a:pPr algn="l"/>
            <a:r>
              <a:rPr lang="en-US" sz="1400" dirty="0"/>
              <a:t>Yang Yang, </a:t>
            </a:r>
            <a:r>
              <a:rPr lang="en-US" sz="1400" dirty="0" err="1"/>
              <a:t>Jie</a:t>
            </a:r>
            <a:r>
              <a:rPr lang="en-US" sz="1400" dirty="0"/>
              <a:t> Tang, Cane Wing-Ki Leung, </a:t>
            </a:r>
            <a:r>
              <a:rPr lang="en-US" sz="1400" dirty="0" err="1"/>
              <a:t>Yizhou</a:t>
            </a:r>
            <a:r>
              <a:rPr lang="en-US" sz="1400" dirty="0"/>
              <a:t> Sun, </a:t>
            </a:r>
            <a:r>
              <a:rPr lang="en-US" sz="1400" dirty="0" err="1"/>
              <a:t>Qicong</a:t>
            </a:r>
            <a:r>
              <a:rPr lang="en-US" sz="1400" dirty="0"/>
              <a:t> Chen, </a:t>
            </a:r>
            <a:r>
              <a:rPr lang="en-US" sz="1400" dirty="0" err="1"/>
              <a:t>Juanzi</a:t>
            </a:r>
            <a:r>
              <a:rPr lang="en-US" sz="1400" dirty="0"/>
              <a:t> Li, and </a:t>
            </a:r>
            <a:r>
              <a:rPr lang="en-US" sz="1400" dirty="0" err="1"/>
              <a:t>Qiang</a:t>
            </a:r>
            <a:r>
              <a:rPr lang="en-US" sz="1400" dirty="0"/>
              <a:t> Yang. </a:t>
            </a:r>
            <a:r>
              <a:rPr lang="en-US" sz="1400" b="1" dirty="0"/>
              <a:t>RAIN: Social Role-Aware Information Diffusion.</a:t>
            </a:r>
            <a:r>
              <a:rPr lang="en-US" sz="1400" dirty="0"/>
              <a:t> </a:t>
            </a:r>
            <a:r>
              <a:rPr lang="en-US" sz="1400" dirty="0" smtClean="0"/>
              <a:t>AAAI’15, </a:t>
            </a:r>
            <a:r>
              <a:rPr lang="en-US" altLang="zh-CN" sz="1400" dirty="0" smtClean="0"/>
              <a:t>2015.</a:t>
            </a:r>
            <a:endParaRPr lang="en-US" sz="1400" dirty="0"/>
          </a:p>
        </p:txBody>
      </p:sp>
      <p:sp>
        <p:nvSpPr>
          <p:cNvPr id="3" name="Title 2"/>
          <p:cNvSpPr>
            <a:spLocks noGrp="1"/>
          </p:cNvSpPr>
          <p:nvPr>
            <p:ph type="ctrTitle"/>
          </p:nvPr>
        </p:nvSpPr>
        <p:spPr>
          <a:xfrm>
            <a:off x="742950" y="2971807"/>
            <a:ext cx="8420100" cy="1470025"/>
          </a:xfrm>
        </p:spPr>
        <p:style>
          <a:lnRef idx="2">
            <a:schemeClr val="dk1"/>
          </a:lnRef>
          <a:fillRef idx="1">
            <a:schemeClr val="lt1"/>
          </a:fillRef>
          <a:effectRef idx="0">
            <a:schemeClr val="dk1"/>
          </a:effectRef>
          <a:fontRef idx="minor">
            <a:schemeClr val="dk1"/>
          </a:fontRef>
        </p:style>
        <p:txBody>
          <a:bodyPr/>
          <a:lstStyle/>
          <a:p>
            <a:r>
              <a:rPr lang="en-US" altLang="zh-CN" dirty="0" smtClean="0"/>
              <a:t>Social-Role aware Information</a:t>
            </a:r>
            <a:r>
              <a:rPr lang="zh-CN" altLang="en-US" dirty="0" smtClean="0"/>
              <a:t> </a:t>
            </a:r>
            <a:r>
              <a:rPr lang="en-US" altLang="zh-CN" dirty="0" smtClean="0"/>
              <a:t>Diffusion</a:t>
            </a:r>
            <a:endParaRPr lang="en-US" dirty="0"/>
          </a:p>
        </p:txBody>
      </p:sp>
    </p:spTree>
    <p:extLst>
      <p:ext uri="{BB962C8B-B14F-4D97-AF65-F5344CB8AC3E}">
        <p14:creationId xmlns:p14="http://schemas.microsoft.com/office/powerpoint/2010/main" val="623132134"/>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Social Role</a:t>
            </a:r>
            <a:r>
              <a:rPr lang="en-US" altLang="zh-CN" sz="3200" dirty="0" smtClean="0"/>
              <a:t>s</a:t>
            </a:r>
            <a:endParaRPr lang="en-US" sz="3200" dirty="0"/>
          </a:p>
        </p:txBody>
      </p:sp>
      <p:sp>
        <p:nvSpPr>
          <p:cNvPr id="53" name="Rectangle 52"/>
          <p:cNvSpPr/>
          <p:nvPr/>
        </p:nvSpPr>
        <p:spPr>
          <a:xfrm>
            <a:off x="0" y="6553235"/>
            <a:ext cx="9906000" cy="276999"/>
          </a:xfrm>
          <a:prstGeom prst="rect">
            <a:avLst/>
          </a:prstGeom>
          <a:solidFill>
            <a:srgbClr val="3366FF"/>
          </a:solidFill>
          <a:ln>
            <a:solidFill>
              <a:srgbClr val="3366FF"/>
            </a:solidFill>
          </a:ln>
        </p:spPr>
        <p:txBody>
          <a:bodyPr wrap="square">
            <a:spAutoFit/>
          </a:bodyPr>
          <a:lstStyle/>
          <a:p>
            <a:r>
              <a:rPr lang="en-US" altLang="zh-CN" sz="1200" dirty="0" smtClean="0">
                <a:solidFill>
                  <a:schemeClr val="bg1"/>
                </a:solidFill>
                <a:latin typeface="Arial"/>
                <a:cs typeface="Arial"/>
              </a:rPr>
              <a:t>[1]</a:t>
            </a:r>
            <a:r>
              <a:rPr lang="zh-CN" altLang="en-US" sz="1200" dirty="0" smtClean="0">
                <a:solidFill>
                  <a:schemeClr val="bg1"/>
                </a:solidFill>
                <a:latin typeface="Arial"/>
                <a:cs typeface="Arial"/>
              </a:rPr>
              <a:t> </a:t>
            </a:r>
            <a:r>
              <a:rPr lang="en-US" sz="1200" dirty="0">
                <a:solidFill>
                  <a:schemeClr val="bg1"/>
                </a:solidFill>
                <a:latin typeface="Arial"/>
                <a:cs typeface="Arial"/>
              </a:rPr>
              <a:t>Wu, S.; </a:t>
            </a:r>
            <a:r>
              <a:rPr lang="en-US" sz="1200" dirty="0" err="1">
                <a:solidFill>
                  <a:schemeClr val="bg1"/>
                </a:solidFill>
                <a:latin typeface="Arial"/>
                <a:cs typeface="Arial"/>
              </a:rPr>
              <a:t>Hofman</a:t>
            </a:r>
            <a:r>
              <a:rPr lang="en-US" sz="1200" dirty="0">
                <a:solidFill>
                  <a:schemeClr val="bg1"/>
                </a:solidFill>
                <a:latin typeface="Arial"/>
                <a:cs typeface="Arial"/>
              </a:rPr>
              <a:t>, J. M.; </a:t>
            </a:r>
            <a:r>
              <a:rPr lang="en-US" sz="1200" dirty="0" err="1">
                <a:solidFill>
                  <a:schemeClr val="bg1"/>
                </a:solidFill>
                <a:latin typeface="Arial"/>
                <a:cs typeface="Arial"/>
              </a:rPr>
              <a:t>Mason,W</a:t>
            </a:r>
            <a:r>
              <a:rPr lang="en-US" sz="1200" dirty="0">
                <a:solidFill>
                  <a:schemeClr val="bg1"/>
                </a:solidFill>
                <a:latin typeface="Arial"/>
                <a:cs typeface="Arial"/>
              </a:rPr>
              <a:t>. A.; </a:t>
            </a:r>
            <a:r>
              <a:rPr lang="en-US" sz="1200" dirty="0" err="1">
                <a:solidFill>
                  <a:schemeClr val="bg1"/>
                </a:solidFill>
                <a:latin typeface="Arial"/>
                <a:cs typeface="Arial"/>
              </a:rPr>
              <a:t>andWatts</a:t>
            </a:r>
            <a:r>
              <a:rPr lang="en-US" sz="1200" dirty="0">
                <a:solidFill>
                  <a:schemeClr val="bg1"/>
                </a:solidFill>
                <a:latin typeface="Arial"/>
                <a:cs typeface="Arial"/>
              </a:rPr>
              <a:t>, D. J. 2011</a:t>
            </a:r>
            <a:r>
              <a:rPr lang="en-US" sz="1200" dirty="0" smtClean="0">
                <a:solidFill>
                  <a:schemeClr val="bg1"/>
                </a:solidFill>
                <a:latin typeface="Arial"/>
                <a:cs typeface="Arial"/>
              </a:rPr>
              <a:t>. Who </a:t>
            </a:r>
            <a:r>
              <a:rPr lang="en-US" sz="1200" dirty="0">
                <a:solidFill>
                  <a:schemeClr val="bg1"/>
                </a:solidFill>
                <a:latin typeface="Arial"/>
                <a:cs typeface="Arial"/>
              </a:rPr>
              <a:t>says what to whom on twitter. In WWW’11 , 705–714.</a:t>
            </a:r>
          </a:p>
        </p:txBody>
      </p:sp>
      <p:sp>
        <p:nvSpPr>
          <p:cNvPr id="3" name="Oval 2"/>
          <p:cNvSpPr/>
          <p:nvPr/>
        </p:nvSpPr>
        <p:spPr>
          <a:xfrm rot="18505988">
            <a:off x="262392" y="1604263"/>
            <a:ext cx="3890989" cy="4142240"/>
          </a:xfrm>
          <a:prstGeom prst="ellipse">
            <a:avLst/>
          </a:prstGeom>
          <a:noFill/>
          <a:ln w="38100" cmpd="sng">
            <a:solidFill>
              <a:srgbClr val="FF6600"/>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18" y="1701686"/>
            <a:ext cx="1310067" cy="1219200"/>
          </a:xfrm>
          <a:prstGeom prst="rect">
            <a:avLst/>
          </a:prstGeom>
        </p:spPr>
      </p:pic>
      <p:pic>
        <p:nvPicPr>
          <p:cNvPr id="41" name="Picture 40"/>
          <p:cNvPicPr>
            <a:picLocks noChangeAspect="1"/>
          </p:cNvPicPr>
          <p:nvPr/>
        </p:nvPicPr>
        <p:blipFill>
          <a:blip r:embed="rId4"/>
          <a:stretch>
            <a:fillRect/>
          </a:stretch>
        </p:blipFill>
        <p:spPr>
          <a:xfrm>
            <a:off x="824651" y="1983975"/>
            <a:ext cx="1232826" cy="1166667"/>
          </a:xfrm>
          <a:prstGeom prst="rect">
            <a:avLst/>
          </a:prstGeom>
        </p:spPr>
      </p:pic>
      <p:pic>
        <p:nvPicPr>
          <p:cNvPr id="42" name="Picture 41"/>
          <p:cNvPicPr>
            <a:picLocks noChangeAspect="1"/>
          </p:cNvPicPr>
          <p:nvPr/>
        </p:nvPicPr>
        <p:blipFill>
          <a:blip r:embed="rId5"/>
          <a:stretch>
            <a:fillRect/>
          </a:stretch>
        </p:blipFill>
        <p:spPr>
          <a:xfrm>
            <a:off x="4179704" y="4100641"/>
            <a:ext cx="1232826" cy="1166667"/>
          </a:xfrm>
          <a:prstGeom prst="rect">
            <a:avLst/>
          </a:prstGeom>
        </p:spPr>
      </p:pic>
      <p:pic>
        <p:nvPicPr>
          <p:cNvPr id="43" name="Picture 42"/>
          <p:cNvPicPr>
            <a:picLocks noChangeAspect="1"/>
          </p:cNvPicPr>
          <p:nvPr/>
        </p:nvPicPr>
        <p:blipFill>
          <a:blip r:embed="rId6"/>
          <a:stretch>
            <a:fillRect/>
          </a:stretch>
        </p:blipFill>
        <p:spPr>
          <a:xfrm>
            <a:off x="2837688" y="2760059"/>
            <a:ext cx="1232826" cy="1166667"/>
          </a:xfrm>
          <a:prstGeom prst="rect">
            <a:avLst/>
          </a:prstGeom>
        </p:spPr>
      </p:pic>
      <p:pic>
        <p:nvPicPr>
          <p:cNvPr id="44" name="Picture 43"/>
          <p:cNvPicPr>
            <a:picLocks noChangeAspect="1"/>
          </p:cNvPicPr>
          <p:nvPr/>
        </p:nvPicPr>
        <p:blipFill>
          <a:blip r:embed="rId7"/>
          <a:stretch>
            <a:fillRect/>
          </a:stretch>
        </p:blipFill>
        <p:spPr>
          <a:xfrm>
            <a:off x="1644782" y="4312309"/>
            <a:ext cx="1232826" cy="1166667"/>
          </a:xfrm>
          <a:prstGeom prst="rect">
            <a:avLst/>
          </a:prstGeom>
        </p:spPr>
      </p:pic>
      <p:pic>
        <p:nvPicPr>
          <p:cNvPr id="45" name="Picture 44"/>
          <p:cNvPicPr>
            <a:picLocks noChangeAspect="1"/>
          </p:cNvPicPr>
          <p:nvPr/>
        </p:nvPicPr>
        <p:blipFill>
          <a:blip r:embed="rId8"/>
          <a:stretch>
            <a:fillRect/>
          </a:stretch>
        </p:blipFill>
        <p:spPr>
          <a:xfrm>
            <a:off x="5074377" y="2616088"/>
            <a:ext cx="1232826" cy="1166667"/>
          </a:xfrm>
          <a:prstGeom prst="rect">
            <a:avLst/>
          </a:prstGeom>
        </p:spPr>
      </p:pic>
      <p:pic>
        <p:nvPicPr>
          <p:cNvPr id="46" name="Picture 45"/>
          <p:cNvPicPr>
            <a:picLocks noChangeAspect="1"/>
          </p:cNvPicPr>
          <p:nvPr/>
        </p:nvPicPr>
        <p:blipFill>
          <a:blip r:embed="rId9"/>
          <a:stretch>
            <a:fillRect/>
          </a:stretch>
        </p:blipFill>
        <p:spPr>
          <a:xfrm>
            <a:off x="6789181" y="3677276"/>
            <a:ext cx="1232826" cy="1166667"/>
          </a:xfrm>
          <a:prstGeom prst="rect">
            <a:avLst/>
          </a:prstGeom>
        </p:spPr>
      </p:pic>
      <p:cxnSp>
        <p:nvCxnSpPr>
          <p:cNvPr id="47" name="Straight Connector 46"/>
          <p:cNvCxnSpPr>
            <a:endCxn id="56" idx="0"/>
          </p:cNvCxnSpPr>
          <p:nvPr/>
        </p:nvCxnSpPr>
        <p:spPr>
          <a:xfrm flipH="1">
            <a:off x="7385630" y="2901130"/>
            <a:ext cx="198361" cy="776112"/>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64" idx="6"/>
          </p:cNvCxnSpPr>
          <p:nvPr/>
        </p:nvCxnSpPr>
        <p:spPr>
          <a:xfrm flipH="1">
            <a:off x="5447172" y="4453388"/>
            <a:ext cx="1267448" cy="317499"/>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2092144" y="2901129"/>
            <a:ext cx="671011" cy="282222"/>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8" idx="3"/>
          </p:cNvCxnSpPr>
          <p:nvPr/>
        </p:nvCxnSpPr>
        <p:spPr>
          <a:xfrm flipH="1">
            <a:off x="4925263" y="3642697"/>
            <a:ext cx="271089" cy="528432"/>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3879850" y="3911486"/>
            <a:ext cx="374402" cy="471318"/>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2539455" y="3888943"/>
            <a:ext cx="447340" cy="423333"/>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95693" y="3253944"/>
            <a:ext cx="521897" cy="1058333"/>
          </a:xfrm>
          <a:prstGeom prst="line">
            <a:avLst/>
          </a:prstGeom>
          <a:ln w="38100"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56" idx="1"/>
          </p:cNvCxnSpPr>
          <p:nvPr/>
        </p:nvCxnSpPr>
        <p:spPr>
          <a:xfrm>
            <a:off x="6192741" y="3606685"/>
            <a:ext cx="718416" cy="246212"/>
          </a:xfrm>
          <a:prstGeom prst="line">
            <a:avLst/>
          </a:prstGeom>
          <a:ln w="38100"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6714639" y="3677242"/>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58" name="Oval 57"/>
          <p:cNvSpPr/>
          <p:nvPr/>
        </p:nvSpPr>
        <p:spPr>
          <a:xfrm>
            <a:off x="4999852" y="2618908"/>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0" name="Oval 59"/>
          <p:cNvSpPr/>
          <p:nvPr/>
        </p:nvSpPr>
        <p:spPr>
          <a:xfrm>
            <a:off x="1570248" y="4312241"/>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3" name="Oval 62"/>
          <p:cNvSpPr/>
          <p:nvPr/>
        </p:nvSpPr>
        <p:spPr>
          <a:xfrm>
            <a:off x="2798471" y="2781064"/>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4" name="Oval 63"/>
          <p:cNvSpPr/>
          <p:nvPr/>
        </p:nvSpPr>
        <p:spPr>
          <a:xfrm>
            <a:off x="4105172" y="4171130"/>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5" name="矩形 21"/>
          <p:cNvSpPr/>
          <p:nvPr/>
        </p:nvSpPr>
        <p:spPr>
          <a:xfrm>
            <a:off x="2262148" y="2616085"/>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0.3</a:t>
            </a:r>
            <a:endParaRPr lang="zh-CN" altLang="en-US" dirty="0">
              <a:solidFill>
                <a:srgbClr val="0000CC"/>
              </a:solidFill>
            </a:endParaRPr>
          </a:p>
        </p:txBody>
      </p:sp>
      <p:sp>
        <p:nvSpPr>
          <p:cNvPr id="66" name="矩形 21"/>
          <p:cNvSpPr/>
          <p:nvPr/>
        </p:nvSpPr>
        <p:spPr>
          <a:xfrm>
            <a:off x="1684298" y="3530485"/>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0.2</a:t>
            </a:r>
            <a:endParaRPr lang="zh-CN" altLang="en-US" dirty="0">
              <a:solidFill>
                <a:srgbClr val="0000CC"/>
              </a:solidFill>
            </a:endParaRPr>
          </a:p>
        </p:txBody>
      </p:sp>
      <p:sp>
        <p:nvSpPr>
          <p:cNvPr id="67" name="矩形 21"/>
          <p:cNvSpPr/>
          <p:nvPr/>
        </p:nvSpPr>
        <p:spPr>
          <a:xfrm>
            <a:off x="2757448" y="4063885"/>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0.5</a:t>
            </a:r>
            <a:endParaRPr lang="zh-CN" altLang="en-US" dirty="0">
              <a:solidFill>
                <a:srgbClr val="0000CC"/>
              </a:solidFill>
            </a:endParaRPr>
          </a:p>
        </p:txBody>
      </p:sp>
      <p:sp>
        <p:nvSpPr>
          <p:cNvPr id="68" name="矩形 21"/>
          <p:cNvSpPr/>
          <p:nvPr/>
        </p:nvSpPr>
        <p:spPr>
          <a:xfrm>
            <a:off x="3995698" y="3759085"/>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0.4</a:t>
            </a:r>
            <a:endParaRPr lang="zh-CN" altLang="en-US" dirty="0">
              <a:solidFill>
                <a:srgbClr val="0000CC"/>
              </a:solidFill>
            </a:endParaRPr>
          </a:p>
        </p:txBody>
      </p:sp>
      <p:sp>
        <p:nvSpPr>
          <p:cNvPr id="69" name="矩形 21"/>
          <p:cNvSpPr/>
          <p:nvPr/>
        </p:nvSpPr>
        <p:spPr>
          <a:xfrm>
            <a:off x="6554748" y="2920885"/>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a:t>
            </a:r>
            <a:endParaRPr lang="zh-CN" altLang="en-US" dirty="0">
              <a:solidFill>
                <a:srgbClr val="0000CC"/>
              </a:solidFill>
            </a:endParaRPr>
          </a:p>
        </p:txBody>
      </p:sp>
      <p:sp>
        <p:nvSpPr>
          <p:cNvPr id="70" name="矩形 21"/>
          <p:cNvSpPr/>
          <p:nvPr/>
        </p:nvSpPr>
        <p:spPr>
          <a:xfrm>
            <a:off x="7627898" y="3073285"/>
            <a:ext cx="7429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0.74</a:t>
            </a:r>
            <a:endParaRPr lang="zh-CN" altLang="en-US" dirty="0">
              <a:solidFill>
                <a:srgbClr val="0000CC"/>
              </a:solidFill>
            </a:endParaRPr>
          </a:p>
        </p:txBody>
      </p:sp>
      <p:sp>
        <p:nvSpPr>
          <p:cNvPr id="71" name="矩形 21"/>
          <p:cNvSpPr/>
          <p:nvPr/>
        </p:nvSpPr>
        <p:spPr>
          <a:xfrm>
            <a:off x="5976898" y="3682885"/>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72" name="矩形 21"/>
          <p:cNvSpPr/>
          <p:nvPr/>
        </p:nvSpPr>
        <p:spPr>
          <a:xfrm>
            <a:off x="5976898" y="4597285"/>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73" name="矩形 21"/>
          <p:cNvSpPr/>
          <p:nvPr/>
        </p:nvSpPr>
        <p:spPr>
          <a:xfrm>
            <a:off x="4953000" y="3835286"/>
            <a:ext cx="8255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0.5</a:t>
            </a:r>
            <a:endParaRPr lang="zh-CN" altLang="en-US" dirty="0">
              <a:solidFill>
                <a:srgbClr val="0000CC"/>
              </a:solidFill>
            </a:endParaRPr>
          </a:p>
        </p:txBody>
      </p:sp>
      <p:sp>
        <p:nvSpPr>
          <p:cNvPr id="74" name="Oval 73"/>
          <p:cNvSpPr/>
          <p:nvPr/>
        </p:nvSpPr>
        <p:spPr>
          <a:xfrm>
            <a:off x="6913000" y="1701686"/>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75" name="Oval 74"/>
          <p:cNvSpPr/>
          <p:nvPr/>
        </p:nvSpPr>
        <p:spPr>
          <a:xfrm>
            <a:off x="742969" y="2006486"/>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cxnSp>
        <p:nvCxnSpPr>
          <p:cNvPr id="76" name="Straight Connector 75"/>
          <p:cNvCxnSpPr/>
          <p:nvPr/>
        </p:nvCxnSpPr>
        <p:spPr>
          <a:xfrm flipH="1">
            <a:off x="6356350" y="2689464"/>
            <a:ext cx="581940" cy="383822"/>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2806719" y="2768486"/>
            <a:ext cx="1342019" cy="1199444"/>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79" name="Oval 78"/>
          <p:cNvSpPr/>
          <p:nvPr/>
        </p:nvSpPr>
        <p:spPr>
          <a:xfrm>
            <a:off x="6934219" y="1701686"/>
            <a:ext cx="1342019" cy="1199444"/>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80" name="Oval 79"/>
          <p:cNvSpPr/>
          <p:nvPr/>
        </p:nvSpPr>
        <p:spPr>
          <a:xfrm rot="18505988">
            <a:off x="5074655" y="987614"/>
            <a:ext cx="3793885" cy="4244866"/>
          </a:xfrm>
          <a:prstGeom prst="ellipse">
            <a:avLst/>
          </a:prstGeom>
          <a:noFill/>
          <a:ln w="38100" cmpd="sng">
            <a:solidFill>
              <a:srgbClr val="FF6600"/>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311400" y="1396886"/>
            <a:ext cx="4044950" cy="707886"/>
          </a:xfrm>
          <a:prstGeom prst="rect">
            <a:avLst/>
          </a:prstGeom>
          <a:solidFill>
            <a:srgbClr val="FFFFFF"/>
          </a:solidFill>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000" b="1" dirty="0" smtClean="0">
                <a:solidFill>
                  <a:srgbClr val="FF6600"/>
                </a:solidFill>
              </a:rPr>
              <a:t>Opinion leaders, </a:t>
            </a:r>
            <a:r>
              <a:rPr lang="en-US" sz="2000" dirty="0" smtClean="0"/>
              <a:t>who post 50% of URLs on Twitter</a:t>
            </a:r>
            <a:r>
              <a:rPr lang="en-US" sz="2000" baseline="30000" dirty="0" smtClean="0"/>
              <a:t>[1]</a:t>
            </a:r>
            <a:endParaRPr lang="en-US" sz="2000" dirty="0"/>
          </a:p>
        </p:txBody>
      </p:sp>
    </p:spTree>
    <p:extLst>
      <p:ext uri="{BB962C8B-B14F-4D97-AF65-F5344CB8AC3E}">
        <p14:creationId xmlns:p14="http://schemas.microsoft.com/office/powerpoint/2010/main" val="13470973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Social </a:t>
            </a:r>
            <a:r>
              <a:rPr lang="en-US" sz="3200" dirty="0" smtClean="0"/>
              <a:t>Role</a:t>
            </a:r>
            <a:endParaRPr lang="en-US" sz="3200" dirty="0"/>
          </a:p>
        </p:txBody>
      </p:sp>
      <p:sp>
        <p:nvSpPr>
          <p:cNvPr id="53" name="Rectangle 52"/>
          <p:cNvSpPr/>
          <p:nvPr/>
        </p:nvSpPr>
        <p:spPr>
          <a:xfrm>
            <a:off x="0" y="6581003"/>
            <a:ext cx="9906000" cy="276999"/>
          </a:xfrm>
          <a:prstGeom prst="rect">
            <a:avLst/>
          </a:prstGeom>
          <a:solidFill>
            <a:srgbClr val="3366FF"/>
          </a:solidFill>
          <a:ln>
            <a:solidFill>
              <a:srgbClr val="3366FF"/>
            </a:solidFill>
          </a:ln>
        </p:spPr>
        <p:txBody>
          <a:bodyPr wrap="square">
            <a:spAutoFit/>
          </a:bodyPr>
          <a:lstStyle/>
          <a:p>
            <a:r>
              <a:rPr lang="en-US" sz="1200" dirty="0" smtClean="0">
                <a:solidFill>
                  <a:srgbClr val="FFFFFF"/>
                </a:solidFill>
              </a:rPr>
              <a:t>[2] </a:t>
            </a:r>
            <a:r>
              <a:rPr lang="en-US" sz="1200" dirty="0">
                <a:solidFill>
                  <a:srgbClr val="FFFFFF"/>
                </a:solidFill>
              </a:rPr>
              <a:t>Lou, T., and Tang, J. 2013. Mining structural hole </a:t>
            </a:r>
            <a:r>
              <a:rPr lang="en-US" sz="1200" dirty="0" smtClean="0">
                <a:solidFill>
                  <a:srgbClr val="FFFFFF"/>
                </a:solidFill>
              </a:rPr>
              <a:t>spanners through </a:t>
            </a:r>
            <a:r>
              <a:rPr lang="en-US" sz="1200" dirty="0">
                <a:solidFill>
                  <a:srgbClr val="FFFFFF"/>
                </a:solidFill>
              </a:rPr>
              <a:t>information diffusion in social networks. </a:t>
            </a:r>
            <a:r>
              <a:rPr lang="en-US" sz="1200" dirty="0" smtClean="0">
                <a:solidFill>
                  <a:srgbClr val="FFFFFF"/>
                </a:solidFill>
              </a:rPr>
              <a:t>In </a:t>
            </a:r>
            <a:r>
              <a:rPr lang="fr-FR" sz="1200" dirty="0" smtClean="0">
                <a:solidFill>
                  <a:srgbClr val="FFFFFF"/>
                </a:solidFill>
              </a:rPr>
              <a:t>WWW</a:t>
            </a:r>
            <a:r>
              <a:rPr lang="fr-FR" sz="1200" dirty="0">
                <a:solidFill>
                  <a:srgbClr val="FFFFFF"/>
                </a:solidFill>
              </a:rPr>
              <a:t>’13 , 825–836</a:t>
            </a:r>
            <a:endParaRPr lang="en-US" sz="1200" dirty="0">
              <a:solidFill>
                <a:srgbClr val="FFFFFF"/>
              </a:solidFill>
              <a:latin typeface="Arial"/>
              <a:cs typeface="Arial"/>
            </a:endParaRPr>
          </a:p>
        </p:txBody>
      </p:sp>
      <p:pic>
        <p:nvPicPr>
          <p:cNvPr id="41" name="Picture 40"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18" y="1806105"/>
            <a:ext cx="1310067" cy="1219200"/>
          </a:xfrm>
          <a:prstGeom prst="rect">
            <a:avLst/>
          </a:prstGeom>
        </p:spPr>
      </p:pic>
      <p:pic>
        <p:nvPicPr>
          <p:cNvPr id="44" name="Picture 43"/>
          <p:cNvPicPr>
            <a:picLocks noChangeAspect="1"/>
          </p:cNvPicPr>
          <p:nvPr/>
        </p:nvPicPr>
        <p:blipFill>
          <a:blip r:embed="rId4"/>
          <a:stretch>
            <a:fillRect/>
          </a:stretch>
        </p:blipFill>
        <p:spPr>
          <a:xfrm>
            <a:off x="824651" y="2088394"/>
            <a:ext cx="1232826" cy="1166667"/>
          </a:xfrm>
          <a:prstGeom prst="rect">
            <a:avLst/>
          </a:prstGeom>
        </p:spPr>
      </p:pic>
      <p:pic>
        <p:nvPicPr>
          <p:cNvPr id="45" name="Picture 44"/>
          <p:cNvPicPr>
            <a:picLocks noChangeAspect="1"/>
          </p:cNvPicPr>
          <p:nvPr/>
        </p:nvPicPr>
        <p:blipFill>
          <a:blip r:embed="rId5"/>
          <a:stretch>
            <a:fillRect/>
          </a:stretch>
        </p:blipFill>
        <p:spPr>
          <a:xfrm>
            <a:off x="4179704" y="4205060"/>
            <a:ext cx="1232826" cy="1166667"/>
          </a:xfrm>
          <a:prstGeom prst="rect">
            <a:avLst/>
          </a:prstGeom>
        </p:spPr>
      </p:pic>
      <p:pic>
        <p:nvPicPr>
          <p:cNvPr id="46" name="Picture 45"/>
          <p:cNvPicPr>
            <a:picLocks noChangeAspect="1"/>
          </p:cNvPicPr>
          <p:nvPr/>
        </p:nvPicPr>
        <p:blipFill>
          <a:blip r:embed="rId6"/>
          <a:stretch>
            <a:fillRect/>
          </a:stretch>
        </p:blipFill>
        <p:spPr>
          <a:xfrm>
            <a:off x="2837688" y="2864478"/>
            <a:ext cx="1232826" cy="1166667"/>
          </a:xfrm>
          <a:prstGeom prst="rect">
            <a:avLst/>
          </a:prstGeom>
        </p:spPr>
      </p:pic>
      <p:pic>
        <p:nvPicPr>
          <p:cNvPr id="47" name="Picture 46"/>
          <p:cNvPicPr>
            <a:picLocks noChangeAspect="1"/>
          </p:cNvPicPr>
          <p:nvPr/>
        </p:nvPicPr>
        <p:blipFill>
          <a:blip r:embed="rId7"/>
          <a:stretch>
            <a:fillRect/>
          </a:stretch>
        </p:blipFill>
        <p:spPr>
          <a:xfrm>
            <a:off x="1644782" y="4416728"/>
            <a:ext cx="1232826" cy="1166667"/>
          </a:xfrm>
          <a:prstGeom prst="rect">
            <a:avLst/>
          </a:prstGeom>
        </p:spPr>
      </p:pic>
      <p:pic>
        <p:nvPicPr>
          <p:cNvPr id="48" name="Picture 47"/>
          <p:cNvPicPr>
            <a:picLocks noChangeAspect="1"/>
          </p:cNvPicPr>
          <p:nvPr/>
        </p:nvPicPr>
        <p:blipFill>
          <a:blip r:embed="rId8"/>
          <a:stretch>
            <a:fillRect/>
          </a:stretch>
        </p:blipFill>
        <p:spPr>
          <a:xfrm>
            <a:off x="5074377" y="2720507"/>
            <a:ext cx="1232826" cy="1166667"/>
          </a:xfrm>
          <a:prstGeom prst="rect">
            <a:avLst/>
          </a:prstGeom>
        </p:spPr>
      </p:pic>
      <p:pic>
        <p:nvPicPr>
          <p:cNvPr id="49" name="Picture 48"/>
          <p:cNvPicPr>
            <a:picLocks noChangeAspect="1"/>
          </p:cNvPicPr>
          <p:nvPr/>
        </p:nvPicPr>
        <p:blipFill>
          <a:blip r:embed="rId9"/>
          <a:stretch>
            <a:fillRect/>
          </a:stretch>
        </p:blipFill>
        <p:spPr>
          <a:xfrm>
            <a:off x="6789181" y="3781695"/>
            <a:ext cx="1232826" cy="1166667"/>
          </a:xfrm>
          <a:prstGeom prst="rect">
            <a:avLst/>
          </a:prstGeom>
        </p:spPr>
      </p:pic>
      <p:cxnSp>
        <p:nvCxnSpPr>
          <p:cNvPr id="50" name="Straight Connector 49"/>
          <p:cNvCxnSpPr>
            <a:endCxn id="63" idx="0"/>
          </p:cNvCxnSpPr>
          <p:nvPr/>
        </p:nvCxnSpPr>
        <p:spPr>
          <a:xfrm flipH="1">
            <a:off x="7385630" y="3005549"/>
            <a:ext cx="198361" cy="776112"/>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67" idx="6"/>
          </p:cNvCxnSpPr>
          <p:nvPr/>
        </p:nvCxnSpPr>
        <p:spPr>
          <a:xfrm flipH="1">
            <a:off x="5447172" y="4557807"/>
            <a:ext cx="1267448" cy="317499"/>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2092144" y="3005548"/>
            <a:ext cx="671011" cy="282222"/>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4" idx="3"/>
          </p:cNvCxnSpPr>
          <p:nvPr/>
        </p:nvCxnSpPr>
        <p:spPr>
          <a:xfrm flipH="1">
            <a:off x="4925263" y="3747116"/>
            <a:ext cx="271089" cy="528432"/>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3879850" y="4015905"/>
            <a:ext cx="374402" cy="471318"/>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39455" y="3993362"/>
            <a:ext cx="447340" cy="423333"/>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495693" y="3358363"/>
            <a:ext cx="521897" cy="1058333"/>
          </a:xfrm>
          <a:prstGeom prst="line">
            <a:avLst/>
          </a:prstGeom>
          <a:ln w="38100"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63" idx="1"/>
          </p:cNvCxnSpPr>
          <p:nvPr/>
        </p:nvCxnSpPr>
        <p:spPr>
          <a:xfrm>
            <a:off x="6192741" y="3711104"/>
            <a:ext cx="718416" cy="246212"/>
          </a:xfrm>
          <a:prstGeom prst="line">
            <a:avLst/>
          </a:prstGeom>
          <a:ln w="38100"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6714639" y="3781661"/>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4" name="Oval 63"/>
          <p:cNvSpPr/>
          <p:nvPr/>
        </p:nvSpPr>
        <p:spPr>
          <a:xfrm>
            <a:off x="4999852" y="2723327"/>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5" name="Oval 64"/>
          <p:cNvSpPr/>
          <p:nvPr/>
        </p:nvSpPr>
        <p:spPr>
          <a:xfrm>
            <a:off x="1570248" y="4416660"/>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6" name="Oval 65"/>
          <p:cNvSpPr/>
          <p:nvPr/>
        </p:nvSpPr>
        <p:spPr>
          <a:xfrm>
            <a:off x="2798471" y="2885483"/>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7" name="Oval 66"/>
          <p:cNvSpPr/>
          <p:nvPr/>
        </p:nvSpPr>
        <p:spPr>
          <a:xfrm>
            <a:off x="4105172" y="4275549"/>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68" name="矩形 21"/>
          <p:cNvSpPr/>
          <p:nvPr/>
        </p:nvSpPr>
        <p:spPr>
          <a:xfrm>
            <a:off x="2262148" y="2720504"/>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0.3</a:t>
            </a:r>
            <a:endParaRPr lang="zh-CN" altLang="en-US" dirty="0">
              <a:solidFill>
                <a:srgbClr val="0000CC"/>
              </a:solidFill>
            </a:endParaRPr>
          </a:p>
        </p:txBody>
      </p:sp>
      <p:sp>
        <p:nvSpPr>
          <p:cNvPr id="69" name="矩形 21"/>
          <p:cNvSpPr/>
          <p:nvPr/>
        </p:nvSpPr>
        <p:spPr>
          <a:xfrm>
            <a:off x="1684298" y="3634904"/>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0.2</a:t>
            </a:r>
            <a:endParaRPr lang="zh-CN" altLang="en-US" dirty="0">
              <a:solidFill>
                <a:srgbClr val="0000CC"/>
              </a:solidFill>
            </a:endParaRPr>
          </a:p>
        </p:txBody>
      </p:sp>
      <p:sp>
        <p:nvSpPr>
          <p:cNvPr id="70" name="矩形 21"/>
          <p:cNvSpPr/>
          <p:nvPr/>
        </p:nvSpPr>
        <p:spPr>
          <a:xfrm>
            <a:off x="2757448" y="4168304"/>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0.5</a:t>
            </a:r>
            <a:endParaRPr lang="zh-CN" altLang="en-US" dirty="0">
              <a:solidFill>
                <a:srgbClr val="0000CC"/>
              </a:solidFill>
            </a:endParaRPr>
          </a:p>
        </p:txBody>
      </p:sp>
      <p:sp>
        <p:nvSpPr>
          <p:cNvPr id="71" name="矩形 21"/>
          <p:cNvSpPr/>
          <p:nvPr/>
        </p:nvSpPr>
        <p:spPr>
          <a:xfrm>
            <a:off x="3995698" y="3863504"/>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0.4</a:t>
            </a:r>
            <a:endParaRPr lang="zh-CN" altLang="en-US" dirty="0">
              <a:solidFill>
                <a:srgbClr val="0000CC"/>
              </a:solidFill>
            </a:endParaRPr>
          </a:p>
        </p:txBody>
      </p:sp>
      <p:sp>
        <p:nvSpPr>
          <p:cNvPr id="72" name="矩形 21"/>
          <p:cNvSpPr/>
          <p:nvPr/>
        </p:nvSpPr>
        <p:spPr>
          <a:xfrm>
            <a:off x="6554748" y="3025304"/>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a:t>
            </a:r>
            <a:endParaRPr lang="zh-CN" altLang="en-US" dirty="0">
              <a:solidFill>
                <a:srgbClr val="0000CC"/>
              </a:solidFill>
            </a:endParaRPr>
          </a:p>
        </p:txBody>
      </p:sp>
      <p:sp>
        <p:nvSpPr>
          <p:cNvPr id="73" name="矩形 21"/>
          <p:cNvSpPr/>
          <p:nvPr/>
        </p:nvSpPr>
        <p:spPr>
          <a:xfrm>
            <a:off x="7627898" y="3177704"/>
            <a:ext cx="7429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0.74</a:t>
            </a:r>
            <a:endParaRPr lang="zh-CN" altLang="en-US" dirty="0">
              <a:solidFill>
                <a:srgbClr val="0000CC"/>
              </a:solidFill>
            </a:endParaRPr>
          </a:p>
        </p:txBody>
      </p:sp>
      <p:sp>
        <p:nvSpPr>
          <p:cNvPr id="74" name="矩形 21"/>
          <p:cNvSpPr/>
          <p:nvPr/>
        </p:nvSpPr>
        <p:spPr>
          <a:xfrm>
            <a:off x="5976898" y="3787304"/>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75" name="矩形 21"/>
          <p:cNvSpPr/>
          <p:nvPr/>
        </p:nvSpPr>
        <p:spPr>
          <a:xfrm>
            <a:off x="5976898" y="4701704"/>
            <a:ext cx="5778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0.1</a:t>
            </a:r>
            <a:endParaRPr lang="zh-CN" altLang="en-US" dirty="0">
              <a:solidFill>
                <a:srgbClr val="0000CC"/>
              </a:solidFill>
            </a:endParaRPr>
          </a:p>
        </p:txBody>
      </p:sp>
      <p:sp>
        <p:nvSpPr>
          <p:cNvPr id="76" name="矩形 21"/>
          <p:cNvSpPr/>
          <p:nvPr/>
        </p:nvSpPr>
        <p:spPr>
          <a:xfrm>
            <a:off x="4953000" y="3939705"/>
            <a:ext cx="8255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0.5</a:t>
            </a:r>
            <a:endParaRPr lang="zh-CN" altLang="en-US" dirty="0">
              <a:solidFill>
                <a:srgbClr val="0000CC"/>
              </a:solidFill>
            </a:endParaRPr>
          </a:p>
        </p:txBody>
      </p:sp>
      <p:sp>
        <p:nvSpPr>
          <p:cNvPr id="77" name="Oval 76"/>
          <p:cNvSpPr/>
          <p:nvPr/>
        </p:nvSpPr>
        <p:spPr>
          <a:xfrm>
            <a:off x="6913000" y="1806105"/>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
        <p:nvSpPr>
          <p:cNvPr id="78" name="Oval 77"/>
          <p:cNvSpPr/>
          <p:nvPr/>
        </p:nvSpPr>
        <p:spPr>
          <a:xfrm>
            <a:off x="742969" y="2110905"/>
            <a:ext cx="1342019" cy="1199444"/>
          </a:xfrm>
          <a:prstGeom prst="ellipse">
            <a:avLst/>
          </a:prstGeom>
          <a:noFill/>
          <a:ln w="762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cxnSp>
        <p:nvCxnSpPr>
          <p:cNvPr id="79" name="Straight Connector 78"/>
          <p:cNvCxnSpPr/>
          <p:nvPr/>
        </p:nvCxnSpPr>
        <p:spPr>
          <a:xfrm flipH="1">
            <a:off x="6356350" y="2793883"/>
            <a:ext cx="581940" cy="383822"/>
          </a:xfrm>
          <a:prstGeom prst="line">
            <a:avLst/>
          </a:prstGeom>
          <a:ln w="381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rot="18505988">
            <a:off x="5176486" y="915775"/>
            <a:ext cx="3681975" cy="4578613"/>
          </a:xfrm>
          <a:prstGeom prst="ellipse">
            <a:avLst/>
          </a:prstGeom>
          <a:noFill/>
          <a:ln w="38100" cmpd="sng">
            <a:solidFill>
              <a:srgbClr val="3366FF"/>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80" name="Oval 79"/>
          <p:cNvSpPr/>
          <p:nvPr/>
        </p:nvSpPr>
        <p:spPr>
          <a:xfrm rot="18505988">
            <a:off x="-6080" y="1681408"/>
            <a:ext cx="4420511" cy="4061203"/>
          </a:xfrm>
          <a:prstGeom prst="ellipse">
            <a:avLst/>
          </a:prstGeom>
          <a:noFill/>
          <a:ln w="38100" cmpd="sng">
            <a:solidFill>
              <a:srgbClr val="3366FF"/>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16" name="TextBox 15"/>
          <p:cNvSpPr txBox="1"/>
          <p:nvPr/>
        </p:nvSpPr>
        <p:spPr>
          <a:xfrm>
            <a:off x="1981200" y="1501305"/>
            <a:ext cx="4953000" cy="70788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000" b="1" dirty="0" smtClean="0">
                <a:solidFill>
                  <a:srgbClr val="3366FF"/>
                </a:solidFill>
              </a:rPr>
              <a:t>Structural hole spanners,</a:t>
            </a:r>
            <a:r>
              <a:rPr lang="en-US" sz="2000" b="1" dirty="0" smtClean="0">
                <a:solidFill>
                  <a:srgbClr val="FF6600"/>
                </a:solidFill>
              </a:rPr>
              <a:t> </a:t>
            </a:r>
            <a:r>
              <a:rPr lang="en-US" sz="2000" dirty="0" smtClean="0"/>
              <a:t>who control 25% of information diffusion</a:t>
            </a:r>
            <a:r>
              <a:rPr lang="en-US" sz="2000" baseline="30000" dirty="0" smtClean="0"/>
              <a:t>[2]</a:t>
            </a:r>
            <a:endParaRPr lang="en-US" sz="2000" dirty="0"/>
          </a:p>
        </p:txBody>
      </p:sp>
      <p:sp>
        <p:nvSpPr>
          <p:cNvPr id="81" name="Oval 80"/>
          <p:cNvSpPr/>
          <p:nvPr/>
        </p:nvSpPr>
        <p:spPr>
          <a:xfrm>
            <a:off x="4106300" y="4264261"/>
            <a:ext cx="1342019" cy="1199444"/>
          </a:xfrm>
          <a:prstGeom prst="ellipse">
            <a:avLst/>
          </a:prstGeom>
          <a:noFill/>
          <a:ln w="762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000000"/>
              </a:solidFill>
            </a:endParaRPr>
          </a:p>
        </p:txBody>
      </p:sp>
    </p:spTree>
    <p:extLst>
      <p:ext uri="{BB962C8B-B14F-4D97-AF65-F5344CB8AC3E}">
        <p14:creationId xmlns:p14="http://schemas.microsoft.com/office/powerpoint/2010/main" val="998237327"/>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Social</a:t>
            </a:r>
            <a:r>
              <a:rPr lang="zh-CN" altLang="en-US" dirty="0" smtClean="0"/>
              <a:t> </a:t>
            </a:r>
            <a:r>
              <a:rPr lang="en-US" altLang="zh-CN" dirty="0" smtClean="0"/>
              <a:t>Roles</a:t>
            </a:r>
            <a:endParaRPr lang="en-US" dirty="0"/>
          </a:p>
        </p:txBody>
      </p:sp>
      <p:pic>
        <p:nvPicPr>
          <p:cNvPr id="10" name="Picture 2" descr="C:\JieTang\Fundings\Awards\优秀基金\figures\diffusion.emf"/>
          <p:cNvPicPr>
            <a:picLocks noChangeAspect="1" noChangeArrowheads="1"/>
          </p:cNvPicPr>
          <p:nvPr/>
        </p:nvPicPr>
        <p:blipFill>
          <a:blip r:embed="rId3" cstate="print"/>
          <a:srcRect/>
          <a:stretch>
            <a:fillRect/>
          </a:stretch>
        </p:blipFill>
        <p:spPr bwMode="auto">
          <a:xfrm>
            <a:off x="983207" y="2174381"/>
            <a:ext cx="4973551" cy="3094892"/>
          </a:xfrm>
          <a:prstGeom prst="rect">
            <a:avLst/>
          </a:prstGeom>
          <a:noFill/>
        </p:spPr>
      </p:pic>
      <p:sp>
        <p:nvSpPr>
          <p:cNvPr id="11" name="Rectangle 8"/>
          <p:cNvSpPr/>
          <p:nvPr/>
        </p:nvSpPr>
        <p:spPr>
          <a:xfrm>
            <a:off x="3597286" y="2958506"/>
            <a:ext cx="660400" cy="564724"/>
          </a:xfrm>
          <a:prstGeom prst="rect">
            <a:avLst/>
          </a:prstGeom>
          <a:noFill/>
          <a:ln w="28575">
            <a:solidFill>
              <a:srgbClr val="000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0"/>
          <p:cNvCxnSpPr>
            <a:stCxn id="11" idx="2"/>
            <a:endCxn id="18" idx="1"/>
          </p:cNvCxnSpPr>
          <p:nvPr/>
        </p:nvCxnSpPr>
        <p:spPr>
          <a:xfrm>
            <a:off x="3927489" y="3523230"/>
            <a:ext cx="2408394" cy="450330"/>
          </a:xfrm>
          <a:prstGeom prst="straightConnector1">
            <a:avLst/>
          </a:prstGeom>
          <a:ln w="19050">
            <a:solidFill>
              <a:srgbClr val="0000DC"/>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0"/>
          <p:cNvSpPr txBox="1">
            <a:spLocks noChangeArrowheads="1"/>
          </p:cNvSpPr>
          <p:nvPr/>
        </p:nvSpPr>
        <p:spPr bwMode="auto">
          <a:xfrm>
            <a:off x="228600" y="4749618"/>
            <a:ext cx="2743200" cy="319626"/>
          </a:xfrm>
          <a:prstGeom prst="rect">
            <a:avLst/>
          </a:prstGeom>
          <a:noFill/>
          <a:ln w="9525">
            <a:noFill/>
            <a:miter lim="800000"/>
            <a:headEnd/>
            <a:tailEnd/>
          </a:ln>
        </p:spPr>
        <p:txBody>
          <a:bodyPr wrap="square">
            <a:spAutoFit/>
          </a:bodyPr>
          <a:lstStyle/>
          <a:p>
            <a:pPr>
              <a:spcBef>
                <a:spcPct val="50000"/>
              </a:spcBef>
            </a:pPr>
            <a:r>
              <a:rPr lang="en-US" altLang="zh-CN" sz="1477" dirty="0" smtClean="0">
                <a:latin typeface="Arial"/>
                <a:ea typeface="黑体"/>
                <a:cs typeface="Arial"/>
              </a:rPr>
              <a:t>Across-community</a:t>
            </a:r>
            <a:r>
              <a:rPr lang="zh-CN" altLang="en-US" sz="1477" dirty="0" smtClean="0">
                <a:latin typeface="Arial"/>
                <a:ea typeface="黑体"/>
                <a:cs typeface="Arial"/>
              </a:rPr>
              <a:t> </a:t>
            </a:r>
            <a:r>
              <a:rPr lang="en-US" altLang="zh-CN" sz="1477" dirty="0" smtClean="0">
                <a:latin typeface="Arial"/>
                <a:ea typeface="黑体"/>
                <a:cs typeface="Arial"/>
              </a:rPr>
              <a:t>Information</a:t>
            </a:r>
            <a:endParaRPr lang="en-US" altLang="zh-CN" sz="1477" dirty="0">
              <a:latin typeface="Arial"/>
              <a:ea typeface="黑体"/>
              <a:cs typeface="Arial"/>
            </a:endParaRPr>
          </a:p>
        </p:txBody>
      </p:sp>
      <p:cxnSp>
        <p:nvCxnSpPr>
          <p:cNvPr id="14" name="Straight Arrow Connector 10"/>
          <p:cNvCxnSpPr>
            <a:stCxn id="13" idx="0"/>
          </p:cNvCxnSpPr>
          <p:nvPr/>
        </p:nvCxnSpPr>
        <p:spPr>
          <a:xfrm flipV="1">
            <a:off x="1600200" y="3347397"/>
            <a:ext cx="1776957" cy="1402221"/>
          </a:xfrm>
          <a:prstGeom prst="straightConnector1">
            <a:avLst/>
          </a:prstGeom>
          <a:ln w="19050">
            <a:solidFill>
              <a:srgbClr val="0000DC"/>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0"/>
          <p:cNvSpPr txBox="1">
            <a:spLocks noChangeArrowheads="1"/>
          </p:cNvSpPr>
          <p:nvPr/>
        </p:nvSpPr>
        <p:spPr bwMode="auto">
          <a:xfrm>
            <a:off x="1395953" y="2315082"/>
            <a:ext cx="1568450" cy="319639"/>
          </a:xfrm>
          <a:prstGeom prst="rect">
            <a:avLst/>
          </a:prstGeom>
          <a:noFill/>
          <a:ln w="9525">
            <a:noFill/>
            <a:miter lim="800000"/>
            <a:headEnd/>
            <a:tailEnd/>
          </a:ln>
        </p:spPr>
        <p:txBody>
          <a:bodyPr wrap="square">
            <a:spAutoFit/>
          </a:bodyPr>
          <a:lstStyle/>
          <a:p>
            <a:pPr>
              <a:spcBef>
                <a:spcPct val="50000"/>
              </a:spcBef>
            </a:pPr>
            <a:r>
              <a:rPr lang="en-US" altLang="zh-CN" sz="1477" dirty="0" smtClean="0">
                <a:latin typeface="Arial"/>
                <a:ea typeface="黑体"/>
                <a:cs typeface="Arial"/>
              </a:rPr>
              <a:t>Community</a:t>
            </a:r>
            <a:r>
              <a:rPr lang="zh-CN" altLang="en-US" sz="1477" dirty="0" smtClean="0">
                <a:latin typeface="Arial"/>
                <a:ea typeface="黑体"/>
                <a:cs typeface="Arial"/>
              </a:rPr>
              <a:t> </a:t>
            </a:r>
            <a:r>
              <a:rPr lang="en-US" altLang="zh-CN" sz="1477" dirty="0" smtClean="0">
                <a:latin typeface="Arial"/>
                <a:ea typeface="黑体"/>
                <a:cs typeface="Arial"/>
              </a:rPr>
              <a:t>1</a:t>
            </a:r>
            <a:endParaRPr lang="en-US" altLang="zh-CN" sz="1477" dirty="0">
              <a:latin typeface="Arial"/>
              <a:ea typeface="黑体"/>
              <a:cs typeface="Arial"/>
            </a:endParaRPr>
          </a:p>
        </p:txBody>
      </p:sp>
      <p:sp>
        <p:nvSpPr>
          <p:cNvPr id="16" name="Text Box 10"/>
          <p:cNvSpPr txBox="1">
            <a:spLocks noChangeArrowheads="1"/>
          </p:cNvSpPr>
          <p:nvPr/>
        </p:nvSpPr>
        <p:spPr bwMode="auto">
          <a:xfrm>
            <a:off x="3429000" y="2002558"/>
            <a:ext cx="1295400" cy="319626"/>
          </a:xfrm>
          <a:prstGeom prst="rect">
            <a:avLst/>
          </a:prstGeom>
          <a:noFill/>
          <a:ln w="9525">
            <a:noFill/>
            <a:miter lim="800000"/>
            <a:headEnd/>
            <a:tailEnd/>
          </a:ln>
        </p:spPr>
        <p:txBody>
          <a:bodyPr wrap="square">
            <a:spAutoFit/>
          </a:bodyPr>
          <a:lstStyle/>
          <a:p>
            <a:pPr>
              <a:spcBef>
                <a:spcPct val="50000"/>
              </a:spcBef>
            </a:pPr>
            <a:r>
              <a:rPr lang="en-US" altLang="zh-CN" sz="1477" dirty="0">
                <a:latin typeface="Arial"/>
                <a:ea typeface="黑体"/>
                <a:cs typeface="Arial"/>
              </a:rPr>
              <a:t>Community</a:t>
            </a:r>
            <a:r>
              <a:rPr lang="zh-CN" altLang="en-US" sz="1477" dirty="0">
                <a:latin typeface="Arial"/>
                <a:ea typeface="黑体"/>
                <a:cs typeface="Arial"/>
              </a:rPr>
              <a:t> </a:t>
            </a:r>
            <a:r>
              <a:rPr lang="zh-CN" altLang="zh-CN" sz="1477" dirty="0" smtClean="0">
                <a:latin typeface="Arial"/>
                <a:ea typeface="黑体"/>
                <a:cs typeface="Arial"/>
              </a:rPr>
              <a:t>2</a:t>
            </a:r>
            <a:endParaRPr lang="en-US" altLang="zh-CN" sz="1477" dirty="0">
              <a:latin typeface="Arial"/>
              <a:ea typeface="黑体"/>
              <a:cs typeface="Arial"/>
            </a:endParaRPr>
          </a:p>
        </p:txBody>
      </p:sp>
      <p:sp>
        <p:nvSpPr>
          <p:cNvPr id="17" name="Text Box 10"/>
          <p:cNvSpPr txBox="1">
            <a:spLocks noChangeArrowheads="1"/>
          </p:cNvSpPr>
          <p:nvPr/>
        </p:nvSpPr>
        <p:spPr bwMode="auto">
          <a:xfrm>
            <a:off x="3776145" y="5268047"/>
            <a:ext cx="1568450" cy="319639"/>
          </a:xfrm>
          <a:prstGeom prst="rect">
            <a:avLst/>
          </a:prstGeom>
          <a:noFill/>
          <a:ln w="9525">
            <a:noFill/>
            <a:miter lim="800000"/>
            <a:headEnd/>
            <a:tailEnd/>
          </a:ln>
        </p:spPr>
        <p:txBody>
          <a:bodyPr wrap="square">
            <a:spAutoFit/>
          </a:bodyPr>
          <a:lstStyle/>
          <a:p>
            <a:pPr>
              <a:spcBef>
                <a:spcPct val="50000"/>
              </a:spcBef>
            </a:pPr>
            <a:r>
              <a:rPr lang="en-US" altLang="zh-CN" sz="1477" dirty="0">
                <a:latin typeface="Arial"/>
                <a:ea typeface="黑体"/>
                <a:cs typeface="Arial"/>
              </a:rPr>
              <a:t>Community</a:t>
            </a:r>
            <a:r>
              <a:rPr lang="zh-CN" altLang="en-US" sz="1477" dirty="0">
                <a:latin typeface="Arial"/>
                <a:ea typeface="黑体"/>
                <a:cs typeface="Arial"/>
              </a:rPr>
              <a:t> </a:t>
            </a:r>
            <a:r>
              <a:rPr lang="zh-CN" altLang="zh-CN" sz="1477" dirty="0" smtClean="0">
                <a:latin typeface="Arial"/>
                <a:ea typeface="黑体"/>
                <a:cs typeface="Arial"/>
              </a:rPr>
              <a:t>3</a:t>
            </a:r>
            <a:endParaRPr lang="en-US" altLang="zh-CN" sz="1477" dirty="0">
              <a:latin typeface="Arial"/>
              <a:ea typeface="黑体"/>
              <a:cs typeface="Arial"/>
            </a:endParaRPr>
          </a:p>
        </p:txBody>
      </p:sp>
      <p:sp>
        <p:nvSpPr>
          <p:cNvPr id="18" name="Text Box 10"/>
          <p:cNvSpPr txBox="1">
            <a:spLocks noChangeArrowheads="1"/>
          </p:cNvSpPr>
          <p:nvPr/>
        </p:nvSpPr>
        <p:spPr bwMode="auto">
          <a:xfrm>
            <a:off x="6335880" y="3785360"/>
            <a:ext cx="2976935" cy="376411"/>
          </a:xfrm>
          <a:prstGeom prst="rect">
            <a:avLst/>
          </a:prstGeom>
          <a:noFill/>
          <a:ln w="9525">
            <a:noFill/>
            <a:miter lim="800000"/>
            <a:headEnd/>
            <a:tailEnd/>
          </a:ln>
        </p:spPr>
        <p:txBody>
          <a:bodyPr wrap="square">
            <a:spAutoFit/>
          </a:bodyPr>
          <a:lstStyle/>
          <a:p>
            <a:pPr>
              <a:spcBef>
                <a:spcPct val="50000"/>
              </a:spcBef>
            </a:pPr>
            <a:r>
              <a:rPr lang="en-US" altLang="zh-CN" sz="1846" b="1" dirty="0" smtClean="0">
                <a:solidFill>
                  <a:srgbClr val="800000"/>
                </a:solidFill>
                <a:latin typeface="Arial"/>
                <a:ea typeface="黑体"/>
                <a:cs typeface="Arial"/>
              </a:rPr>
              <a:t>Structural</a:t>
            </a:r>
            <a:r>
              <a:rPr lang="zh-CN" altLang="en-US" sz="1846" b="1" dirty="0" smtClean="0">
                <a:solidFill>
                  <a:srgbClr val="800000"/>
                </a:solidFill>
                <a:latin typeface="Arial"/>
                <a:ea typeface="黑体"/>
                <a:cs typeface="Arial"/>
              </a:rPr>
              <a:t> </a:t>
            </a:r>
            <a:r>
              <a:rPr lang="en-US" altLang="zh-CN" sz="1846" b="1" dirty="0" smtClean="0">
                <a:solidFill>
                  <a:srgbClr val="800000"/>
                </a:solidFill>
                <a:latin typeface="Arial"/>
                <a:ea typeface="黑体"/>
                <a:cs typeface="Arial"/>
              </a:rPr>
              <a:t>Hole</a:t>
            </a:r>
            <a:endParaRPr lang="en-US" altLang="zh-CN" sz="1846" b="1" dirty="0">
              <a:solidFill>
                <a:srgbClr val="800000"/>
              </a:solidFill>
              <a:latin typeface="Arial"/>
              <a:ea typeface="黑体"/>
              <a:cs typeface="Arial"/>
            </a:endParaRPr>
          </a:p>
        </p:txBody>
      </p:sp>
      <p:sp>
        <p:nvSpPr>
          <p:cNvPr id="19" name="矩形 15"/>
          <p:cNvSpPr/>
          <p:nvPr/>
        </p:nvSpPr>
        <p:spPr>
          <a:xfrm>
            <a:off x="6246282" y="4145896"/>
            <a:ext cx="2821518" cy="935883"/>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zh-CN" dirty="0" smtClean="0">
                <a:latin typeface="Arial"/>
                <a:ea typeface="黑体"/>
                <a:cs typeface="Arial"/>
              </a:rPr>
              <a:t>1%</a:t>
            </a:r>
            <a:r>
              <a:rPr lang="zh-CN" altLang="en-US" dirty="0" smtClean="0">
                <a:latin typeface="Arial"/>
                <a:ea typeface="黑体"/>
                <a:cs typeface="Arial"/>
              </a:rPr>
              <a:t> </a:t>
            </a:r>
            <a:r>
              <a:rPr lang="en-US" altLang="zh-CN" dirty="0" smtClean="0">
                <a:latin typeface="Arial"/>
                <a:ea typeface="黑体"/>
                <a:cs typeface="Arial"/>
              </a:rPr>
              <a:t>of</a:t>
            </a:r>
            <a:r>
              <a:rPr lang="zh-CN" altLang="en-US" dirty="0" smtClean="0">
                <a:latin typeface="Arial"/>
                <a:ea typeface="黑体"/>
                <a:cs typeface="Arial"/>
              </a:rPr>
              <a:t> </a:t>
            </a:r>
            <a:r>
              <a:rPr lang="en-US" altLang="zh-CN" dirty="0" smtClean="0">
                <a:latin typeface="Arial"/>
                <a:ea typeface="黑体"/>
                <a:cs typeface="Arial"/>
              </a:rPr>
              <a:t>users</a:t>
            </a:r>
            <a:r>
              <a:rPr lang="zh-CN" altLang="en-US" dirty="0" smtClean="0">
                <a:latin typeface="Arial"/>
                <a:ea typeface="黑体"/>
                <a:cs typeface="Arial"/>
              </a:rPr>
              <a:t> </a:t>
            </a:r>
            <a:r>
              <a:rPr lang="en-US" altLang="zh-CN" dirty="0" smtClean="0">
                <a:latin typeface="Arial"/>
                <a:ea typeface="黑体"/>
                <a:cs typeface="Arial"/>
              </a:rPr>
              <a:t>with</a:t>
            </a:r>
            <a:r>
              <a:rPr lang="zh-CN" altLang="en-US" dirty="0" smtClean="0">
                <a:latin typeface="Arial"/>
                <a:ea typeface="黑体"/>
                <a:cs typeface="Arial"/>
              </a:rPr>
              <a:t> </a:t>
            </a:r>
            <a:r>
              <a:rPr lang="en-US" altLang="zh-CN" dirty="0" smtClean="0">
                <a:latin typeface="Arial"/>
                <a:ea typeface="黑体"/>
                <a:cs typeface="Arial"/>
              </a:rPr>
              <a:t>smallest</a:t>
            </a:r>
            <a:r>
              <a:rPr lang="zh-CN" altLang="en-US" dirty="0" smtClean="0">
                <a:latin typeface="Arial"/>
                <a:ea typeface="黑体"/>
                <a:cs typeface="Arial"/>
              </a:rPr>
              <a:t> </a:t>
            </a:r>
            <a:r>
              <a:rPr lang="en-US" altLang="zh-CN" dirty="0" smtClean="0">
                <a:solidFill>
                  <a:srgbClr val="3366FF"/>
                </a:solidFill>
                <a:latin typeface="Arial"/>
                <a:ea typeface="黑体"/>
                <a:cs typeface="Arial"/>
              </a:rPr>
              <a:t>network</a:t>
            </a:r>
            <a:r>
              <a:rPr lang="zh-CN" altLang="en-US" dirty="0" smtClean="0">
                <a:solidFill>
                  <a:srgbClr val="3366FF"/>
                </a:solidFill>
                <a:latin typeface="Arial"/>
                <a:ea typeface="黑体"/>
                <a:cs typeface="Arial"/>
              </a:rPr>
              <a:t> </a:t>
            </a:r>
            <a:r>
              <a:rPr lang="en-US" altLang="zh-CN" dirty="0" smtClean="0">
                <a:solidFill>
                  <a:srgbClr val="3366FF"/>
                </a:solidFill>
                <a:latin typeface="Arial"/>
                <a:ea typeface="黑体"/>
                <a:cs typeface="Arial"/>
              </a:rPr>
              <a:t>constraint</a:t>
            </a:r>
            <a:r>
              <a:rPr lang="zh-CN" altLang="en-US" dirty="0" smtClean="0">
                <a:latin typeface="Arial"/>
                <a:ea typeface="黑体"/>
                <a:cs typeface="Arial"/>
              </a:rPr>
              <a:t> </a:t>
            </a:r>
            <a:r>
              <a:rPr lang="en-US" altLang="zh-CN" dirty="0" smtClean="0">
                <a:latin typeface="Arial"/>
                <a:ea typeface="黑体"/>
                <a:cs typeface="Arial"/>
              </a:rPr>
              <a:t>scores.</a:t>
            </a:r>
            <a:endParaRPr lang="zh-CN" altLang="en-US" dirty="0">
              <a:latin typeface="Arial"/>
              <a:ea typeface="黑体"/>
              <a:cs typeface="Arial"/>
            </a:endParaRPr>
          </a:p>
        </p:txBody>
      </p:sp>
      <p:sp>
        <p:nvSpPr>
          <p:cNvPr id="20" name="Rectangle 8"/>
          <p:cNvSpPr/>
          <p:nvPr/>
        </p:nvSpPr>
        <p:spPr>
          <a:xfrm>
            <a:off x="1613471" y="2731754"/>
            <a:ext cx="660400" cy="564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p:cNvSpPr/>
          <p:nvPr/>
        </p:nvSpPr>
        <p:spPr>
          <a:xfrm>
            <a:off x="4544847" y="2938379"/>
            <a:ext cx="660400" cy="564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10"/>
          <p:cNvCxnSpPr>
            <a:stCxn id="20" idx="0"/>
            <a:endCxn id="24" idx="1"/>
          </p:cNvCxnSpPr>
          <p:nvPr/>
        </p:nvCxnSpPr>
        <p:spPr>
          <a:xfrm flipV="1">
            <a:off x="1943683" y="2115259"/>
            <a:ext cx="4300249" cy="61651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14"/>
          <p:cNvCxnSpPr>
            <a:stCxn id="21" idx="0"/>
            <a:endCxn id="24" idx="1"/>
          </p:cNvCxnSpPr>
          <p:nvPr/>
        </p:nvCxnSpPr>
        <p:spPr>
          <a:xfrm flipV="1">
            <a:off x="4875059" y="2115237"/>
            <a:ext cx="1368873" cy="8231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 Box 10"/>
          <p:cNvSpPr txBox="1">
            <a:spLocks noChangeArrowheads="1"/>
          </p:cNvSpPr>
          <p:nvPr/>
        </p:nvSpPr>
        <p:spPr bwMode="auto">
          <a:xfrm>
            <a:off x="6243923" y="1927053"/>
            <a:ext cx="2976280" cy="376411"/>
          </a:xfrm>
          <a:prstGeom prst="rect">
            <a:avLst/>
          </a:prstGeom>
          <a:noFill/>
          <a:ln w="9525">
            <a:noFill/>
            <a:miter lim="800000"/>
            <a:headEnd/>
            <a:tailEnd/>
          </a:ln>
        </p:spPr>
        <p:txBody>
          <a:bodyPr wrap="square">
            <a:spAutoFit/>
          </a:bodyPr>
          <a:lstStyle/>
          <a:p>
            <a:pPr>
              <a:spcBef>
                <a:spcPct val="50000"/>
              </a:spcBef>
            </a:pPr>
            <a:r>
              <a:rPr lang="en-US" altLang="zh-CN" sz="1846" b="1" dirty="0" smtClean="0">
                <a:solidFill>
                  <a:srgbClr val="800000"/>
                </a:solidFill>
                <a:latin typeface="Arial"/>
                <a:ea typeface="黑体"/>
                <a:cs typeface="Arial"/>
              </a:rPr>
              <a:t>Opinion</a:t>
            </a:r>
            <a:r>
              <a:rPr lang="zh-CN" altLang="en-US" sz="1846" b="1" dirty="0" smtClean="0">
                <a:solidFill>
                  <a:srgbClr val="800000"/>
                </a:solidFill>
                <a:latin typeface="Arial"/>
                <a:ea typeface="黑体"/>
                <a:cs typeface="Arial"/>
              </a:rPr>
              <a:t> </a:t>
            </a:r>
            <a:r>
              <a:rPr lang="en-US" altLang="zh-CN" sz="1846" b="1" dirty="0" smtClean="0">
                <a:solidFill>
                  <a:srgbClr val="800000"/>
                </a:solidFill>
                <a:latin typeface="Arial"/>
                <a:ea typeface="黑体"/>
                <a:cs typeface="Arial"/>
              </a:rPr>
              <a:t>Leader</a:t>
            </a:r>
            <a:endParaRPr lang="en-US" altLang="zh-CN" sz="1846" b="1" dirty="0">
              <a:solidFill>
                <a:srgbClr val="800000"/>
              </a:solidFill>
              <a:latin typeface="Arial"/>
              <a:ea typeface="黑体"/>
              <a:cs typeface="Arial"/>
            </a:endParaRPr>
          </a:p>
        </p:txBody>
      </p:sp>
      <p:sp>
        <p:nvSpPr>
          <p:cNvPr id="25" name="矩形 15"/>
          <p:cNvSpPr/>
          <p:nvPr/>
        </p:nvSpPr>
        <p:spPr>
          <a:xfrm>
            <a:off x="6243930" y="2297007"/>
            <a:ext cx="2823881" cy="68342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zh-CN" dirty="0" smtClean="0">
                <a:latin typeface="Arial"/>
                <a:ea typeface="黑体"/>
                <a:cs typeface="Arial"/>
              </a:rPr>
              <a:t>1%</a:t>
            </a:r>
            <a:r>
              <a:rPr lang="zh-CN" altLang="en-US" dirty="0" smtClean="0">
                <a:latin typeface="Arial"/>
                <a:ea typeface="黑体"/>
                <a:cs typeface="Arial"/>
              </a:rPr>
              <a:t> </a:t>
            </a:r>
            <a:r>
              <a:rPr lang="en-US" altLang="zh-CN" dirty="0" smtClean="0">
                <a:latin typeface="Arial"/>
                <a:ea typeface="黑体"/>
                <a:cs typeface="Arial"/>
              </a:rPr>
              <a:t>of</a:t>
            </a:r>
            <a:r>
              <a:rPr lang="zh-CN" altLang="en-US" dirty="0" smtClean="0">
                <a:latin typeface="Arial"/>
                <a:ea typeface="黑体"/>
                <a:cs typeface="Arial"/>
              </a:rPr>
              <a:t> </a:t>
            </a:r>
            <a:r>
              <a:rPr lang="en-US" altLang="zh-CN" dirty="0" smtClean="0">
                <a:latin typeface="Arial"/>
                <a:ea typeface="黑体"/>
                <a:cs typeface="Arial"/>
              </a:rPr>
              <a:t>users</a:t>
            </a:r>
            <a:r>
              <a:rPr lang="zh-CN" altLang="en-US" dirty="0" smtClean="0">
                <a:latin typeface="Arial"/>
                <a:ea typeface="黑体"/>
                <a:cs typeface="Arial"/>
              </a:rPr>
              <a:t> </a:t>
            </a:r>
            <a:r>
              <a:rPr lang="en-US" altLang="zh-CN" dirty="0" smtClean="0">
                <a:latin typeface="Arial"/>
                <a:ea typeface="黑体"/>
                <a:cs typeface="Arial"/>
              </a:rPr>
              <a:t>with</a:t>
            </a:r>
            <a:r>
              <a:rPr lang="zh-CN" altLang="en-US" dirty="0" smtClean="0">
                <a:latin typeface="Arial"/>
                <a:ea typeface="黑体"/>
                <a:cs typeface="Arial"/>
              </a:rPr>
              <a:t> </a:t>
            </a:r>
            <a:r>
              <a:rPr lang="en-US" altLang="zh-CN" dirty="0" smtClean="0">
                <a:latin typeface="Arial"/>
                <a:ea typeface="黑体"/>
                <a:cs typeface="Arial"/>
              </a:rPr>
              <a:t>largest</a:t>
            </a:r>
            <a:r>
              <a:rPr lang="zh-CN" altLang="en-US" dirty="0" smtClean="0">
                <a:latin typeface="Arial"/>
                <a:ea typeface="黑体"/>
                <a:cs typeface="Arial"/>
              </a:rPr>
              <a:t> </a:t>
            </a:r>
            <a:r>
              <a:rPr lang="en-US" altLang="zh-CN" dirty="0" smtClean="0">
                <a:solidFill>
                  <a:srgbClr val="800000"/>
                </a:solidFill>
                <a:latin typeface="Arial"/>
                <a:ea typeface="黑体"/>
                <a:cs typeface="Arial"/>
              </a:rPr>
              <a:t>PageRank</a:t>
            </a:r>
            <a:r>
              <a:rPr lang="zh-CN" altLang="zh-CN" dirty="0">
                <a:solidFill>
                  <a:srgbClr val="800000"/>
                </a:solidFill>
                <a:latin typeface="Arial"/>
                <a:ea typeface="黑体"/>
                <a:cs typeface="Arial"/>
              </a:rPr>
              <a:t> </a:t>
            </a:r>
            <a:r>
              <a:rPr lang="en-US" altLang="zh-CN" dirty="0" smtClean="0">
                <a:latin typeface="Arial"/>
                <a:ea typeface="黑体"/>
                <a:cs typeface="Arial"/>
              </a:rPr>
              <a:t>scores</a:t>
            </a:r>
            <a:endParaRPr lang="zh-CN" altLang="en-US" dirty="0">
              <a:latin typeface="Arial"/>
              <a:ea typeface="黑体"/>
              <a:cs typeface="Arial"/>
            </a:endParaRPr>
          </a:p>
        </p:txBody>
      </p:sp>
      <p:sp>
        <p:nvSpPr>
          <p:cNvPr id="27" name="副标题 4"/>
          <p:cNvSpPr txBox="1">
            <a:spLocks/>
          </p:cNvSpPr>
          <p:nvPr/>
        </p:nvSpPr>
        <p:spPr bwMode="auto">
          <a:xfrm>
            <a:off x="0" y="6324600"/>
            <a:ext cx="9906000" cy="539708"/>
          </a:xfrm>
          <a:prstGeom prst="rect">
            <a:avLst/>
          </a:prstGeom>
          <a:solidFill>
            <a:schemeClr val="accent4">
              <a:lumMod val="75000"/>
            </a:schemeClr>
          </a:solidFill>
          <a:ln w="9525">
            <a:noFill/>
            <a:miter lim="800000"/>
            <a:headEnd/>
            <a:tailEnd/>
          </a:ln>
        </p:spPr>
        <p:txBody>
          <a:bodyPr vert="horz" wrap="square" lIns="166154" tIns="42203" rIns="66462" bIns="42203" numCol="1" anchor="ctr" anchorCtr="0" compatLnSpc="1">
            <a:prstTxWarp prst="textNoShape">
              <a:avLst/>
            </a:prstTxWarp>
          </a:bodyPr>
          <a:lstStyle/>
          <a:p>
            <a:r>
              <a:rPr lang="en-US" altLang="zh-CN" sz="1108" dirty="0">
                <a:solidFill>
                  <a:schemeClr val="bg1"/>
                </a:solidFill>
              </a:rPr>
              <a:t>[1] S. Wu, J. M. </a:t>
            </a:r>
            <a:r>
              <a:rPr lang="en-US" altLang="zh-CN" sz="1108" dirty="0" err="1">
                <a:solidFill>
                  <a:schemeClr val="bg1"/>
                </a:solidFill>
              </a:rPr>
              <a:t>Hofman</a:t>
            </a:r>
            <a:r>
              <a:rPr lang="en-US" altLang="zh-CN" sz="1108" dirty="0">
                <a:solidFill>
                  <a:schemeClr val="bg1"/>
                </a:solidFill>
              </a:rPr>
              <a:t>, W. A. Mason, and D. J. Watts. Who says what to whom on twitter. In </a:t>
            </a:r>
            <a:r>
              <a:rPr lang="en-US" altLang="zh-CN" sz="1108" b="1" dirty="0">
                <a:solidFill>
                  <a:schemeClr val="bg1"/>
                </a:solidFill>
              </a:rPr>
              <a:t>WWW’11</a:t>
            </a:r>
            <a:r>
              <a:rPr lang="en-US" altLang="zh-CN" sz="1108" dirty="0">
                <a:solidFill>
                  <a:schemeClr val="bg1"/>
                </a:solidFill>
              </a:rPr>
              <a:t>, pages 705–714, 2011.</a:t>
            </a:r>
          </a:p>
          <a:p>
            <a:r>
              <a:rPr lang="en-US" altLang="zh-CN" sz="1108" dirty="0">
                <a:solidFill>
                  <a:schemeClr val="bg1"/>
                </a:solidFill>
              </a:rPr>
              <a:t>[2] T. Lou and J. Tang. Mining Structural Hole Spanners Through Information Diffusion in Social Networks. In </a:t>
            </a:r>
            <a:r>
              <a:rPr lang="en-US" altLang="zh-CN" sz="1108" b="1" dirty="0">
                <a:solidFill>
                  <a:schemeClr val="bg1"/>
                </a:solidFill>
              </a:rPr>
              <a:t>WWW'13</a:t>
            </a:r>
            <a:r>
              <a:rPr lang="en-US" altLang="zh-CN" sz="1108" dirty="0">
                <a:solidFill>
                  <a:schemeClr val="bg1"/>
                </a:solidFill>
              </a:rPr>
              <a:t>. pp. 837-848.</a:t>
            </a:r>
          </a:p>
        </p:txBody>
      </p:sp>
      <p:sp>
        <p:nvSpPr>
          <p:cNvPr id="29" name="Rectangle 28"/>
          <p:cNvSpPr/>
          <p:nvPr/>
        </p:nvSpPr>
        <p:spPr>
          <a:xfrm>
            <a:off x="7695504" y="593562"/>
            <a:ext cx="2169951" cy="830997"/>
          </a:xfrm>
          <a:prstGeom prst="rect">
            <a:avLst/>
          </a:prstGeom>
          <a:solidFill>
            <a:schemeClr val="bg1"/>
          </a:solidFill>
          <a:ln>
            <a:solidFill>
              <a:schemeClr val="tx1"/>
            </a:solidFill>
          </a:ln>
        </p:spPr>
        <p:txBody>
          <a:bodyPr wrap="square">
            <a:spAutoFit/>
          </a:bodyPr>
          <a:lstStyle/>
          <a:p>
            <a:pPr algn="just"/>
            <a:r>
              <a:rPr lang="en-US" sz="1200" dirty="0" smtClean="0">
                <a:latin typeface="Arial"/>
                <a:ea typeface="黑体"/>
                <a:cs typeface="Arial"/>
              </a:rPr>
              <a:t>&gt;</a:t>
            </a:r>
            <a:r>
              <a:rPr lang="en-US" altLang="zh-CN" sz="1200" dirty="0" smtClean="0">
                <a:latin typeface="Arial"/>
                <a:ea typeface="黑体"/>
                <a:cs typeface="Arial"/>
              </a:rPr>
              <a:t>0.16</a:t>
            </a:r>
            <a:r>
              <a:rPr lang="zh-CN" altLang="en-US" sz="1200" dirty="0" smtClean="0">
                <a:latin typeface="Arial"/>
                <a:ea typeface="黑体"/>
                <a:cs typeface="Arial"/>
              </a:rPr>
              <a:t> </a:t>
            </a:r>
            <a:r>
              <a:rPr lang="en-US" altLang="zh-CN" sz="1200" dirty="0" smtClean="0">
                <a:latin typeface="Arial"/>
                <a:ea typeface="黑体"/>
                <a:cs typeface="Arial"/>
              </a:rPr>
              <a:t>billion</a:t>
            </a:r>
            <a:r>
              <a:rPr lang="zh-CN" altLang="en-US" sz="1200" dirty="0" smtClean="0">
                <a:latin typeface="Arial"/>
                <a:ea typeface="黑体"/>
                <a:cs typeface="Arial"/>
              </a:rPr>
              <a:t> </a:t>
            </a:r>
            <a:r>
              <a:rPr lang="en-US" altLang="zh-CN" sz="1200" dirty="0" smtClean="0">
                <a:latin typeface="Arial"/>
                <a:ea typeface="黑体"/>
                <a:cs typeface="Arial"/>
              </a:rPr>
              <a:t>users</a:t>
            </a:r>
            <a:endParaRPr lang="en-US" sz="1200" dirty="0">
              <a:latin typeface="Arial"/>
              <a:ea typeface="黑体"/>
              <a:cs typeface="Arial"/>
            </a:endParaRPr>
          </a:p>
          <a:p>
            <a:pPr algn="just"/>
            <a:r>
              <a:rPr lang="en-US" sz="1200" dirty="0" smtClean="0">
                <a:latin typeface="Arial"/>
                <a:ea typeface="黑体"/>
                <a:cs typeface="Arial"/>
              </a:rPr>
              <a:t>&gt;</a:t>
            </a:r>
            <a:r>
              <a:rPr lang="en-US" altLang="zh-CN" sz="1200" dirty="0" smtClean="0">
                <a:latin typeface="Arial"/>
                <a:ea typeface="黑体"/>
                <a:cs typeface="Arial"/>
              </a:rPr>
              <a:t>0.</a:t>
            </a:r>
            <a:r>
              <a:rPr lang="en-US" sz="1200" dirty="0" smtClean="0">
                <a:latin typeface="Arial"/>
                <a:ea typeface="黑体"/>
                <a:cs typeface="Arial"/>
              </a:rPr>
              <a:t>17</a:t>
            </a:r>
            <a:r>
              <a:rPr lang="zh-CN" altLang="en-US" sz="1200" dirty="0" smtClean="0">
                <a:latin typeface="Arial"/>
                <a:ea typeface="黑体"/>
                <a:cs typeface="Arial"/>
              </a:rPr>
              <a:t> </a:t>
            </a:r>
            <a:r>
              <a:rPr lang="en-US" altLang="zh-CN" sz="1200" dirty="0" smtClean="0">
                <a:latin typeface="Arial"/>
                <a:ea typeface="黑体"/>
                <a:cs typeface="Arial"/>
              </a:rPr>
              <a:t>billion</a:t>
            </a:r>
            <a:r>
              <a:rPr lang="zh-CN" altLang="en-US" sz="1200" dirty="0" smtClean="0">
                <a:latin typeface="Arial"/>
                <a:ea typeface="黑体"/>
                <a:cs typeface="Arial"/>
              </a:rPr>
              <a:t> </a:t>
            </a:r>
            <a:r>
              <a:rPr lang="en-US" altLang="zh-CN" sz="1200" dirty="0" smtClean="0">
                <a:latin typeface="Arial"/>
                <a:ea typeface="黑体"/>
                <a:cs typeface="Arial"/>
              </a:rPr>
              <a:t>posts</a:t>
            </a:r>
            <a:endParaRPr lang="en-US" sz="1200" dirty="0">
              <a:latin typeface="Arial"/>
              <a:ea typeface="黑体"/>
              <a:cs typeface="Arial"/>
            </a:endParaRPr>
          </a:p>
          <a:p>
            <a:pPr algn="just"/>
            <a:r>
              <a:rPr lang="en-US" altLang="zh-CN" sz="1200" dirty="0" smtClean="0">
                <a:latin typeface="Arial"/>
                <a:ea typeface="黑体"/>
                <a:cs typeface="Arial"/>
              </a:rPr>
              <a:t>Complete</a:t>
            </a:r>
            <a:r>
              <a:rPr lang="zh-CN" altLang="en-US" sz="1200" dirty="0" smtClean="0">
                <a:latin typeface="Arial"/>
                <a:ea typeface="黑体"/>
                <a:cs typeface="Arial"/>
              </a:rPr>
              <a:t> </a:t>
            </a:r>
            <a:r>
              <a:rPr lang="en-US" altLang="zh-CN" sz="1200" dirty="0" smtClean="0">
                <a:latin typeface="Arial"/>
                <a:ea typeface="黑体"/>
                <a:cs typeface="Arial"/>
              </a:rPr>
              <a:t>data</a:t>
            </a:r>
            <a:r>
              <a:rPr lang="zh-CN" altLang="en-US" sz="1200" dirty="0" smtClean="0">
                <a:latin typeface="Arial"/>
                <a:ea typeface="黑体"/>
                <a:cs typeface="Arial"/>
              </a:rPr>
              <a:t> </a:t>
            </a:r>
            <a:r>
              <a:rPr lang="en-US" altLang="zh-CN" sz="1200" dirty="0" smtClean="0">
                <a:latin typeface="Arial"/>
                <a:ea typeface="黑体"/>
                <a:cs typeface="Arial"/>
              </a:rPr>
              <a:t>sets</a:t>
            </a:r>
            <a:r>
              <a:rPr lang="zh-CN" altLang="en-US" sz="1200" dirty="0" smtClean="0">
                <a:latin typeface="Arial"/>
                <a:ea typeface="黑体"/>
                <a:cs typeface="Arial"/>
              </a:rPr>
              <a:t> </a:t>
            </a:r>
            <a:r>
              <a:rPr lang="en-US" altLang="zh-CN" sz="1200" dirty="0" smtClean="0">
                <a:latin typeface="Arial"/>
                <a:ea typeface="黑体"/>
                <a:cs typeface="Arial"/>
              </a:rPr>
              <a:t>during</a:t>
            </a:r>
            <a:r>
              <a:rPr lang="zh-CN" altLang="en-US" sz="1200" dirty="0" smtClean="0">
                <a:latin typeface="Arial"/>
                <a:ea typeface="黑体"/>
                <a:cs typeface="Arial"/>
              </a:rPr>
              <a:t> </a:t>
            </a:r>
            <a:r>
              <a:rPr lang="zh-CN" altLang="zh-CN" sz="1200" dirty="0" smtClean="0">
                <a:latin typeface="Arial"/>
                <a:ea typeface="黑体"/>
                <a:cs typeface="Arial"/>
              </a:rPr>
              <a:t>O</a:t>
            </a:r>
            <a:r>
              <a:rPr lang="en-US" altLang="zh-CN" sz="1200" dirty="0" smtClean="0">
                <a:latin typeface="Arial"/>
                <a:ea typeface="黑体"/>
                <a:cs typeface="Arial"/>
              </a:rPr>
              <a:t>ct.</a:t>
            </a:r>
            <a:r>
              <a:rPr lang="zh-CN" altLang="en-US" sz="1200" dirty="0" smtClean="0">
                <a:latin typeface="Arial"/>
                <a:ea typeface="黑体"/>
                <a:cs typeface="Arial"/>
              </a:rPr>
              <a:t> </a:t>
            </a:r>
            <a:r>
              <a:rPr lang="en-US" altLang="zh-CN" sz="1200" dirty="0" smtClean="0">
                <a:latin typeface="Arial"/>
                <a:ea typeface="黑体"/>
                <a:cs typeface="Arial"/>
              </a:rPr>
              <a:t>1st</a:t>
            </a:r>
            <a:r>
              <a:rPr lang="zh-CN" altLang="en-US" sz="1200" dirty="0" smtClean="0">
                <a:latin typeface="Arial"/>
                <a:ea typeface="黑体"/>
                <a:cs typeface="Arial"/>
              </a:rPr>
              <a:t> </a:t>
            </a:r>
            <a:r>
              <a:rPr lang="mr-IN" altLang="zh-CN" sz="1200" dirty="0" smtClean="0">
                <a:latin typeface="Arial"/>
                <a:ea typeface="黑体"/>
                <a:cs typeface="Arial"/>
              </a:rPr>
              <a:t>–</a:t>
            </a:r>
            <a:r>
              <a:rPr lang="zh-CN" altLang="en-US" sz="1200" dirty="0" smtClean="0">
                <a:latin typeface="Arial"/>
                <a:ea typeface="黑体"/>
                <a:cs typeface="Arial"/>
              </a:rPr>
              <a:t> </a:t>
            </a:r>
            <a:r>
              <a:rPr lang="en-US" altLang="zh-CN" sz="1200" dirty="0" smtClean="0">
                <a:latin typeface="Arial"/>
                <a:ea typeface="黑体"/>
                <a:cs typeface="Arial"/>
              </a:rPr>
              <a:t>Oct.</a:t>
            </a:r>
            <a:r>
              <a:rPr lang="zh-CN" altLang="en-US" sz="1200" dirty="0" smtClean="0">
                <a:latin typeface="Arial"/>
                <a:ea typeface="黑体"/>
                <a:cs typeface="Arial"/>
              </a:rPr>
              <a:t> </a:t>
            </a:r>
            <a:r>
              <a:rPr lang="en-US" altLang="zh-CN" sz="1200" dirty="0" smtClean="0">
                <a:latin typeface="Arial"/>
                <a:ea typeface="黑体"/>
                <a:cs typeface="Arial"/>
              </a:rPr>
              <a:t>7</a:t>
            </a:r>
            <a:r>
              <a:rPr lang="en-US" altLang="zh-CN" sz="1200" baseline="30000" dirty="0" smtClean="0">
                <a:latin typeface="Arial"/>
                <a:ea typeface="黑体"/>
                <a:cs typeface="Arial"/>
              </a:rPr>
              <a:t>th</a:t>
            </a:r>
            <a:r>
              <a:rPr lang="en-US" altLang="zh-CN" sz="1200" dirty="0" smtClean="0">
                <a:latin typeface="Arial"/>
                <a:ea typeface="黑体"/>
                <a:cs typeface="Arial"/>
              </a:rPr>
              <a:t>,</a:t>
            </a:r>
            <a:r>
              <a:rPr lang="zh-CN" altLang="en-US" sz="1200" dirty="0" smtClean="0">
                <a:latin typeface="Arial"/>
                <a:ea typeface="黑体"/>
                <a:cs typeface="Arial"/>
              </a:rPr>
              <a:t> </a:t>
            </a:r>
            <a:r>
              <a:rPr lang="en-US" altLang="zh-CN" sz="1200" dirty="0" smtClean="0">
                <a:latin typeface="Arial"/>
                <a:ea typeface="黑体"/>
                <a:cs typeface="Arial"/>
              </a:rPr>
              <a:t>2012.</a:t>
            </a:r>
            <a:endParaRPr lang="en-US" sz="1200" dirty="0">
              <a:latin typeface="Arial"/>
              <a:ea typeface="黑体"/>
              <a:cs typeface="Arial"/>
            </a:endParaRPr>
          </a:p>
        </p:txBody>
      </p:sp>
      <p:pic>
        <p:nvPicPr>
          <p:cNvPr id="30" name="Picture 29"/>
          <p:cNvPicPr>
            <a:picLocks noChangeAspect="1"/>
          </p:cNvPicPr>
          <p:nvPr/>
        </p:nvPicPr>
        <p:blipFill rotWithShape="1">
          <a:blip r:embed="rId4"/>
          <a:srcRect t="35333" b="31334"/>
          <a:stretch/>
        </p:blipFill>
        <p:spPr>
          <a:xfrm>
            <a:off x="7723015" y="126977"/>
            <a:ext cx="1962855" cy="457542"/>
          </a:xfrm>
          <a:prstGeom prst="rect">
            <a:avLst/>
          </a:prstGeom>
        </p:spPr>
      </p:pic>
    </p:spTree>
    <p:extLst>
      <p:ext uri="{BB962C8B-B14F-4D97-AF65-F5344CB8AC3E}">
        <p14:creationId xmlns:p14="http://schemas.microsoft.com/office/powerpoint/2010/main" val="76292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3"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par>
                                <p:cTn id="40" presetID="3" presetClass="entr" presetSubtype="1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p:bldP spid="19" grpId="0" animBg="1"/>
      <p:bldP spid="20" grpId="0" animBg="1"/>
      <p:bldP spid="21" grpId="0" animBg="1"/>
      <p:bldP spid="24" grpId="0"/>
      <p:bldP spid="2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Influence</a:t>
            </a:r>
            <a:r>
              <a:rPr lang="zh-CN" altLang="en-US" dirty="0" smtClean="0"/>
              <a:t> </a:t>
            </a:r>
            <a:r>
              <a:rPr lang="en-US" altLang="zh-CN" dirty="0" smtClean="0"/>
              <a:t>Strength</a:t>
            </a:r>
            <a:endParaRPr lang="en-US" dirty="0"/>
          </a:p>
        </p:txBody>
      </p:sp>
      <p:sp>
        <p:nvSpPr>
          <p:cNvPr id="7" name="TextBox 6"/>
          <p:cNvSpPr txBox="1"/>
          <p:nvPr/>
        </p:nvSpPr>
        <p:spPr>
          <a:xfrm>
            <a:off x="577850" y="4495875"/>
            <a:ext cx="9080500" cy="1856919"/>
          </a:xfrm>
          <a:prstGeom prst="rect">
            <a:avLst/>
          </a:prstGeom>
          <a:noFill/>
        </p:spPr>
        <p:txBody>
          <a:bodyPr wrap="square" rtlCol="0">
            <a:spAutoFit/>
          </a:bodyPr>
          <a:lstStyle/>
          <a:p>
            <a:pPr>
              <a:lnSpc>
                <a:spcPct val="120000"/>
              </a:lnSpc>
            </a:pPr>
            <a:r>
              <a:rPr lang="en-US" altLang="zh-CN" sz="1600" dirty="0">
                <a:solidFill>
                  <a:srgbClr val="A6A6A6"/>
                </a:solidFill>
                <a:latin typeface="Arial"/>
                <a:cs typeface="Arial"/>
              </a:rPr>
              <a:t>Opinion leader: </a:t>
            </a:r>
          </a:p>
          <a:p>
            <a:pPr marL="742950" lvl="1" indent="-285750">
              <a:lnSpc>
                <a:spcPct val="120000"/>
              </a:lnSpc>
              <a:buFont typeface="Arial"/>
              <a:buChar char="•"/>
            </a:pPr>
            <a:r>
              <a:rPr lang="en-US" altLang="zh-CN" sz="1600" dirty="0">
                <a:solidFill>
                  <a:srgbClr val="A6A6A6"/>
                </a:solidFill>
                <a:latin typeface="Arial"/>
                <a:cs typeface="Arial"/>
              </a:rPr>
              <a:t>Stage 1 - activation probability is12 times higher than ordinary user </a:t>
            </a:r>
          </a:p>
          <a:p>
            <a:pPr marL="742950" lvl="1" indent="-285750">
              <a:lnSpc>
                <a:spcPct val="120000"/>
              </a:lnSpc>
              <a:buFont typeface="Arial"/>
              <a:buChar char="•"/>
            </a:pPr>
            <a:r>
              <a:rPr lang="en-US" altLang="zh-CN" sz="1600" dirty="0">
                <a:solidFill>
                  <a:srgbClr val="A6A6A6"/>
                </a:solidFill>
                <a:latin typeface="Arial"/>
                <a:cs typeface="Arial"/>
              </a:rPr>
              <a:t>Stage 2 - information</a:t>
            </a:r>
            <a:r>
              <a:rPr lang="zh-CN" altLang="en-US" sz="1600" dirty="0">
                <a:solidFill>
                  <a:srgbClr val="A6A6A6"/>
                </a:solidFill>
                <a:latin typeface="Arial"/>
                <a:cs typeface="Arial"/>
              </a:rPr>
              <a:t> </a:t>
            </a:r>
            <a:r>
              <a:rPr lang="en-US" altLang="zh-CN" sz="1600" dirty="0">
                <a:solidFill>
                  <a:srgbClr val="A6A6A6"/>
                </a:solidFill>
                <a:latin typeface="Arial"/>
                <a:cs typeface="Arial"/>
              </a:rPr>
              <a:t>overload</a:t>
            </a:r>
            <a:r>
              <a:rPr lang="en-US" altLang="zh-CN" sz="1600" baseline="30000" dirty="0">
                <a:solidFill>
                  <a:srgbClr val="A6A6A6"/>
                </a:solidFill>
                <a:latin typeface="Arial"/>
                <a:cs typeface="Arial"/>
              </a:rPr>
              <a:t>[1]</a:t>
            </a:r>
            <a:r>
              <a:rPr lang="en-US" altLang="zh-CN" sz="1600" dirty="0">
                <a:solidFill>
                  <a:srgbClr val="A6A6A6"/>
                </a:solidFill>
                <a:latin typeface="Arial"/>
                <a:cs typeface="Arial"/>
              </a:rPr>
              <a:t>:</a:t>
            </a:r>
            <a:r>
              <a:rPr lang="zh-CN" altLang="en-US" sz="1600" dirty="0">
                <a:solidFill>
                  <a:srgbClr val="A6A6A6"/>
                </a:solidFill>
                <a:latin typeface="Arial"/>
                <a:cs typeface="Arial"/>
              </a:rPr>
              <a:t> </a:t>
            </a:r>
            <a:r>
              <a:rPr lang="en-US" altLang="zh-CN" sz="1600" dirty="0">
                <a:solidFill>
                  <a:srgbClr val="A6A6A6"/>
                </a:solidFill>
                <a:latin typeface="Arial"/>
                <a:cs typeface="Arial"/>
              </a:rPr>
              <a:t>2-3</a:t>
            </a:r>
            <a:r>
              <a:rPr lang="zh-CN" altLang="en-US" sz="1600" dirty="0">
                <a:solidFill>
                  <a:srgbClr val="A6A6A6"/>
                </a:solidFill>
                <a:latin typeface="Arial"/>
                <a:cs typeface="Arial"/>
              </a:rPr>
              <a:t> </a:t>
            </a:r>
            <a:r>
              <a:rPr lang="en-US" altLang="zh-CN" sz="1600" dirty="0">
                <a:solidFill>
                  <a:srgbClr val="A6A6A6"/>
                </a:solidFill>
                <a:latin typeface="Arial"/>
                <a:cs typeface="Arial"/>
              </a:rPr>
              <a:t>opinion</a:t>
            </a:r>
            <a:r>
              <a:rPr lang="zh-CN" altLang="en-US" sz="1600" dirty="0">
                <a:solidFill>
                  <a:srgbClr val="A6A6A6"/>
                </a:solidFill>
                <a:latin typeface="Arial"/>
                <a:cs typeface="Arial"/>
              </a:rPr>
              <a:t> </a:t>
            </a:r>
            <a:r>
              <a:rPr lang="en-US" altLang="zh-CN" sz="1600" dirty="0">
                <a:solidFill>
                  <a:srgbClr val="A6A6A6"/>
                </a:solidFill>
                <a:latin typeface="Arial"/>
                <a:cs typeface="Arial"/>
              </a:rPr>
              <a:t>leaders</a:t>
            </a:r>
            <a:r>
              <a:rPr lang="zh-CN" altLang="en-US" sz="1600" dirty="0">
                <a:solidFill>
                  <a:srgbClr val="A6A6A6"/>
                </a:solidFill>
                <a:latin typeface="Arial"/>
                <a:cs typeface="Arial"/>
              </a:rPr>
              <a:t> </a:t>
            </a:r>
            <a:r>
              <a:rPr lang="en-US" altLang="zh-CN" sz="1600" dirty="0">
                <a:solidFill>
                  <a:srgbClr val="A6A6A6"/>
                </a:solidFill>
                <a:latin typeface="Arial"/>
                <a:cs typeface="Arial"/>
              </a:rPr>
              <a:t>are</a:t>
            </a:r>
            <a:r>
              <a:rPr lang="zh-CN" altLang="en-US" sz="1600" dirty="0">
                <a:solidFill>
                  <a:srgbClr val="A6A6A6"/>
                </a:solidFill>
                <a:latin typeface="Arial"/>
                <a:cs typeface="Arial"/>
              </a:rPr>
              <a:t> </a:t>
            </a:r>
            <a:r>
              <a:rPr lang="en-US" altLang="zh-CN" sz="1600" dirty="0">
                <a:solidFill>
                  <a:srgbClr val="A6A6A6"/>
                </a:solidFill>
                <a:latin typeface="Arial"/>
                <a:cs typeface="Arial"/>
              </a:rPr>
              <a:t>sufficient</a:t>
            </a:r>
            <a:r>
              <a:rPr lang="zh-CN" altLang="en-US" sz="1600" dirty="0">
                <a:solidFill>
                  <a:srgbClr val="A6A6A6"/>
                </a:solidFill>
                <a:latin typeface="Arial"/>
                <a:cs typeface="Arial"/>
              </a:rPr>
              <a:t> </a:t>
            </a:r>
            <a:r>
              <a:rPr lang="en-US" altLang="zh-CN" sz="1600" dirty="0">
                <a:solidFill>
                  <a:srgbClr val="A6A6A6"/>
                </a:solidFill>
                <a:latin typeface="Arial"/>
                <a:cs typeface="Arial"/>
              </a:rPr>
              <a:t>to</a:t>
            </a:r>
            <a:r>
              <a:rPr lang="zh-CN" altLang="en-US" sz="1600" dirty="0">
                <a:solidFill>
                  <a:srgbClr val="A6A6A6"/>
                </a:solidFill>
                <a:latin typeface="Arial"/>
                <a:cs typeface="Arial"/>
              </a:rPr>
              <a:t> </a:t>
            </a:r>
            <a:r>
              <a:rPr lang="en-US" altLang="zh-CN" sz="1600" dirty="0">
                <a:solidFill>
                  <a:srgbClr val="A6A6A6"/>
                </a:solidFill>
                <a:latin typeface="Arial"/>
                <a:cs typeface="Arial"/>
              </a:rPr>
              <a:t>spread</a:t>
            </a:r>
            <a:r>
              <a:rPr lang="zh-CN" altLang="en-US" sz="1600" dirty="0">
                <a:solidFill>
                  <a:srgbClr val="A6A6A6"/>
                </a:solidFill>
                <a:latin typeface="Arial"/>
                <a:cs typeface="Arial"/>
              </a:rPr>
              <a:t> </a:t>
            </a:r>
            <a:r>
              <a:rPr lang="en-US" altLang="zh-CN" sz="1600" dirty="0">
                <a:solidFill>
                  <a:srgbClr val="A6A6A6"/>
                </a:solidFill>
                <a:latin typeface="Arial"/>
                <a:cs typeface="Arial"/>
              </a:rPr>
              <a:t>a</a:t>
            </a:r>
            <a:r>
              <a:rPr lang="zh-CN" altLang="en-US" sz="1600" dirty="0">
                <a:solidFill>
                  <a:srgbClr val="A6A6A6"/>
                </a:solidFill>
                <a:latin typeface="Arial"/>
                <a:cs typeface="Arial"/>
              </a:rPr>
              <a:t> </a:t>
            </a:r>
            <a:r>
              <a:rPr lang="en-US" altLang="zh-CN" sz="1600" dirty="0">
                <a:solidFill>
                  <a:srgbClr val="A6A6A6"/>
                </a:solidFill>
                <a:latin typeface="Arial"/>
                <a:cs typeface="Arial"/>
              </a:rPr>
              <a:t>piece</a:t>
            </a:r>
            <a:r>
              <a:rPr lang="zh-CN" altLang="en-US" sz="1600" dirty="0">
                <a:solidFill>
                  <a:srgbClr val="A6A6A6"/>
                </a:solidFill>
                <a:latin typeface="Arial"/>
                <a:cs typeface="Arial"/>
              </a:rPr>
              <a:t> </a:t>
            </a:r>
            <a:r>
              <a:rPr lang="en-US" altLang="zh-CN" sz="1600" dirty="0">
                <a:solidFill>
                  <a:srgbClr val="A6A6A6"/>
                </a:solidFill>
                <a:latin typeface="Arial"/>
                <a:cs typeface="Arial"/>
              </a:rPr>
              <a:t>of</a:t>
            </a:r>
            <a:r>
              <a:rPr lang="zh-CN" altLang="en-US" sz="1600" dirty="0">
                <a:solidFill>
                  <a:srgbClr val="A6A6A6"/>
                </a:solidFill>
                <a:latin typeface="Arial"/>
                <a:cs typeface="Arial"/>
              </a:rPr>
              <a:t> </a:t>
            </a:r>
            <a:r>
              <a:rPr lang="en-US" altLang="zh-CN" sz="1600" dirty="0">
                <a:solidFill>
                  <a:srgbClr val="A6A6A6"/>
                </a:solidFill>
                <a:latin typeface="Arial"/>
                <a:cs typeface="Arial"/>
              </a:rPr>
              <a:t>information</a:t>
            </a:r>
            <a:r>
              <a:rPr lang="zh-CN" altLang="en-US" sz="1600" dirty="0">
                <a:solidFill>
                  <a:srgbClr val="A6A6A6"/>
                </a:solidFill>
                <a:latin typeface="Arial"/>
                <a:cs typeface="Arial"/>
              </a:rPr>
              <a:t> </a:t>
            </a:r>
            <a:r>
              <a:rPr lang="en-US" altLang="zh-CN" sz="1600" dirty="0">
                <a:solidFill>
                  <a:srgbClr val="A6A6A6"/>
                </a:solidFill>
                <a:latin typeface="Arial"/>
                <a:cs typeface="Arial"/>
              </a:rPr>
              <a:t>throughout</a:t>
            </a:r>
            <a:r>
              <a:rPr lang="zh-CN" altLang="en-US" sz="1600" dirty="0">
                <a:solidFill>
                  <a:srgbClr val="A6A6A6"/>
                </a:solidFill>
                <a:latin typeface="Arial"/>
                <a:cs typeface="Arial"/>
              </a:rPr>
              <a:t> </a:t>
            </a:r>
            <a:r>
              <a:rPr lang="en-US" altLang="zh-CN" sz="1600" dirty="0">
                <a:solidFill>
                  <a:srgbClr val="A6A6A6"/>
                </a:solidFill>
                <a:latin typeface="Arial"/>
                <a:cs typeface="Arial"/>
              </a:rPr>
              <a:t>a</a:t>
            </a:r>
            <a:r>
              <a:rPr lang="zh-CN" altLang="en-US" sz="1600" dirty="0">
                <a:solidFill>
                  <a:srgbClr val="A6A6A6"/>
                </a:solidFill>
                <a:latin typeface="Arial"/>
                <a:cs typeface="Arial"/>
              </a:rPr>
              <a:t> </a:t>
            </a:r>
            <a:r>
              <a:rPr lang="en-US" altLang="zh-CN" sz="1600" dirty="0">
                <a:solidFill>
                  <a:srgbClr val="A6A6A6"/>
                </a:solidFill>
                <a:latin typeface="Arial"/>
                <a:cs typeface="Arial"/>
              </a:rPr>
              <a:t>community.</a:t>
            </a:r>
          </a:p>
          <a:p>
            <a:pPr marL="742950" lvl="1" indent="-285750">
              <a:lnSpc>
                <a:spcPct val="120000"/>
              </a:lnSpc>
              <a:buFont typeface="Arial"/>
              <a:buChar char="•"/>
            </a:pPr>
            <a:r>
              <a:rPr lang="en-US" sz="1600" dirty="0">
                <a:solidFill>
                  <a:srgbClr val="A6A6A6"/>
                </a:solidFill>
                <a:latin typeface="Arial"/>
                <a:cs typeface="Arial"/>
              </a:rPr>
              <a:t>Stage 3 - information</a:t>
            </a:r>
            <a:r>
              <a:rPr lang="zh-CN" altLang="en-US" sz="1600" dirty="0">
                <a:solidFill>
                  <a:srgbClr val="A6A6A6"/>
                </a:solidFill>
                <a:latin typeface="Arial"/>
                <a:cs typeface="Arial"/>
              </a:rPr>
              <a:t> </a:t>
            </a:r>
            <a:r>
              <a:rPr lang="en-US" altLang="zh-CN" sz="1600" dirty="0">
                <a:solidFill>
                  <a:srgbClr val="A6A6A6"/>
                </a:solidFill>
                <a:latin typeface="Arial"/>
                <a:cs typeface="Arial"/>
              </a:rPr>
              <a:t>everywhere:</a:t>
            </a:r>
            <a:r>
              <a:rPr lang="zh-CN" altLang="en-US" sz="1600" dirty="0">
                <a:solidFill>
                  <a:srgbClr val="A6A6A6"/>
                </a:solidFill>
                <a:latin typeface="Arial"/>
                <a:cs typeface="Arial"/>
              </a:rPr>
              <a:t> </a:t>
            </a:r>
            <a:r>
              <a:rPr lang="en-US" altLang="zh-CN" sz="1600" dirty="0">
                <a:solidFill>
                  <a:srgbClr val="A6A6A6"/>
                </a:solidFill>
                <a:latin typeface="Arial"/>
                <a:cs typeface="Arial"/>
              </a:rPr>
              <a:t>spreading</a:t>
            </a:r>
            <a:r>
              <a:rPr lang="zh-CN" altLang="en-US" sz="1600" dirty="0">
                <a:solidFill>
                  <a:srgbClr val="A6A6A6"/>
                </a:solidFill>
                <a:latin typeface="Arial"/>
                <a:cs typeface="Arial"/>
              </a:rPr>
              <a:t> </a:t>
            </a:r>
            <a:r>
              <a:rPr lang="en-US" altLang="zh-CN" sz="1600" dirty="0">
                <a:solidFill>
                  <a:srgbClr val="A6A6A6"/>
                </a:solidFill>
                <a:latin typeface="Arial"/>
                <a:cs typeface="Arial"/>
              </a:rPr>
              <a:t>the</a:t>
            </a:r>
            <a:r>
              <a:rPr lang="zh-CN" altLang="en-US" sz="1600" dirty="0">
                <a:solidFill>
                  <a:srgbClr val="A6A6A6"/>
                </a:solidFill>
                <a:latin typeface="Arial"/>
                <a:cs typeface="Arial"/>
              </a:rPr>
              <a:t> </a:t>
            </a:r>
            <a:r>
              <a:rPr lang="en-US" altLang="zh-CN" sz="1600" dirty="0">
                <a:solidFill>
                  <a:srgbClr val="A6A6A6"/>
                </a:solidFill>
                <a:latin typeface="Arial"/>
                <a:cs typeface="Arial"/>
              </a:rPr>
              <a:t>information</a:t>
            </a:r>
            <a:r>
              <a:rPr lang="zh-CN" altLang="en-US" sz="1600" dirty="0">
                <a:solidFill>
                  <a:srgbClr val="A6A6A6"/>
                </a:solidFill>
                <a:latin typeface="Arial"/>
                <a:cs typeface="Arial"/>
              </a:rPr>
              <a:t> </a:t>
            </a:r>
            <a:r>
              <a:rPr lang="en-US" sz="1600" dirty="0">
                <a:solidFill>
                  <a:srgbClr val="A6A6A6"/>
                </a:solidFill>
                <a:latin typeface="Arial"/>
                <a:cs typeface="Arial"/>
              </a:rPr>
              <a:t>becomes a social</a:t>
            </a:r>
            <a:r>
              <a:rPr lang="zh-CN" altLang="en-US" sz="1600" dirty="0">
                <a:solidFill>
                  <a:srgbClr val="A6A6A6"/>
                </a:solidFill>
                <a:latin typeface="Arial"/>
                <a:cs typeface="Arial"/>
              </a:rPr>
              <a:t> </a:t>
            </a:r>
            <a:r>
              <a:rPr lang="en-US" sz="1600" dirty="0">
                <a:solidFill>
                  <a:srgbClr val="A6A6A6"/>
                </a:solidFill>
                <a:latin typeface="Arial"/>
                <a:cs typeface="Arial"/>
              </a:rPr>
              <a:t>norm to adopt.</a:t>
            </a:r>
          </a:p>
        </p:txBody>
      </p:sp>
      <p:sp>
        <p:nvSpPr>
          <p:cNvPr id="10" name="Rectangle 9"/>
          <p:cNvSpPr/>
          <p:nvPr/>
        </p:nvSpPr>
        <p:spPr>
          <a:xfrm>
            <a:off x="0" y="6400875"/>
            <a:ext cx="9906000" cy="461665"/>
          </a:xfrm>
          <a:prstGeom prst="rect">
            <a:avLst/>
          </a:prstGeom>
          <a:solidFill>
            <a:srgbClr val="3366FF"/>
          </a:solidFill>
          <a:ln>
            <a:solidFill>
              <a:srgbClr val="3366FF"/>
            </a:solidFill>
          </a:ln>
        </p:spPr>
        <p:txBody>
          <a:bodyPr wrap="square">
            <a:spAutoFit/>
          </a:bodyPr>
          <a:lstStyle/>
          <a:p>
            <a:r>
              <a:rPr lang="en-US" altLang="zh-CN" sz="1200" dirty="0" smtClean="0">
                <a:solidFill>
                  <a:schemeClr val="bg1"/>
                </a:solidFill>
              </a:rPr>
              <a:t>[1]</a:t>
            </a:r>
            <a:r>
              <a:rPr lang="zh-CN" altLang="en-US" sz="1200" dirty="0" smtClean="0">
                <a:solidFill>
                  <a:schemeClr val="bg1"/>
                </a:solidFill>
              </a:rPr>
              <a:t> </a:t>
            </a:r>
            <a:r>
              <a:rPr lang="en-US" sz="1200" dirty="0" err="1" smtClean="0">
                <a:solidFill>
                  <a:schemeClr val="bg1"/>
                </a:solidFill>
              </a:rPr>
              <a:t>Lazarsfeld</a:t>
            </a:r>
            <a:r>
              <a:rPr lang="en-US" sz="1200" dirty="0">
                <a:solidFill>
                  <a:schemeClr val="bg1"/>
                </a:solidFill>
              </a:rPr>
              <a:t>, P. F.; </a:t>
            </a:r>
            <a:r>
              <a:rPr lang="en-US" sz="1200" dirty="0" err="1">
                <a:solidFill>
                  <a:schemeClr val="bg1"/>
                </a:solidFill>
              </a:rPr>
              <a:t>Berelson</a:t>
            </a:r>
            <a:r>
              <a:rPr lang="en-US" sz="1200" dirty="0">
                <a:solidFill>
                  <a:schemeClr val="bg1"/>
                </a:solidFill>
              </a:rPr>
              <a:t>, B.; and </a:t>
            </a:r>
            <a:r>
              <a:rPr lang="en-US" sz="1200" dirty="0" err="1">
                <a:solidFill>
                  <a:schemeClr val="bg1"/>
                </a:solidFill>
              </a:rPr>
              <a:t>Gaudet</a:t>
            </a:r>
            <a:r>
              <a:rPr lang="en-US" sz="1200" dirty="0">
                <a:solidFill>
                  <a:schemeClr val="bg1"/>
                </a:solidFill>
              </a:rPr>
              <a:t>, H. 1944. </a:t>
            </a:r>
            <a:r>
              <a:rPr lang="en-US" sz="1200" dirty="0" smtClean="0">
                <a:solidFill>
                  <a:schemeClr val="bg1"/>
                </a:solidFill>
              </a:rPr>
              <a:t>The</a:t>
            </a:r>
            <a:r>
              <a:rPr lang="zh-CN" altLang="en-US" sz="1200" dirty="0" smtClean="0">
                <a:solidFill>
                  <a:schemeClr val="bg1"/>
                </a:solidFill>
              </a:rPr>
              <a:t> </a:t>
            </a:r>
            <a:r>
              <a:rPr lang="en-US" sz="1200" dirty="0" smtClean="0">
                <a:solidFill>
                  <a:schemeClr val="bg1"/>
                </a:solidFill>
              </a:rPr>
              <a:t>peoples </a:t>
            </a:r>
            <a:r>
              <a:rPr lang="en-US" sz="1200" dirty="0">
                <a:solidFill>
                  <a:schemeClr val="bg1"/>
                </a:solidFill>
              </a:rPr>
              <a:t>choice: How the voter makes up his mind in a </a:t>
            </a:r>
            <a:r>
              <a:rPr lang="en-US" sz="1200" dirty="0" smtClean="0">
                <a:solidFill>
                  <a:schemeClr val="bg1"/>
                </a:solidFill>
              </a:rPr>
              <a:t>presidential</a:t>
            </a:r>
            <a:r>
              <a:rPr lang="zh-CN" altLang="en-US" sz="1200" dirty="0" smtClean="0">
                <a:solidFill>
                  <a:schemeClr val="bg1"/>
                </a:solidFill>
              </a:rPr>
              <a:t> </a:t>
            </a:r>
            <a:r>
              <a:rPr lang="en-US" sz="1200" dirty="0" smtClean="0">
                <a:solidFill>
                  <a:schemeClr val="bg1"/>
                </a:solidFill>
              </a:rPr>
              <a:t>election</a:t>
            </a:r>
            <a:r>
              <a:rPr lang="en-US" sz="1200" dirty="0">
                <a:solidFill>
                  <a:schemeClr val="bg1"/>
                </a:solidFill>
              </a:rPr>
              <a:t>. New York: </a:t>
            </a:r>
            <a:r>
              <a:rPr lang="en-US" sz="1200" dirty="0" err="1">
                <a:solidFill>
                  <a:schemeClr val="bg1"/>
                </a:solidFill>
              </a:rPr>
              <a:t>Duell</a:t>
            </a:r>
            <a:r>
              <a:rPr lang="en-US" sz="1200" dirty="0">
                <a:solidFill>
                  <a:schemeClr val="bg1"/>
                </a:solidFill>
              </a:rPr>
              <a:t>, Sloan and Pearce .</a:t>
            </a:r>
          </a:p>
        </p:txBody>
      </p:sp>
      <p:pic>
        <p:nvPicPr>
          <p:cNvPr id="3" name="Picture 2"/>
          <p:cNvPicPr>
            <a:picLocks noChangeAspect="1"/>
          </p:cNvPicPr>
          <p:nvPr/>
        </p:nvPicPr>
        <p:blipFill>
          <a:blip r:embed="rId3"/>
          <a:stretch>
            <a:fillRect/>
          </a:stretch>
        </p:blipFill>
        <p:spPr>
          <a:xfrm>
            <a:off x="660400" y="1676400"/>
            <a:ext cx="5054082" cy="2743200"/>
          </a:xfrm>
          <a:prstGeom prst="rect">
            <a:avLst/>
          </a:prstGeom>
        </p:spPr>
      </p:pic>
      <p:grpSp>
        <p:nvGrpSpPr>
          <p:cNvPr id="63" name="Group 62"/>
          <p:cNvGrpSpPr>
            <a:grpSpLocks noChangeAspect="1"/>
          </p:cNvGrpSpPr>
          <p:nvPr/>
        </p:nvGrpSpPr>
        <p:grpSpPr>
          <a:xfrm>
            <a:off x="40790" y="152400"/>
            <a:ext cx="2449262" cy="1440000"/>
            <a:chOff x="30403" y="194400"/>
            <a:chExt cx="2685709" cy="1710600"/>
          </a:xfrm>
        </p:grpSpPr>
        <p:sp>
          <p:nvSpPr>
            <p:cNvPr id="50" name="Oval 49"/>
            <p:cNvSpPr/>
            <p:nvPr/>
          </p:nvSpPr>
          <p:spPr>
            <a:xfrm>
              <a:off x="1683937" y="465000"/>
              <a:ext cx="914400" cy="720000"/>
            </a:xfrm>
            <a:prstGeom prst="ellipse">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1" name="TextBox 50"/>
            <p:cNvSpPr txBox="1"/>
            <p:nvPr/>
          </p:nvSpPr>
          <p:spPr>
            <a:xfrm>
              <a:off x="1600466" y="654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sp>
          <p:nvSpPr>
            <p:cNvPr id="52" name="Oval 51"/>
            <p:cNvSpPr/>
            <p:nvPr/>
          </p:nvSpPr>
          <p:spPr>
            <a:xfrm>
              <a:off x="76249" y="3888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3" name="TextBox 52"/>
            <p:cNvSpPr txBox="1"/>
            <p:nvPr/>
          </p:nvSpPr>
          <p:spPr>
            <a:xfrm>
              <a:off x="30403" y="577987"/>
              <a:ext cx="1040392" cy="402174"/>
            </a:xfrm>
            <a:prstGeom prst="rect">
              <a:avLst/>
            </a:prstGeom>
            <a:noFill/>
          </p:spPr>
          <p:txBody>
            <a:bodyPr wrap="none" rtlCol="0">
              <a:spAutoFit/>
            </a:bodyPr>
            <a:lstStyle/>
            <a:p>
              <a:pPr algn="ctr"/>
              <a:r>
                <a:rPr lang="en-US" sz="1600" dirty="0">
                  <a:solidFill>
                    <a:srgbClr val="FFFFFF"/>
                  </a:solidFill>
                </a:rPr>
                <a:t>Attribute</a:t>
              </a:r>
            </a:p>
          </p:txBody>
        </p:sp>
        <p:sp>
          <p:nvSpPr>
            <p:cNvPr id="54" name="Right Arrow 53"/>
            <p:cNvSpPr/>
            <p:nvPr/>
          </p:nvSpPr>
          <p:spPr>
            <a:xfrm rot="14400000">
              <a:off x="703794" y="912344"/>
              <a:ext cx="452139" cy="654550"/>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Oval 54"/>
            <p:cNvSpPr/>
            <p:nvPr/>
          </p:nvSpPr>
          <p:spPr>
            <a:xfrm>
              <a:off x="872563" y="194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6" name="TextBox 55"/>
            <p:cNvSpPr txBox="1"/>
            <p:nvPr/>
          </p:nvSpPr>
          <p:spPr>
            <a:xfrm>
              <a:off x="800464" y="383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57" name="Right Arrow 56"/>
            <p:cNvSpPr/>
            <p:nvPr/>
          </p:nvSpPr>
          <p:spPr>
            <a:xfrm rot="16200000">
              <a:off x="1126759" y="744044"/>
              <a:ext cx="413485" cy="685797"/>
            </a:xfrm>
            <a:prstGeom prst="rightArrow">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ight Arrow 57"/>
            <p:cNvSpPr/>
            <p:nvPr/>
          </p:nvSpPr>
          <p:spPr>
            <a:xfrm rot="18000000">
              <a:off x="1502720" y="888334"/>
              <a:ext cx="442816" cy="734444"/>
            </a:xfrm>
            <a:prstGeom prst="rightArrow">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9" name="Group 58"/>
            <p:cNvGrpSpPr/>
            <p:nvPr/>
          </p:nvGrpSpPr>
          <p:grpSpPr>
            <a:xfrm>
              <a:off x="792407" y="1185000"/>
              <a:ext cx="1040282" cy="720000"/>
              <a:chOff x="1097207" y="2057400"/>
              <a:chExt cx="1040282" cy="720000"/>
            </a:xfrm>
          </p:grpSpPr>
          <p:sp>
            <p:nvSpPr>
              <p:cNvPr id="60" name="Oval 59"/>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1" name="TextBox 60"/>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pic>
        <p:nvPicPr>
          <p:cNvPr id="64" name="Picture 63"/>
          <p:cNvPicPr>
            <a:picLocks noChangeAspect="1"/>
          </p:cNvPicPr>
          <p:nvPr/>
        </p:nvPicPr>
        <p:blipFill>
          <a:blip r:embed="rId4"/>
          <a:stretch>
            <a:fillRect/>
          </a:stretch>
        </p:blipFill>
        <p:spPr>
          <a:xfrm>
            <a:off x="6026150" y="1295400"/>
            <a:ext cx="990600" cy="1002632"/>
          </a:xfrm>
          <a:prstGeom prst="rect">
            <a:avLst/>
          </a:prstGeom>
        </p:spPr>
      </p:pic>
      <p:pic>
        <p:nvPicPr>
          <p:cNvPr id="65" name="Picture 64"/>
          <p:cNvPicPr>
            <a:picLocks noChangeAspect="1"/>
          </p:cNvPicPr>
          <p:nvPr/>
        </p:nvPicPr>
        <p:blipFill>
          <a:blip r:embed="rId5"/>
          <a:stretch>
            <a:fillRect/>
          </a:stretch>
        </p:blipFill>
        <p:spPr>
          <a:xfrm>
            <a:off x="6026150" y="3581400"/>
            <a:ext cx="995904" cy="1008000"/>
          </a:xfrm>
          <a:prstGeom prst="rect">
            <a:avLst/>
          </a:prstGeom>
        </p:spPr>
      </p:pic>
      <p:pic>
        <p:nvPicPr>
          <p:cNvPr id="66" name="Picture 65"/>
          <p:cNvPicPr>
            <a:picLocks noChangeAspect="1"/>
          </p:cNvPicPr>
          <p:nvPr/>
        </p:nvPicPr>
        <p:blipFill>
          <a:blip r:embed="rId6"/>
          <a:stretch>
            <a:fillRect/>
          </a:stretch>
        </p:blipFill>
        <p:spPr>
          <a:xfrm>
            <a:off x="6026150" y="2438400"/>
            <a:ext cx="995904" cy="1008000"/>
          </a:xfrm>
          <a:prstGeom prst="rect">
            <a:avLst/>
          </a:prstGeom>
        </p:spPr>
      </p:pic>
      <p:grpSp>
        <p:nvGrpSpPr>
          <p:cNvPr id="77" name="Group 76"/>
          <p:cNvGrpSpPr/>
          <p:nvPr/>
        </p:nvGrpSpPr>
        <p:grpSpPr>
          <a:xfrm>
            <a:off x="7305464" y="1219200"/>
            <a:ext cx="2435436" cy="1512332"/>
            <a:chOff x="6705600" y="1219200"/>
            <a:chExt cx="2248095" cy="1512332"/>
          </a:xfrm>
        </p:grpSpPr>
        <p:sp>
          <p:nvSpPr>
            <p:cNvPr id="69" name="TextBox 68"/>
            <p:cNvSpPr txBox="1"/>
            <p:nvPr/>
          </p:nvSpPr>
          <p:spPr>
            <a:xfrm>
              <a:off x="7203050" y="1295400"/>
              <a:ext cx="1676400" cy="369332"/>
            </a:xfrm>
            <a:prstGeom prst="rect">
              <a:avLst/>
            </a:prstGeom>
            <a:noFill/>
          </p:spPr>
          <p:txBody>
            <a:bodyPr wrap="square" rtlCol="0">
              <a:spAutoFit/>
            </a:bodyPr>
            <a:lstStyle/>
            <a:p>
              <a:pPr algn="ctr"/>
              <a:r>
                <a:rPr lang="en-US" dirty="0" smtClean="0"/>
                <a:t>Opinion leader</a:t>
              </a:r>
              <a:endParaRPr lang="en-US" dirty="0"/>
            </a:p>
          </p:txBody>
        </p:sp>
        <p:pic>
          <p:nvPicPr>
            <p:cNvPr id="70" name="Picture 69"/>
            <p:cNvPicPr>
              <a:picLocks noChangeAspect="1"/>
            </p:cNvPicPr>
            <p:nvPr/>
          </p:nvPicPr>
          <p:blipFill>
            <a:blip r:embed="rId7"/>
            <a:stretch>
              <a:fillRect/>
            </a:stretch>
          </p:blipFill>
          <p:spPr>
            <a:xfrm>
              <a:off x="6845496" y="1295400"/>
              <a:ext cx="279400" cy="279400"/>
            </a:xfrm>
            <a:prstGeom prst="rect">
              <a:avLst/>
            </a:prstGeom>
          </p:spPr>
        </p:pic>
        <p:sp>
          <p:nvSpPr>
            <p:cNvPr id="71" name="TextBox 70"/>
            <p:cNvSpPr txBox="1"/>
            <p:nvPr/>
          </p:nvSpPr>
          <p:spPr>
            <a:xfrm>
              <a:off x="7201096" y="1828800"/>
              <a:ext cx="1676400" cy="369332"/>
            </a:xfrm>
            <a:prstGeom prst="rect">
              <a:avLst/>
            </a:prstGeom>
            <a:noFill/>
          </p:spPr>
          <p:txBody>
            <a:bodyPr wrap="square" rtlCol="0">
              <a:spAutoFit/>
            </a:bodyPr>
            <a:lstStyle/>
            <a:p>
              <a:r>
                <a:rPr lang="en-US" dirty="0" smtClean="0"/>
                <a:t>Structural hole</a:t>
              </a:r>
              <a:endParaRPr lang="en-US" dirty="0"/>
            </a:p>
          </p:txBody>
        </p:sp>
        <p:pic>
          <p:nvPicPr>
            <p:cNvPr id="73" name="Picture 72"/>
            <p:cNvPicPr>
              <a:picLocks noChangeAspect="1"/>
            </p:cNvPicPr>
            <p:nvPr/>
          </p:nvPicPr>
          <p:blipFill>
            <a:blip r:embed="rId8"/>
            <a:stretch>
              <a:fillRect/>
            </a:stretch>
          </p:blipFill>
          <p:spPr>
            <a:xfrm>
              <a:off x="6845496" y="1828800"/>
              <a:ext cx="279400" cy="279400"/>
            </a:xfrm>
            <a:prstGeom prst="rect">
              <a:avLst/>
            </a:prstGeom>
          </p:spPr>
        </p:pic>
        <p:pic>
          <p:nvPicPr>
            <p:cNvPr id="74" name="Picture 73"/>
            <p:cNvPicPr>
              <a:picLocks noChangeAspect="1"/>
            </p:cNvPicPr>
            <p:nvPr/>
          </p:nvPicPr>
          <p:blipFill>
            <a:blip r:embed="rId9"/>
            <a:stretch>
              <a:fillRect/>
            </a:stretch>
          </p:blipFill>
          <p:spPr>
            <a:xfrm>
              <a:off x="6845496" y="2362200"/>
              <a:ext cx="279400" cy="279400"/>
            </a:xfrm>
            <a:prstGeom prst="rect">
              <a:avLst/>
            </a:prstGeom>
          </p:spPr>
        </p:pic>
        <p:sp>
          <p:nvSpPr>
            <p:cNvPr id="75" name="TextBox 74"/>
            <p:cNvSpPr txBox="1"/>
            <p:nvPr/>
          </p:nvSpPr>
          <p:spPr>
            <a:xfrm>
              <a:off x="7201096" y="2362200"/>
              <a:ext cx="1676400" cy="369332"/>
            </a:xfrm>
            <a:prstGeom prst="rect">
              <a:avLst/>
            </a:prstGeom>
            <a:noFill/>
          </p:spPr>
          <p:txBody>
            <a:bodyPr wrap="square" rtlCol="0">
              <a:spAutoFit/>
            </a:bodyPr>
            <a:lstStyle/>
            <a:p>
              <a:r>
                <a:rPr lang="en-US" dirty="0" smtClean="0"/>
                <a:t>Ordinary user</a:t>
              </a:r>
              <a:endParaRPr lang="en-US" dirty="0"/>
            </a:p>
          </p:txBody>
        </p:sp>
        <p:sp>
          <p:nvSpPr>
            <p:cNvPr id="76" name="Rectangle 75"/>
            <p:cNvSpPr/>
            <p:nvPr/>
          </p:nvSpPr>
          <p:spPr>
            <a:xfrm>
              <a:off x="6705600" y="1219200"/>
              <a:ext cx="2248095" cy="1511495"/>
            </a:xfrm>
            <a:prstGeom prst="rect">
              <a:avLst/>
            </a:prstGeom>
            <a:noFill/>
            <a:ln/>
          </p:spPr>
          <p:style>
            <a:lnRef idx="2">
              <a:schemeClr val="accent2"/>
            </a:lnRef>
            <a:fillRef idx="1">
              <a:schemeClr val="lt1"/>
            </a:fillRef>
            <a:effectRef idx="0">
              <a:schemeClr val="accent2"/>
            </a:effectRef>
            <a:fontRef idx="minor">
              <a:schemeClr val="dk1"/>
            </a:fontRef>
          </p:style>
          <p:txBody>
            <a:bodyPr/>
            <a:lstStyle/>
            <a:p>
              <a:endParaRPr lang="en-US"/>
            </a:p>
          </p:txBody>
        </p:sp>
      </p:grpSp>
    </p:spTree>
    <p:extLst>
      <p:ext uri="{BB962C8B-B14F-4D97-AF65-F5344CB8AC3E}">
        <p14:creationId xmlns:p14="http://schemas.microsoft.com/office/powerpoint/2010/main" val="1545031559"/>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7850" y="4495875"/>
            <a:ext cx="9080500" cy="1856919"/>
          </a:xfrm>
          <a:prstGeom prst="rect">
            <a:avLst/>
          </a:prstGeom>
          <a:noFill/>
        </p:spPr>
        <p:txBody>
          <a:bodyPr wrap="square" rtlCol="0">
            <a:spAutoFit/>
          </a:bodyPr>
          <a:lstStyle/>
          <a:p>
            <a:pPr>
              <a:lnSpc>
                <a:spcPct val="120000"/>
              </a:lnSpc>
            </a:pPr>
            <a:r>
              <a:rPr lang="en-US" altLang="zh-CN" sz="1600" dirty="0">
                <a:solidFill>
                  <a:srgbClr val="000000"/>
                </a:solidFill>
                <a:latin typeface="Arial"/>
                <a:cs typeface="Arial"/>
              </a:rPr>
              <a:t>Opinion leader: </a:t>
            </a:r>
          </a:p>
          <a:p>
            <a:pPr marL="742950" lvl="1" indent="-285750">
              <a:lnSpc>
                <a:spcPct val="120000"/>
              </a:lnSpc>
              <a:buFont typeface="Arial"/>
              <a:buChar char="•"/>
            </a:pPr>
            <a:r>
              <a:rPr lang="en-US" altLang="zh-CN" sz="1600" dirty="0">
                <a:solidFill>
                  <a:srgbClr val="000000"/>
                </a:solidFill>
                <a:latin typeface="Arial"/>
                <a:cs typeface="Arial"/>
              </a:rPr>
              <a:t>Stage 1 - activation probability </a:t>
            </a:r>
            <a:r>
              <a:rPr lang="en-US" altLang="zh-CN" sz="1600" dirty="0" smtClean="0">
                <a:solidFill>
                  <a:srgbClr val="000000"/>
                </a:solidFill>
                <a:latin typeface="Arial"/>
                <a:cs typeface="Arial"/>
              </a:rPr>
              <a:t>is 12 </a:t>
            </a:r>
            <a:r>
              <a:rPr lang="en-US" altLang="zh-CN" sz="1600" dirty="0">
                <a:solidFill>
                  <a:srgbClr val="000000"/>
                </a:solidFill>
                <a:latin typeface="Arial"/>
                <a:cs typeface="Arial"/>
              </a:rPr>
              <a:t>times higher than ordinary user </a:t>
            </a:r>
          </a:p>
          <a:p>
            <a:pPr marL="742950" lvl="1" indent="-285750">
              <a:lnSpc>
                <a:spcPct val="120000"/>
              </a:lnSpc>
              <a:buFont typeface="Arial"/>
              <a:buChar char="•"/>
            </a:pPr>
            <a:r>
              <a:rPr lang="en-US" altLang="zh-CN" sz="1600" dirty="0">
                <a:solidFill>
                  <a:schemeClr val="bg1">
                    <a:lumMod val="75000"/>
                  </a:schemeClr>
                </a:solidFill>
                <a:latin typeface="Arial"/>
                <a:cs typeface="Arial"/>
              </a:rPr>
              <a:t>Stage 2 - information</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overload</a:t>
            </a:r>
            <a:r>
              <a:rPr lang="en-US" altLang="zh-CN" sz="1600" baseline="30000" dirty="0">
                <a:solidFill>
                  <a:schemeClr val="bg1">
                    <a:lumMod val="75000"/>
                  </a:schemeClr>
                </a:solidFill>
                <a:latin typeface="Arial"/>
                <a:cs typeface="Arial"/>
              </a:rPr>
              <a:t>[1]</a:t>
            </a:r>
            <a:r>
              <a:rPr lang="en-US" altLang="zh-CN" sz="1600" dirty="0">
                <a:solidFill>
                  <a:schemeClr val="bg1">
                    <a:lumMod val="75000"/>
                  </a:schemeClr>
                </a:solidFill>
                <a:latin typeface="Arial"/>
                <a:cs typeface="Arial"/>
              </a:rPr>
              <a:t>:</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2-3</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opinion</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leaders</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are</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sufficient</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to</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spread</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a</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piece</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of</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information</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throughout</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a</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community.</a:t>
            </a:r>
          </a:p>
          <a:p>
            <a:pPr marL="742950" lvl="1" indent="-285750">
              <a:lnSpc>
                <a:spcPct val="120000"/>
              </a:lnSpc>
              <a:buFont typeface="Arial"/>
              <a:buChar char="•"/>
            </a:pPr>
            <a:r>
              <a:rPr lang="en-US" sz="1600" dirty="0">
                <a:solidFill>
                  <a:schemeClr val="bg1">
                    <a:lumMod val="75000"/>
                  </a:schemeClr>
                </a:solidFill>
                <a:latin typeface="Arial"/>
                <a:cs typeface="Arial"/>
              </a:rPr>
              <a:t>Stage 3 - information</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everywhere:</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spreading</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the</a:t>
            </a:r>
            <a:r>
              <a:rPr lang="zh-CN" altLang="en-US" sz="1600" dirty="0">
                <a:solidFill>
                  <a:schemeClr val="bg1">
                    <a:lumMod val="75000"/>
                  </a:schemeClr>
                </a:solidFill>
                <a:latin typeface="Arial"/>
                <a:cs typeface="Arial"/>
              </a:rPr>
              <a:t> </a:t>
            </a:r>
            <a:r>
              <a:rPr lang="en-US" altLang="zh-CN" sz="1600" dirty="0">
                <a:solidFill>
                  <a:schemeClr val="bg1">
                    <a:lumMod val="75000"/>
                  </a:schemeClr>
                </a:solidFill>
                <a:latin typeface="Arial"/>
                <a:cs typeface="Arial"/>
              </a:rPr>
              <a:t>information</a:t>
            </a:r>
            <a:r>
              <a:rPr lang="zh-CN" altLang="en-US" sz="1600" dirty="0">
                <a:solidFill>
                  <a:schemeClr val="bg1">
                    <a:lumMod val="75000"/>
                  </a:schemeClr>
                </a:solidFill>
                <a:latin typeface="Arial"/>
                <a:cs typeface="Arial"/>
              </a:rPr>
              <a:t> </a:t>
            </a:r>
            <a:r>
              <a:rPr lang="en-US" sz="1600" dirty="0">
                <a:solidFill>
                  <a:schemeClr val="bg1">
                    <a:lumMod val="75000"/>
                  </a:schemeClr>
                </a:solidFill>
                <a:latin typeface="Arial"/>
                <a:cs typeface="Arial"/>
              </a:rPr>
              <a:t>becomes a social</a:t>
            </a:r>
            <a:r>
              <a:rPr lang="zh-CN" altLang="en-US" sz="1600" dirty="0">
                <a:solidFill>
                  <a:schemeClr val="bg1">
                    <a:lumMod val="75000"/>
                  </a:schemeClr>
                </a:solidFill>
                <a:latin typeface="Arial"/>
                <a:cs typeface="Arial"/>
              </a:rPr>
              <a:t> </a:t>
            </a:r>
            <a:r>
              <a:rPr lang="en-US" sz="1600" dirty="0">
                <a:solidFill>
                  <a:schemeClr val="bg1">
                    <a:lumMod val="75000"/>
                  </a:schemeClr>
                </a:solidFill>
                <a:latin typeface="Arial"/>
                <a:cs typeface="Arial"/>
              </a:rPr>
              <a:t>norm to adopt.</a:t>
            </a:r>
          </a:p>
        </p:txBody>
      </p:sp>
      <p:sp>
        <p:nvSpPr>
          <p:cNvPr id="10" name="Rectangle 9"/>
          <p:cNvSpPr/>
          <p:nvPr/>
        </p:nvSpPr>
        <p:spPr>
          <a:xfrm>
            <a:off x="0" y="6400875"/>
            <a:ext cx="9906000" cy="461665"/>
          </a:xfrm>
          <a:prstGeom prst="rect">
            <a:avLst/>
          </a:prstGeom>
          <a:solidFill>
            <a:srgbClr val="3366FF"/>
          </a:solidFill>
          <a:ln>
            <a:solidFill>
              <a:srgbClr val="3366FF"/>
            </a:solidFill>
          </a:ln>
        </p:spPr>
        <p:txBody>
          <a:bodyPr wrap="square">
            <a:spAutoFit/>
          </a:bodyPr>
          <a:lstStyle/>
          <a:p>
            <a:r>
              <a:rPr lang="en-US" altLang="zh-CN" sz="1200" dirty="0" smtClean="0">
                <a:solidFill>
                  <a:schemeClr val="bg1"/>
                </a:solidFill>
              </a:rPr>
              <a:t>[1]</a:t>
            </a:r>
            <a:r>
              <a:rPr lang="zh-CN" altLang="en-US" sz="1200" dirty="0" smtClean="0">
                <a:solidFill>
                  <a:schemeClr val="bg1"/>
                </a:solidFill>
              </a:rPr>
              <a:t> </a:t>
            </a:r>
            <a:r>
              <a:rPr lang="en-US" sz="1200" dirty="0" err="1" smtClean="0">
                <a:solidFill>
                  <a:schemeClr val="bg1"/>
                </a:solidFill>
              </a:rPr>
              <a:t>Lazarsfeld</a:t>
            </a:r>
            <a:r>
              <a:rPr lang="en-US" sz="1200" dirty="0">
                <a:solidFill>
                  <a:schemeClr val="bg1"/>
                </a:solidFill>
              </a:rPr>
              <a:t>, P. F.; </a:t>
            </a:r>
            <a:r>
              <a:rPr lang="en-US" sz="1200" dirty="0" err="1">
                <a:solidFill>
                  <a:schemeClr val="bg1"/>
                </a:solidFill>
              </a:rPr>
              <a:t>Berelson</a:t>
            </a:r>
            <a:r>
              <a:rPr lang="en-US" sz="1200" dirty="0">
                <a:solidFill>
                  <a:schemeClr val="bg1"/>
                </a:solidFill>
              </a:rPr>
              <a:t>, B.; and </a:t>
            </a:r>
            <a:r>
              <a:rPr lang="en-US" sz="1200" dirty="0" err="1">
                <a:solidFill>
                  <a:schemeClr val="bg1"/>
                </a:solidFill>
              </a:rPr>
              <a:t>Gaudet</a:t>
            </a:r>
            <a:r>
              <a:rPr lang="en-US" sz="1200" dirty="0">
                <a:solidFill>
                  <a:schemeClr val="bg1"/>
                </a:solidFill>
              </a:rPr>
              <a:t>, H. 1944. </a:t>
            </a:r>
            <a:r>
              <a:rPr lang="en-US" sz="1200" dirty="0" smtClean="0">
                <a:solidFill>
                  <a:schemeClr val="bg1"/>
                </a:solidFill>
              </a:rPr>
              <a:t>The</a:t>
            </a:r>
            <a:r>
              <a:rPr lang="zh-CN" altLang="en-US" sz="1200" dirty="0" smtClean="0">
                <a:solidFill>
                  <a:schemeClr val="bg1"/>
                </a:solidFill>
              </a:rPr>
              <a:t> </a:t>
            </a:r>
            <a:r>
              <a:rPr lang="en-US" sz="1200" dirty="0" smtClean="0">
                <a:solidFill>
                  <a:schemeClr val="bg1"/>
                </a:solidFill>
              </a:rPr>
              <a:t>peoples </a:t>
            </a:r>
            <a:r>
              <a:rPr lang="en-US" sz="1200" dirty="0">
                <a:solidFill>
                  <a:schemeClr val="bg1"/>
                </a:solidFill>
              </a:rPr>
              <a:t>choice: How the voter makes up his mind in a </a:t>
            </a:r>
            <a:r>
              <a:rPr lang="en-US" sz="1200" dirty="0" smtClean="0">
                <a:solidFill>
                  <a:schemeClr val="bg1"/>
                </a:solidFill>
              </a:rPr>
              <a:t>presidential</a:t>
            </a:r>
            <a:r>
              <a:rPr lang="zh-CN" altLang="en-US" sz="1200" dirty="0" smtClean="0">
                <a:solidFill>
                  <a:schemeClr val="bg1"/>
                </a:solidFill>
              </a:rPr>
              <a:t> </a:t>
            </a:r>
            <a:r>
              <a:rPr lang="en-US" sz="1200" dirty="0" smtClean="0">
                <a:solidFill>
                  <a:schemeClr val="bg1"/>
                </a:solidFill>
              </a:rPr>
              <a:t>election</a:t>
            </a:r>
            <a:r>
              <a:rPr lang="en-US" sz="1200" dirty="0">
                <a:solidFill>
                  <a:schemeClr val="bg1"/>
                </a:solidFill>
              </a:rPr>
              <a:t>. New York: </a:t>
            </a:r>
            <a:r>
              <a:rPr lang="en-US" sz="1200" dirty="0" err="1">
                <a:solidFill>
                  <a:schemeClr val="bg1"/>
                </a:solidFill>
              </a:rPr>
              <a:t>Duell</a:t>
            </a:r>
            <a:r>
              <a:rPr lang="en-US" sz="1200" dirty="0">
                <a:solidFill>
                  <a:schemeClr val="bg1"/>
                </a:solidFill>
              </a:rPr>
              <a:t>, Sloan and Pearce .</a:t>
            </a:r>
          </a:p>
        </p:txBody>
      </p:sp>
      <p:pic>
        <p:nvPicPr>
          <p:cNvPr id="3" name="Picture 2"/>
          <p:cNvPicPr>
            <a:picLocks noChangeAspect="1"/>
          </p:cNvPicPr>
          <p:nvPr/>
        </p:nvPicPr>
        <p:blipFill>
          <a:blip r:embed="rId3"/>
          <a:stretch>
            <a:fillRect/>
          </a:stretch>
        </p:blipFill>
        <p:spPr>
          <a:xfrm>
            <a:off x="660400" y="1676400"/>
            <a:ext cx="5054082" cy="2743200"/>
          </a:xfrm>
          <a:prstGeom prst="rect">
            <a:avLst/>
          </a:prstGeom>
        </p:spPr>
      </p:pic>
      <p:sp>
        <p:nvSpPr>
          <p:cNvPr id="36" name="Title 1"/>
          <p:cNvSpPr>
            <a:spLocks noGrp="1"/>
          </p:cNvSpPr>
          <p:nvPr>
            <p:ph type="title"/>
          </p:nvPr>
        </p:nvSpPr>
        <p:spPr>
          <a:xfrm>
            <a:off x="271469" y="188913"/>
            <a:ext cx="9363075" cy="792162"/>
          </a:xfrm>
        </p:spPr>
        <p:txBody>
          <a:bodyPr/>
          <a:lstStyle/>
          <a:p>
            <a:r>
              <a:rPr lang="en-US" altLang="zh-CN" dirty="0"/>
              <a:t>Influence</a:t>
            </a:r>
            <a:r>
              <a:rPr lang="zh-CN" altLang="en-US" dirty="0"/>
              <a:t> </a:t>
            </a:r>
            <a:r>
              <a:rPr lang="en-US" altLang="zh-CN" dirty="0"/>
              <a:t>Strength</a:t>
            </a:r>
            <a:endParaRPr lang="en-US" dirty="0"/>
          </a:p>
        </p:txBody>
      </p:sp>
      <p:grpSp>
        <p:nvGrpSpPr>
          <p:cNvPr id="37" name="Group 36"/>
          <p:cNvGrpSpPr>
            <a:grpSpLocks noChangeAspect="1"/>
          </p:cNvGrpSpPr>
          <p:nvPr/>
        </p:nvGrpSpPr>
        <p:grpSpPr>
          <a:xfrm>
            <a:off x="40790" y="152400"/>
            <a:ext cx="2449262" cy="1440000"/>
            <a:chOff x="30403" y="194400"/>
            <a:chExt cx="2685709" cy="1710600"/>
          </a:xfrm>
        </p:grpSpPr>
        <p:sp>
          <p:nvSpPr>
            <p:cNvPr id="38" name="Oval 37"/>
            <p:cNvSpPr/>
            <p:nvPr/>
          </p:nvSpPr>
          <p:spPr>
            <a:xfrm>
              <a:off x="1683937" y="465000"/>
              <a:ext cx="914400" cy="720000"/>
            </a:xfrm>
            <a:prstGeom prst="ellipse">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9" name="TextBox 38"/>
            <p:cNvSpPr txBox="1"/>
            <p:nvPr/>
          </p:nvSpPr>
          <p:spPr>
            <a:xfrm>
              <a:off x="1600466" y="654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sp>
          <p:nvSpPr>
            <p:cNvPr id="40" name="Oval 39"/>
            <p:cNvSpPr/>
            <p:nvPr/>
          </p:nvSpPr>
          <p:spPr>
            <a:xfrm>
              <a:off x="76249" y="3888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1" name="TextBox 40"/>
            <p:cNvSpPr txBox="1"/>
            <p:nvPr/>
          </p:nvSpPr>
          <p:spPr>
            <a:xfrm>
              <a:off x="30403" y="577987"/>
              <a:ext cx="1040392" cy="402174"/>
            </a:xfrm>
            <a:prstGeom prst="rect">
              <a:avLst/>
            </a:prstGeom>
            <a:noFill/>
          </p:spPr>
          <p:txBody>
            <a:bodyPr wrap="none" rtlCol="0">
              <a:spAutoFit/>
            </a:bodyPr>
            <a:lstStyle/>
            <a:p>
              <a:pPr algn="ctr"/>
              <a:r>
                <a:rPr lang="en-US" sz="1600" dirty="0">
                  <a:solidFill>
                    <a:srgbClr val="FFFFFF"/>
                  </a:solidFill>
                </a:rPr>
                <a:t>Attribute</a:t>
              </a:r>
            </a:p>
          </p:txBody>
        </p:sp>
        <p:sp>
          <p:nvSpPr>
            <p:cNvPr id="42" name="Right Arrow 41"/>
            <p:cNvSpPr/>
            <p:nvPr/>
          </p:nvSpPr>
          <p:spPr>
            <a:xfrm rot="14400000">
              <a:off x="703794" y="912344"/>
              <a:ext cx="452139" cy="654550"/>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p:cNvSpPr/>
            <p:nvPr/>
          </p:nvSpPr>
          <p:spPr>
            <a:xfrm>
              <a:off x="872563" y="194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4" name="TextBox 43"/>
            <p:cNvSpPr txBox="1"/>
            <p:nvPr/>
          </p:nvSpPr>
          <p:spPr>
            <a:xfrm>
              <a:off x="800464" y="383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45" name="Right Arrow 44"/>
            <p:cNvSpPr/>
            <p:nvPr/>
          </p:nvSpPr>
          <p:spPr>
            <a:xfrm rot="16200000">
              <a:off x="1126759" y="744044"/>
              <a:ext cx="413485" cy="685797"/>
            </a:xfrm>
            <a:prstGeom prst="rightArrow">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ight Arrow 45"/>
            <p:cNvSpPr/>
            <p:nvPr/>
          </p:nvSpPr>
          <p:spPr>
            <a:xfrm rot="18000000">
              <a:off x="1502720" y="888334"/>
              <a:ext cx="442816" cy="734444"/>
            </a:xfrm>
            <a:prstGeom prst="rightArrow">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7" name="Group 46"/>
            <p:cNvGrpSpPr/>
            <p:nvPr/>
          </p:nvGrpSpPr>
          <p:grpSpPr>
            <a:xfrm>
              <a:off x="792407" y="1185000"/>
              <a:ext cx="1040282" cy="720000"/>
              <a:chOff x="1097207" y="2057400"/>
              <a:chExt cx="1040282" cy="720000"/>
            </a:xfrm>
          </p:grpSpPr>
          <p:sp>
            <p:nvSpPr>
              <p:cNvPr id="48" name="Oval 47"/>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9" name="TextBox 48"/>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pic>
        <p:nvPicPr>
          <p:cNvPr id="50" name="Picture 49"/>
          <p:cNvPicPr>
            <a:picLocks noChangeAspect="1"/>
          </p:cNvPicPr>
          <p:nvPr/>
        </p:nvPicPr>
        <p:blipFill>
          <a:blip r:embed="rId4"/>
          <a:stretch>
            <a:fillRect/>
          </a:stretch>
        </p:blipFill>
        <p:spPr>
          <a:xfrm>
            <a:off x="6026150" y="1295400"/>
            <a:ext cx="990600" cy="1002632"/>
          </a:xfrm>
          <a:prstGeom prst="rect">
            <a:avLst/>
          </a:prstGeom>
        </p:spPr>
      </p:pic>
      <p:pic>
        <p:nvPicPr>
          <p:cNvPr id="51" name="Picture 50"/>
          <p:cNvPicPr>
            <a:picLocks noChangeAspect="1"/>
          </p:cNvPicPr>
          <p:nvPr/>
        </p:nvPicPr>
        <p:blipFill>
          <a:blip r:embed="rId5"/>
          <a:stretch>
            <a:fillRect/>
          </a:stretch>
        </p:blipFill>
        <p:spPr>
          <a:xfrm>
            <a:off x="6026150" y="3581400"/>
            <a:ext cx="995904" cy="1008000"/>
          </a:xfrm>
          <a:prstGeom prst="rect">
            <a:avLst/>
          </a:prstGeom>
        </p:spPr>
      </p:pic>
      <p:pic>
        <p:nvPicPr>
          <p:cNvPr id="52" name="Picture 51"/>
          <p:cNvPicPr>
            <a:picLocks noChangeAspect="1"/>
          </p:cNvPicPr>
          <p:nvPr/>
        </p:nvPicPr>
        <p:blipFill>
          <a:blip r:embed="rId6"/>
          <a:stretch>
            <a:fillRect/>
          </a:stretch>
        </p:blipFill>
        <p:spPr>
          <a:xfrm>
            <a:off x="6026150" y="2438400"/>
            <a:ext cx="995904" cy="1008000"/>
          </a:xfrm>
          <a:prstGeom prst="rect">
            <a:avLst/>
          </a:prstGeom>
        </p:spPr>
      </p:pic>
      <p:grpSp>
        <p:nvGrpSpPr>
          <p:cNvPr id="53" name="Group 52"/>
          <p:cNvGrpSpPr/>
          <p:nvPr/>
        </p:nvGrpSpPr>
        <p:grpSpPr>
          <a:xfrm>
            <a:off x="7305464" y="1219200"/>
            <a:ext cx="2435436" cy="1512332"/>
            <a:chOff x="6705600" y="1219200"/>
            <a:chExt cx="2248095" cy="1512332"/>
          </a:xfrm>
        </p:grpSpPr>
        <p:sp>
          <p:nvSpPr>
            <p:cNvPr id="54" name="TextBox 53"/>
            <p:cNvSpPr txBox="1"/>
            <p:nvPr/>
          </p:nvSpPr>
          <p:spPr>
            <a:xfrm>
              <a:off x="7203050" y="1295400"/>
              <a:ext cx="1676400" cy="369332"/>
            </a:xfrm>
            <a:prstGeom prst="rect">
              <a:avLst/>
            </a:prstGeom>
            <a:noFill/>
          </p:spPr>
          <p:txBody>
            <a:bodyPr wrap="square" rtlCol="0">
              <a:spAutoFit/>
            </a:bodyPr>
            <a:lstStyle/>
            <a:p>
              <a:pPr algn="ctr"/>
              <a:r>
                <a:rPr lang="en-US" dirty="0" smtClean="0"/>
                <a:t>Opinion leader</a:t>
              </a:r>
              <a:endParaRPr lang="en-US" dirty="0"/>
            </a:p>
          </p:txBody>
        </p:sp>
        <p:pic>
          <p:nvPicPr>
            <p:cNvPr id="55" name="Picture 54"/>
            <p:cNvPicPr>
              <a:picLocks noChangeAspect="1"/>
            </p:cNvPicPr>
            <p:nvPr/>
          </p:nvPicPr>
          <p:blipFill>
            <a:blip r:embed="rId7"/>
            <a:stretch>
              <a:fillRect/>
            </a:stretch>
          </p:blipFill>
          <p:spPr>
            <a:xfrm>
              <a:off x="6845496" y="1295400"/>
              <a:ext cx="279400" cy="279400"/>
            </a:xfrm>
            <a:prstGeom prst="rect">
              <a:avLst/>
            </a:prstGeom>
          </p:spPr>
        </p:pic>
        <p:sp>
          <p:nvSpPr>
            <p:cNvPr id="56" name="TextBox 55"/>
            <p:cNvSpPr txBox="1"/>
            <p:nvPr/>
          </p:nvSpPr>
          <p:spPr>
            <a:xfrm>
              <a:off x="7201096" y="1828800"/>
              <a:ext cx="1676400" cy="369332"/>
            </a:xfrm>
            <a:prstGeom prst="rect">
              <a:avLst/>
            </a:prstGeom>
            <a:noFill/>
          </p:spPr>
          <p:txBody>
            <a:bodyPr wrap="square" rtlCol="0">
              <a:spAutoFit/>
            </a:bodyPr>
            <a:lstStyle/>
            <a:p>
              <a:r>
                <a:rPr lang="en-US" dirty="0" smtClean="0"/>
                <a:t>Structural hole</a:t>
              </a:r>
              <a:endParaRPr lang="en-US" dirty="0"/>
            </a:p>
          </p:txBody>
        </p:sp>
        <p:pic>
          <p:nvPicPr>
            <p:cNvPr id="57" name="Picture 56"/>
            <p:cNvPicPr>
              <a:picLocks noChangeAspect="1"/>
            </p:cNvPicPr>
            <p:nvPr/>
          </p:nvPicPr>
          <p:blipFill>
            <a:blip r:embed="rId8"/>
            <a:stretch>
              <a:fillRect/>
            </a:stretch>
          </p:blipFill>
          <p:spPr>
            <a:xfrm>
              <a:off x="6845496" y="1828800"/>
              <a:ext cx="279400" cy="279400"/>
            </a:xfrm>
            <a:prstGeom prst="rect">
              <a:avLst/>
            </a:prstGeom>
          </p:spPr>
        </p:pic>
        <p:pic>
          <p:nvPicPr>
            <p:cNvPr id="58" name="Picture 57"/>
            <p:cNvPicPr>
              <a:picLocks noChangeAspect="1"/>
            </p:cNvPicPr>
            <p:nvPr/>
          </p:nvPicPr>
          <p:blipFill>
            <a:blip r:embed="rId9"/>
            <a:stretch>
              <a:fillRect/>
            </a:stretch>
          </p:blipFill>
          <p:spPr>
            <a:xfrm>
              <a:off x="6845496" y="2362200"/>
              <a:ext cx="279400" cy="279400"/>
            </a:xfrm>
            <a:prstGeom prst="rect">
              <a:avLst/>
            </a:prstGeom>
          </p:spPr>
        </p:pic>
        <p:sp>
          <p:nvSpPr>
            <p:cNvPr id="59" name="TextBox 58"/>
            <p:cNvSpPr txBox="1"/>
            <p:nvPr/>
          </p:nvSpPr>
          <p:spPr>
            <a:xfrm>
              <a:off x="7201096" y="2362200"/>
              <a:ext cx="1676400" cy="369332"/>
            </a:xfrm>
            <a:prstGeom prst="rect">
              <a:avLst/>
            </a:prstGeom>
            <a:noFill/>
          </p:spPr>
          <p:txBody>
            <a:bodyPr wrap="square" rtlCol="0">
              <a:spAutoFit/>
            </a:bodyPr>
            <a:lstStyle/>
            <a:p>
              <a:r>
                <a:rPr lang="en-US" dirty="0" smtClean="0"/>
                <a:t>Ordinary user</a:t>
              </a:r>
              <a:endParaRPr lang="en-US" dirty="0"/>
            </a:p>
          </p:txBody>
        </p:sp>
        <p:sp>
          <p:nvSpPr>
            <p:cNvPr id="60" name="Rectangle 59"/>
            <p:cNvSpPr/>
            <p:nvPr/>
          </p:nvSpPr>
          <p:spPr>
            <a:xfrm>
              <a:off x="6705600" y="1219200"/>
              <a:ext cx="2248095" cy="1511495"/>
            </a:xfrm>
            <a:prstGeom prst="rect">
              <a:avLst/>
            </a:prstGeom>
            <a:noFill/>
            <a:ln/>
          </p:spPr>
          <p:style>
            <a:lnRef idx="2">
              <a:schemeClr val="accent2"/>
            </a:lnRef>
            <a:fillRef idx="1">
              <a:schemeClr val="lt1"/>
            </a:fillRef>
            <a:effectRef idx="0">
              <a:schemeClr val="accent2"/>
            </a:effectRef>
            <a:fontRef idx="minor">
              <a:schemeClr val="dk1"/>
            </a:fontRef>
          </p:style>
          <p:txBody>
            <a:bodyPr/>
            <a:lstStyle/>
            <a:p>
              <a:endParaRPr lang="en-US"/>
            </a:p>
          </p:txBody>
        </p:sp>
      </p:grpSp>
    </p:spTree>
    <p:extLst>
      <p:ext uri="{BB962C8B-B14F-4D97-AF65-F5344CB8AC3E}">
        <p14:creationId xmlns:p14="http://schemas.microsoft.com/office/powerpoint/2010/main" val="189461284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0650" y="2743200"/>
            <a:ext cx="5118100" cy="297517"/>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5200650" y="5105400"/>
            <a:ext cx="3302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5200650" y="6062472"/>
            <a:ext cx="487045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5200650" y="3048001"/>
            <a:ext cx="5283200" cy="494494"/>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6" name="Rectangle 15"/>
          <p:cNvSpPr/>
          <p:nvPr/>
        </p:nvSpPr>
        <p:spPr>
          <a:xfrm>
            <a:off x="577851" y="4130290"/>
            <a:ext cx="4025060" cy="297517"/>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953001"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870450" y="279754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870450" y="314858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870450" y="3549819"/>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870450" y="41910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77850" y="4365474"/>
            <a:ext cx="2655294"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870450" y="5202694"/>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870450" y="2133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870450" y="17526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4041649" y="6062472"/>
            <a:ext cx="1073149"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4044950" y="3440668"/>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5121402" y="1645920"/>
            <a:ext cx="825500" cy="400110"/>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5121402" y="1981201"/>
            <a:ext cx="1565148" cy="595035"/>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870450" y="4458700"/>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77850" y="4659868"/>
            <a:ext cx="40390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5121403" y="4663440"/>
            <a:ext cx="908049"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870450" y="4782312"/>
            <a:ext cx="1651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5200650" y="5367528"/>
            <a:ext cx="3384550" cy="338554"/>
          </a:xfrm>
          <a:prstGeom prst="rect">
            <a:avLst/>
          </a:prstGeom>
        </p:spPr>
        <p:txBody>
          <a:bodyPr wrap="square">
            <a:spAutoFit/>
          </a:bodyPr>
          <a:lstStyle/>
          <a:p>
            <a:r>
              <a:rPr lang="en-US" sz="1600" b="1" dirty="0">
                <a:solidFill>
                  <a:srgbClr val="C00000"/>
                </a:solidFill>
                <a:latin typeface="Times New Roman" charset="0"/>
                <a:ea typeface="Times New Roman" charset="0"/>
                <a:cs typeface="Times New Roman" charset="0"/>
              </a:rPr>
              <a:t>Dunbar’s </a:t>
            </a:r>
            <a:r>
              <a:rPr lang="en-US" sz="1600" b="1" dirty="0" smtClean="0">
                <a:solidFill>
                  <a:srgbClr val="C00000"/>
                </a:solidFill>
                <a:latin typeface="Times New Roman" charset="0"/>
                <a:ea typeface="Times New Roman" charset="0"/>
                <a:cs typeface="Times New Roman" charset="0"/>
              </a:rPr>
              <a:t>Number [Dunbar]</a:t>
            </a:r>
            <a:endParaRPr lang="en-US" sz="1600" b="1" dirty="0">
              <a:solidFill>
                <a:srgbClr val="C00000"/>
              </a:solidFill>
              <a:latin typeface="Times New Roman" charset="0"/>
              <a:ea typeface="Times New Roman" charset="0"/>
              <a:cs typeface="Times New Roman" charset="0"/>
            </a:endParaRPr>
          </a:p>
        </p:txBody>
      </p:sp>
      <p:sp>
        <p:nvSpPr>
          <p:cNvPr id="43" name="TextBox 42"/>
          <p:cNvSpPr txBox="1"/>
          <p:nvPr/>
        </p:nvSpPr>
        <p:spPr>
          <a:xfrm>
            <a:off x="4041648" y="5367528"/>
            <a:ext cx="919657" cy="400110"/>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1992</a:t>
            </a:r>
            <a:endParaRPr lang="en-US" b="1" dirty="0">
              <a:solidFill>
                <a:srgbClr val="C00000"/>
              </a:solidFill>
              <a:latin typeface="Times New Roman" charset="0"/>
              <a:ea typeface="Times New Roman" charset="0"/>
              <a:cs typeface="Times New Roman" charset="0"/>
            </a:endParaRP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743200"/>
            <a:ext cx="1091851" cy="914400"/>
          </a:xfrm>
          <a:prstGeom prst="rect">
            <a:avLst/>
          </a:prstGeom>
          <a:ln w="28575">
            <a:solidFill>
              <a:srgbClr val="C00000"/>
            </a:solidFill>
          </a:ln>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1050" y="4114800"/>
            <a:ext cx="1319890" cy="762000"/>
          </a:xfrm>
          <a:prstGeom prst="rect">
            <a:avLst/>
          </a:prstGeom>
          <a:ln w="28575">
            <a:solidFill>
              <a:srgbClr val="115CB3"/>
            </a:solidFill>
          </a:ln>
        </p:spPr>
      </p:pic>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29500" y="4038600"/>
            <a:ext cx="990600" cy="914400"/>
          </a:xfrm>
          <a:prstGeom prst="ellipse">
            <a:avLst/>
          </a:prstGeom>
          <a:ln w="28575">
            <a:solidFill>
              <a:srgbClr val="115CB3"/>
            </a:solidFill>
          </a:ln>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750" y="4038600"/>
            <a:ext cx="825500" cy="888862"/>
          </a:xfrm>
          <a:prstGeom prst="rect">
            <a:avLst/>
          </a:prstGeom>
          <a:noFill/>
          <a:ln w="28575">
            <a:solidFill>
              <a:srgbClr val="115CB3"/>
            </a:solidFill>
          </a:ln>
        </p:spPr>
      </p:pic>
      <p:sp>
        <p:nvSpPr>
          <p:cNvPr id="3" name="Rectangle 2"/>
          <p:cNvSpPr/>
          <p:nvPr/>
        </p:nvSpPr>
        <p:spPr>
          <a:xfrm>
            <a:off x="5200650" y="3440668"/>
            <a:ext cx="520065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870450" y="61722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4044951" y="304800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4044951" y="2690860"/>
            <a:ext cx="908051"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870450" y="5486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4041648" y="5117068"/>
            <a:ext cx="746252"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870450" y="5867400"/>
            <a:ext cx="1651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5200650" y="5769864"/>
            <a:ext cx="2128207"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4041648" y="5769864"/>
            <a:ext cx="742950" cy="400110"/>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74548" y="1661756"/>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74549" y="1929826"/>
            <a:ext cx="4495340"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5118100" y="4082534"/>
            <a:ext cx="82550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5118100" y="4355068"/>
            <a:ext cx="767050" cy="400110"/>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65" name="Picture 64"/>
          <p:cNvPicPr>
            <a:picLocks noChangeAspect="1"/>
          </p:cNvPicPr>
          <p:nvPr/>
        </p:nvPicPr>
        <p:blipFill>
          <a:blip r:embed="rId7"/>
          <a:stretch>
            <a:fillRect/>
          </a:stretch>
        </p:blipFill>
        <p:spPr>
          <a:xfrm>
            <a:off x="2393950" y="2743200"/>
            <a:ext cx="990600" cy="960120"/>
          </a:xfrm>
          <a:prstGeom prst="rect">
            <a:avLst/>
          </a:prstGeom>
          <a:ln w="25400">
            <a:solidFill>
              <a:srgbClr val="C00000"/>
            </a:solidFill>
          </a:ln>
        </p:spPr>
      </p:pic>
      <p:sp>
        <p:nvSpPr>
          <p:cNvPr id="64" name="Title 1"/>
          <p:cNvSpPr>
            <a:spLocks noGrp="1"/>
          </p:cNvSpPr>
          <p:nvPr>
            <p:ph type="title"/>
          </p:nvPr>
        </p:nvSpPr>
        <p:spPr>
          <a:xfrm>
            <a:off x="271464" y="188913"/>
            <a:ext cx="9363075"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8"/>
          <a:stretch>
            <a:fillRect/>
          </a:stretch>
        </p:blipFill>
        <p:spPr>
          <a:xfrm>
            <a:off x="5943600" y="1524001"/>
            <a:ext cx="1230746" cy="740819"/>
          </a:xfrm>
          <a:prstGeom prst="rect">
            <a:avLst/>
          </a:prstGeom>
          <a:ln w="25400">
            <a:solidFill>
              <a:srgbClr val="115CB3"/>
            </a:solidFill>
          </a:ln>
        </p:spPr>
      </p:pic>
      <p:sp>
        <p:nvSpPr>
          <p:cNvPr id="69" name="Oval 68"/>
          <p:cNvSpPr>
            <a:spLocks noChangeAspect="1"/>
          </p:cNvSpPr>
          <p:nvPr/>
        </p:nvSpPr>
        <p:spPr>
          <a:xfrm>
            <a:off x="4870450" y="1447800"/>
            <a:ext cx="1651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5118100" y="1344168"/>
            <a:ext cx="825500" cy="400110"/>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74548" y="1371600"/>
            <a:ext cx="44577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7429500" y="1487714"/>
            <a:ext cx="1816101" cy="798286"/>
          </a:xfrm>
          <a:prstGeom prst="rect">
            <a:avLst/>
          </a:prstGeom>
          <a:noFill/>
          <a:ln w="25400">
            <a:solidFill>
              <a:srgbClr val="115CB3"/>
            </a:solidFill>
          </a:ln>
        </p:spPr>
      </p:pic>
      <p:sp>
        <p:nvSpPr>
          <p:cNvPr id="5" name="Rectangle 4"/>
          <p:cNvSpPr/>
          <p:nvPr/>
        </p:nvSpPr>
        <p:spPr>
          <a:xfrm>
            <a:off x="82550" y="76200"/>
            <a:ext cx="9757410" cy="50292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6"/>
            <a:ext cx="9906000" cy="584775"/>
          </a:xfrm>
          <a:prstGeom prst="rect">
            <a:avLst/>
          </a:prstGeom>
          <a:noFill/>
        </p:spPr>
        <p:txBody>
          <a:bodyPr wrap="square" rtlCol="0">
            <a:spAutoFit/>
          </a:bodyPr>
          <a:lstStyle/>
          <a:p>
            <a:pPr algn="ctr"/>
            <a:r>
              <a:rPr lang="en-US" altLang="zh-CN" sz="3200" dirty="0" smtClean="0"/>
              <a:t>1992:</a:t>
            </a:r>
            <a:r>
              <a:rPr lang="zh-CN" altLang="en-US" sz="3200" dirty="0" smtClean="0"/>
              <a:t> </a:t>
            </a:r>
            <a:r>
              <a:rPr lang="en-US" altLang="zh-CN" sz="3200" dirty="0" smtClean="0"/>
              <a:t>Dunbar’s</a:t>
            </a:r>
            <a:r>
              <a:rPr lang="zh-CN" altLang="en-US" sz="3200" dirty="0" smtClean="0"/>
              <a:t> </a:t>
            </a:r>
            <a:r>
              <a:rPr lang="en-US" altLang="zh-CN" sz="3200" dirty="0" smtClean="0"/>
              <a:t>Number</a:t>
            </a:r>
            <a:endParaRPr lang="en-US" sz="3200" dirty="0"/>
          </a:p>
        </p:txBody>
      </p:sp>
      <p:sp>
        <p:nvSpPr>
          <p:cNvPr id="10" name="Rectangle 9"/>
          <p:cNvSpPr/>
          <p:nvPr/>
        </p:nvSpPr>
        <p:spPr>
          <a:xfrm>
            <a:off x="82550" y="4572000"/>
            <a:ext cx="9823450" cy="523220"/>
          </a:xfrm>
          <a:prstGeom prst="rect">
            <a:avLst/>
          </a:prstGeom>
        </p:spPr>
        <p:txBody>
          <a:bodyPr wrap="square">
            <a:spAutoFit/>
          </a:bodyPr>
          <a:lstStyle/>
          <a:p>
            <a:r>
              <a:rPr lang="en-US" altLang="zh-CN" sz="1400" dirty="0" smtClean="0">
                <a:latin typeface="Times New Roman" charset="0"/>
                <a:ea typeface="Times New Roman" charset="0"/>
                <a:cs typeface="Times New Roman" charset="0"/>
              </a:rPr>
              <a:t>Robin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I.</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Dunbar</a:t>
            </a:r>
            <a:r>
              <a:rPr 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Neocortex size as a constraint on group size in </a:t>
            </a:r>
            <a:r>
              <a:rPr lang="en-US" sz="1400" dirty="0" smtClean="0">
                <a:latin typeface="Times New Roman" charset="0"/>
                <a:ea typeface="Times New Roman" charset="0"/>
                <a:cs typeface="Times New Roman" charset="0"/>
              </a:rPr>
              <a:t>primates.</a:t>
            </a:r>
            <a:r>
              <a:rPr lang="en-US" sz="1400" dirty="0">
                <a:latin typeface="Times New Roman" charset="0"/>
                <a:ea typeface="Times New Roman" charset="0"/>
                <a:cs typeface="Times New Roman" charset="0"/>
              </a:rPr>
              <a:t> </a:t>
            </a:r>
            <a:r>
              <a:rPr lang="en-US" sz="1400" i="1" dirty="0">
                <a:latin typeface="Times New Roman" charset="0"/>
                <a:ea typeface="Times New Roman" charset="0"/>
                <a:cs typeface="Times New Roman" charset="0"/>
              </a:rPr>
              <a:t>Journal of Human Evolution</a:t>
            </a:r>
            <a:r>
              <a:rPr lang="en-US" sz="1400" dirty="0">
                <a:latin typeface="Times New Roman" charset="0"/>
                <a:ea typeface="Times New Roman" charset="0"/>
                <a:cs typeface="Times New Roman" charset="0"/>
              </a:rPr>
              <a:t> 22 (6): 469–493</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1393</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sp>
        <p:nvSpPr>
          <p:cNvPr id="11" name="Rectangle 10"/>
          <p:cNvSpPr/>
          <p:nvPr/>
        </p:nvSpPr>
        <p:spPr>
          <a:xfrm>
            <a:off x="82550" y="838200"/>
            <a:ext cx="9575800" cy="1785104"/>
          </a:xfrm>
          <a:prstGeom prst="rect">
            <a:avLst/>
          </a:prstGeom>
        </p:spPr>
        <p:txBody>
          <a:bodyPr wrap="square">
            <a:spAutoFit/>
          </a:bodyPr>
          <a:lstStyle/>
          <a:p>
            <a:pPr marL="342900" indent="-342900">
              <a:buFont typeface="Arial" charset="0"/>
              <a:buChar char="•"/>
            </a:pPr>
            <a:r>
              <a:rPr lang="en-US" sz="2200" dirty="0" smtClean="0">
                <a:latin typeface="Times New Roman" charset="0"/>
                <a:ea typeface="Times New Roman" charset="0"/>
                <a:cs typeface="Times New Roman" charset="0"/>
              </a:rPr>
              <a:t>“</a:t>
            </a:r>
            <a:r>
              <a:rPr lang="en-US" sz="2200" b="1" dirty="0" smtClean="0">
                <a:latin typeface="Times New Roman" charset="0"/>
                <a:ea typeface="Times New Roman" charset="0"/>
                <a:cs typeface="Times New Roman" charset="0"/>
              </a:rPr>
              <a:t>Dunbar’s </a:t>
            </a:r>
            <a:r>
              <a:rPr lang="en-US" sz="2200" b="1" dirty="0">
                <a:latin typeface="Times New Roman" charset="0"/>
                <a:ea typeface="Times New Roman" charset="0"/>
                <a:cs typeface="Times New Roman" charset="0"/>
              </a:rPr>
              <a:t>number</a:t>
            </a:r>
            <a:r>
              <a:rPr lang="en-US" sz="2200" dirty="0">
                <a:latin typeface="Times New Roman" charset="0"/>
                <a:ea typeface="Times New Roman" charset="0"/>
                <a:cs typeface="Times New Roman" charset="0"/>
              </a:rPr>
              <a:t> is a suggested cognitive limit to the number of people with whom one can maintain stable social relationships</a:t>
            </a:r>
            <a:r>
              <a:rPr lang="en-US" sz="2200" dirty="0" smtClean="0">
                <a:latin typeface="Times New Roman" charset="0"/>
                <a:ea typeface="Times New Roman" charset="0"/>
                <a:cs typeface="Times New Roman" charset="0"/>
              </a:rPr>
              <a:t>.</a:t>
            </a:r>
            <a:r>
              <a:rPr lang="en-US" altLang="zh-CN" sz="2200" dirty="0" smtClean="0">
                <a:latin typeface="Times New Roman" charset="0"/>
                <a:ea typeface="Times New Roman" charset="0"/>
                <a:cs typeface="Times New Roman" charset="0"/>
              </a:rPr>
              <a:t>”</a:t>
            </a:r>
            <a:endParaRPr lang="zh-CN" altLang="en-US" sz="2200" dirty="0" smtClean="0">
              <a:latin typeface="Times New Roman" charset="0"/>
              <a:ea typeface="Times New Roman" charset="0"/>
              <a:cs typeface="Times New Roman" charset="0"/>
            </a:endParaRPr>
          </a:p>
          <a:p>
            <a:pPr marL="342900" indent="-342900">
              <a:buFont typeface="Arial" charset="0"/>
              <a:buChar char="•"/>
            </a:pPr>
            <a:endParaRPr lang="is-IS" sz="2200" dirty="0" smtClean="0">
              <a:latin typeface="Times New Roman" charset="0"/>
              <a:ea typeface="Times New Roman" charset="0"/>
              <a:cs typeface="Times New Roman" charset="0"/>
            </a:endParaRPr>
          </a:p>
          <a:p>
            <a:pPr marL="342900" indent="-342900">
              <a:buFont typeface="Arial" charset="0"/>
              <a:buChar char="•"/>
            </a:pPr>
            <a:r>
              <a:rPr lang="en-US" altLang="zh-CN" sz="2200" dirty="0" smtClean="0">
                <a:latin typeface="Times New Roman" charset="0"/>
                <a:ea typeface="Times New Roman" charset="0"/>
                <a:cs typeface="Times New Roman" charset="0"/>
              </a:rPr>
              <a:t>Dunbar</a:t>
            </a:r>
            <a:r>
              <a:rPr lang="zh-CN" altLang="en-US" sz="2200" dirty="0" smtClean="0">
                <a:latin typeface="Times New Roman" charset="0"/>
                <a:ea typeface="Times New Roman" charset="0"/>
                <a:cs typeface="Times New Roman" charset="0"/>
              </a:rPr>
              <a:t> </a:t>
            </a:r>
            <a:r>
              <a:rPr lang="en-US" sz="2200" dirty="0" smtClean="0">
                <a:latin typeface="Times New Roman" charset="0"/>
                <a:ea typeface="Times New Roman" charset="0"/>
                <a:cs typeface="Times New Roman" charset="0"/>
              </a:rPr>
              <a:t>“proposed </a:t>
            </a:r>
            <a:r>
              <a:rPr lang="en-US" sz="2200" dirty="0">
                <a:latin typeface="Times New Roman" charset="0"/>
                <a:ea typeface="Times New Roman" charset="0"/>
                <a:cs typeface="Times New Roman" charset="0"/>
              </a:rPr>
              <a:t>that humans can only comfortably maintain </a:t>
            </a:r>
            <a:r>
              <a:rPr lang="en-US" sz="2200" b="1" dirty="0">
                <a:latin typeface="Times New Roman" charset="0"/>
                <a:ea typeface="Times New Roman" charset="0"/>
                <a:cs typeface="Times New Roman" charset="0"/>
              </a:rPr>
              <a:t>150</a:t>
            </a:r>
            <a:r>
              <a:rPr lang="en-US" sz="2200" dirty="0">
                <a:latin typeface="Times New Roman" charset="0"/>
                <a:ea typeface="Times New Roman" charset="0"/>
                <a:cs typeface="Times New Roman" charset="0"/>
              </a:rPr>
              <a:t> stable </a:t>
            </a:r>
            <a:r>
              <a:rPr lang="en-US" sz="2200" dirty="0" smtClean="0">
                <a:latin typeface="Times New Roman" charset="0"/>
                <a:ea typeface="Times New Roman" charset="0"/>
                <a:cs typeface="Times New Roman" charset="0"/>
              </a:rPr>
              <a:t>relationships.”</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1800" y="2590800"/>
            <a:ext cx="3714750" cy="1837276"/>
          </a:xfrm>
          <a:prstGeom prst="rect">
            <a:avLst/>
          </a:prstGeom>
          <a:solidFill>
            <a:schemeClr val="bg1"/>
          </a:solidFill>
          <a:ln w="25400">
            <a:noFill/>
          </a:ln>
        </p:spPr>
      </p:pic>
    </p:spTree>
    <p:extLst>
      <p:ext uri="{BB962C8B-B14F-4D97-AF65-F5344CB8AC3E}">
        <p14:creationId xmlns:p14="http://schemas.microsoft.com/office/powerpoint/2010/main" val="183419970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60400" y="1676400"/>
            <a:ext cx="5107143" cy="2772000"/>
          </a:xfrm>
          <a:prstGeom prst="rect">
            <a:avLst/>
          </a:prstGeom>
        </p:spPr>
      </p:pic>
      <p:sp>
        <p:nvSpPr>
          <p:cNvPr id="7" name="TextBox 6"/>
          <p:cNvSpPr txBox="1"/>
          <p:nvPr/>
        </p:nvSpPr>
        <p:spPr>
          <a:xfrm>
            <a:off x="577850" y="4495875"/>
            <a:ext cx="9080500" cy="1856919"/>
          </a:xfrm>
          <a:prstGeom prst="rect">
            <a:avLst/>
          </a:prstGeom>
          <a:noFill/>
        </p:spPr>
        <p:txBody>
          <a:bodyPr wrap="square" rtlCol="0">
            <a:spAutoFit/>
          </a:bodyPr>
          <a:lstStyle/>
          <a:p>
            <a:pPr>
              <a:lnSpc>
                <a:spcPct val="120000"/>
              </a:lnSpc>
            </a:pPr>
            <a:r>
              <a:rPr lang="en-US" altLang="zh-CN" sz="1600" dirty="0">
                <a:solidFill>
                  <a:srgbClr val="000000"/>
                </a:solidFill>
                <a:latin typeface="Arial"/>
                <a:cs typeface="Arial"/>
              </a:rPr>
              <a:t>Opinion leader: </a:t>
            </a:r>
          </a:p>
          <a:p>
            <a:pPr marL="742950" lvl="1" indent="-285750">
              <a:lnSpc>
                <a:spcPct val="120000"/>
              </a:lnSpc>
              <a:buFont typeface="Arial"/>
              <a:buChar char="•"/>
            </a:pPr>
            <a:r>
              <a:rPr lang="en-US" altLang="zh-CN" sz="1600" dirty="0">
                <a:solidFill>
                  <a:srgbClr val="BFBFBF"/>
                </a:solidFill>
                <a:latin typeface="Arial"/>
                <a:cs typeface="Arial"/>
              </a:rPr>
              <a:t>Stage 1 - activation probability </a:t>
            </a:r>
            <a:r>
              <a:rPr lang="en-US" altLang="zh-CN" sz="1600" dirty="0" smtClean="0">
                <a:solidFill>
                  <a:srgbClr val="BFBFBF"/>
                </a:solidFill>
                <a:latin typeface="Arial"/>
                <a:cs typeface="Arial"/>
              </a:rPr>
              <a:t>is 12 </a:t>
            </a:r>
            <a:r>
              <a:rPr lang="en-US" altLang="zh-CN" sz="1600" dirty="0">
                <a:solidFill>
                  <a:srgbClr val="BFBFBF"/>
                </a:solidFill>
                <a:latin typeface="Arial"/>
                <a:cs typeface="Arial"/>
              </a:rPr>
              <a:t>times higher than ordinary user </a:t>
            </a:r>
          </a:p>
          <a:p>
            <a:pPr marL="742950" lvl="1" indent="-285750">
              <a:lnSpc>
                <a:spcPct val="120000"/>
              </a:lnSpc>
              <a:buFont typeface="Arial"/>
              <a:buChar char="•"/>
            </a:pPr>
            <a:r>
              <a:rPr lang="en-US" altLang="zh-CN" sz="1600" dirty="0">
                <a:latin typeface="Arial"/>
                <a:cs typeface="Arial"/>
              </a:rPr>
              <a:t>Stage 2 - information</a:t>
            </a:r>
            <a:r>
              <a:rPr lang="zh-CN" altLang="en-US" sz="1600" dirty="0">
                <a:latin typeface="Arial"/>
                <a:cs typeface="Arial"/>
              </a:rPr>
              <a:t> </a:t>
            </a:r>
            <a:r>
              <a:rPr lang="en-US" altLang="zh-CN" sz="1600" dirty="0">
                <a:latin typeface="Arial"/>
                <a:cs typeface="Arial"/>
              </a:rPr>
              <a:t>overload</a:t>
            </a:r>
            <a:r>
              <a:rPr lang="en-US" altLang="zh-CN" sz="1600" baseline="30000" dirty="0">
                <a:latin typeface="Arial"/>
                <a:cs typeface="Arial"/>
              </a:rPr>
              <a:t>[1]</a:t>
            </a:r>
            <a:r>
              <a:rPr lang="en-US" altLang="zh-CN" sz="1600" dirty="0">
                <a:latin typeface="Arial"/>
                <a:cs typeface="Arial"/>
              </a:rPr>
              <a:t>:</a:t>
            </a:r>
            <a:r>
              <a:rPr lang="zh-CN" altLang="en-US" sz="1600" dirty="0">
                <a:latin typeface="Arial"/>
                <a:cs typeface="Arial"/>
              </a:rPr>
              <a:t> </a:t>
            </a:r>
            <a:r>
              <a:rPr lang="en-US" altLang="zh-CN" sz="1600" dirty="0">
                <a:latin typeface="Arial"/>
                <a:cs typeface="Arial"/>
              </a:rPr>
              <a:t>2-3</a:t>
            </a:r>
            <a:r>
              <a:rPr lang="zh-CN" altLang="en-US" sz="1600" dirty="0">
                <a:latin typeface="Arial"/>
                <a:cs typeface="Arial"/>
              </a:rPr>
              <a:t> </a:t>
            </a:r>
            <a:r>
              <a:rPr lang="en-US" altLang="zh-CN" sz="1600" dirty="0">
                <a:latin typeface="Arial"/>
                <a:cs typeface="Arial"/>
              </a:rPr>
              <a:t>opinion</a:t>
            </a:r>
            <a:r>
              <a:rPr lang="zh-CN" altLang="en-US" sz="1600" dirty="0">
                <a:latin typeface="Arial"/>
                <a:cs typeface="Arial"/>
              </a:rPr>
              <a:t> </a:t>
            </a:r>
            <a:r>
              <a:rPr lang="en-US" altLang="zh-CN" sz="1600" dirty="0">
                <a:latin typeface="Arial"/>
                <a:cs typeface="Arial"/>
              </a:rPr>
              <a:t>leaders</a:t>
            </a:r>
            <a:r>
              <a:rPr lang="zh-CN" altLang="en-US" sz="1600" dirty="0">
                <a:latin typeface="Arial"/>
                <a:cs typeface="Arial"/>
              </a:rPr>
              <a:t> </a:t>
            </a:r>
            <a:r>
              <a:rPr lang="en-US" altLang="zh-CN" sz="1600" dirty="0">
                <a:latin typeface="Arial"/>
                <a:cs typeface="Arial"/>
              </a:rPr>
              <a:t>are</a:t>
            </a:r>
            <a:r>
              <a:rPr lang="zh-CN" altLang="en-US" sz="1600" dirty="0">
                <a:latin typeface="Arial"/>
                <a:cs typeface="Arial"/>
              </a:rPr>
              <a:t> </a:t>
            </a:r>
            <a:r>
              <a:rPr lang="en-US" altLang="zh-CN" sz="1600" dirty="0">
                <a:latin typeface="Arial"/>
                <a:cs typeface="Arial"/>
              </a:rPr>
              <a:t>sufficient</a:t>
            </a:r>
            <a:r>
              <a:rPr lang="zh-CN" altLang="en-US" sz="1600" dirty="0">
                <a:latin typeface="Arial"/>
                <a:cs typeface="Arial"/>
              </a:rPr>
              <a:t> </a:t>
            </a:r>
            <a:r>
              <a:rPr lang="en-US" altLang="zh-CN" sz="1600" dirty="0">
                <a:latin typeface="Arial"/>
                <a:cs typeface="Arial"/>
              </a:rPr>
              <a:t>to</a:t>
            </a:r>
            <a:r>
              <a:rPr lang="zh-CN" altLang="en-US" sz="1600" dirty="0">
                <a:latin typeface="Arial"/>
                <a:cs typeface="Arial"/>
              </a:rPr>
              <a:t> </a:t>
            </a:r>
            <a:r>
              <a:rPr lang="en-US" altLang="zh-CN" sz="1600" dirty="0">
                <a:latin typeface="Arial"/>
                <a:cs typeface="Arial"/>
              </a:rPr>
              <a:t>spread</a:t>
            </a:r>
            <a:r>
              <a:rPr lang="zh-CN" altLang="en-US" sz="1600" dirty="0">
                <a:latin typeface="Arial"/>
                <a:cs typeface="Arial"/>
              </a:rPr>
              <a:t> </a:t>
            </a:r>
            <a:r>
              <a:rPr lang="en-US" altLang="zh-CN" sz="1600" dirty="0">
                <a:latin typeface="Arial"/>
                <a:cs typeface="Arial"/>
              </a:rPr>
              <a:t>a</a:t>
            </a:r>
            <a:r>
              <a:rPr lang="zh-CN" altLang="en-US" sz="1600" dirty="0">
                <a:latin typeface="Arial"/>
                <a:cs typeface="Arial"/>
              </a:rPr>
              <a:t> </a:t>
            </a:r>
            <a:r>
              <a:rPr lang="en-US" altLang="zh-CN" sz="1600" dirty="0">
                <a:latin typeface="Arial"/>
                <a:cs typeface="Arial"/>
              </a:rPr>
              <a:t>piece</a:t>
            </a:r>
            <a:r>
              <a:rPr lang="zh-CN" altLang="en-US" sz="1600" dirty="0">
                <a:latin typeface="Arial"/>
                <a:cs typeface="Arial"/>
              </a:rPr>
              <a:t> </a:t>
            </a:r>
            <a:r>
              <a:rPr lang="en-US" altLang="zh-CN" sz="1600" dirty="0">
                <a:latin typeface="Arial"/>
                <a:cs typeface="Arial"/>
              </a:rPr>
              <a:t>of</a:t>
            </a:r>
            <a:r>
              <a:rPr lang="zh-CN" altLang="en-US" sz="1600" dirty="0">
                <a:latin typeface="Arial"/>
                <a:cs typeface="Arial"/>
              </a:rPr>
              <a:t> </a:t>
            </a:r>
            <a:r>
              <a:rPr lang="en-US" altLang="zh-CN" sz="1600" dirty="0">
                <a:latin typeface="Arial"/>
                <a:cs typeface="Arial"/>
              </a:rPr>
              <a:t>information</a:t>
            </a:r>
            <a:r>
              <a:rPr lang="zh-CN" altLang="en-US" sz="1600" dirty="0">
                <a:latin typeface="Arial"/>
                <a:cs typeface="Arial"/>
              </a:rPr>
              <a:t> </a:t>
            </a:r>
            <a:r>
              <a:rPr lang="en-US" altLang="zh-CN" sz="1600" dirty="0">
                <a:latin typeface="Arial"/>
                <a:cs typeface="Arial"/>
              </a:rPr>
              <a:t>throughout</a:t>
            </a:r>
            <a:r>
              <a:rPr lang="zh-CN" altLang="en-US" sz="1600" dirty="0">
                <a:latin typeface="Arial"/>
                <a:cs typeface="Arial"/>
              </a:rPr>
              <a:t> </a:t>
            </a:r>
            <a:r>
              <a:rPr lang="en-US" altLang="zh-CN" sz="1600" dirty="0">
                <a:latin typeface="Arial"/>
                <a:cs typeface="Arial"/>
              </a:rPr>
              <a:t>a</a:t>
            </a:r>
            <a:r>
              <a:rPr lang="zh-CN" altLang="en-US" sz="1600" dirty="0">
                <a:latin typeface="Arial"/>
                <a:cs typeface="Arial"/>
              </a:rPr>
              <a:t> </a:t>
            </a:r>
            <a:r>
              <a:rPr lang="en-US" altLang="zh-CN" sz="1600" dirty="0">
                <a:latin typeface="Arial"/>
                <a:cs typeface="Arial"/>
              </a:rPr>
              <a:t>community.</a:t>
            </a:r>
          </a:p>
          <a:p>
            <a:pPr marL="742950" lvl="1" indent="-285750">
              <a:lnSpc>
                <a:spcPct val="120000"/>
              </a:lnSpc>
              <a:buFont typeface="Arial"/>
              <a:buChar char="•"/>
            </a:pPr>
            <a:r>
              <a:rPr lang="en-US" sz="1600" dirty="0">
                <a:solidFill>
                  <a:srgbClr val="BFBFBF"/>
                </a:solidFill>
                <a:latin typeface="Arial"/>
                <a:cs typeface="Arial"/>
              </a:rPr>
              <a:t>Stage 3 - information</a:t>
            </a:r>
            <a:r>
              <a:rPr lang="zh-CN" altLang="en-US" sz="1600" dirty="0">
                <a:solidFill>
                  <a:srgbClr val="BFBFBF"/>
                </a:solidFill>
                <a:latin typeface="Arial"/>
                <a:cs typeface="Arial"/>
              </a:rPr>
              <a:t> </a:t>
            </a:r>
            <a:r>
              <a:rPr lang="en-US" altLang="zh-CN" sz="1600" dirty="0">
                <a:solidFill>
                  <a:srgbClr val="BFBFBF"/>
                </a:solidFill>
                <a:latin typeface="Arial"/>
                <a:cs typeface="Arial"/>
              </a:rPr>
              <a:t>everywhere:</a:t>
            </a:r>
            <a:r>
              <a:rPr lang="zh-CN" altLang="en-US" sz="1600" dirty="0">
                <a:solidFill>
                  <a:srgbClr val="BFBFBF"/>
                </a:solidFill>
                <a:latin typeface="Arial"/>
                <a:cs typeface="Arial"/>
              </a:rPr>
              <a:t> </a:t>
            </a:r>
            <a:r>
              <a:rPr lang="en-US" altLang="zh-CN" sz="1600" dirty="0">
                <a:solidFill>
                  <a:srgbClr val="BFBFBF"/>
                </a:solidFill>
                <a:latin typeface="Arial"/>
                <a:cs typeface="Arial"/>
              </a:rPr>
              <a:t>spreading</a:t>
            </a:r>
            <a:r>
              <a:rPr lang="zh-CN" altLang="en-US" sz="1600" dirty="0">
                <a:solidFill>
                  <a:srgbClr val="BFBFBF"/>
                </a:solidFill>
                <a:latin typeface="Arial"/>
                <a:cs typeface="Arial"/>
              </a:rPr>
              <a:t> </a:t>
            </a:r>
            <a:r>
              <a:rPr lang="en-US" altLang="zh-CN" sz="1600" dirty="0">
                <a:solidFill>
                  <a:srgbClr val="BFBFBF"/>
                </a:solidFill>
                <a:latin typeface="Arial"/>
                <a:cs typeface="Arial"/>
              </a:rPr>
              <a:t>the</a:t>
            </a:r>
            <a:r>
              <a:rPr lang="zh-CN" altLang="en-US" sz="1600" dirty="0">
                <a:solidFill>
                  <a:srgbClr val="BFBFBF"/>
                </a:solidFill>
                <a:latin typeface="Arial"/>
                <a:cs typeface="Arial"/>
              </a:rPr>
              <a:t> </a:t>
            </a:r>
            <a:r>
              <a:rPr lang="en-US" altLang="zh-CN" sz="1600" dirty="0">
                <a:solidFill>
                  <a:srgbClr val="BFBFBF"/>
                </a:solidFill>
                <a:latin typeface="Arial"/>
                <a:cs typeface="Arial"/>
              </a:rPr>
              <a:t>information</a:t>
            </a:r>
            <a:r>
              <a:rPr lang="zh-CN" altLang="en-US" sz="1600" dirty="0">
                <a:solidFill>
                  <a:srgbClr val="BFBFBF"/>
                </a:solidFill>
                <a:latin typeface="Arial"/>
                <a:cs typeface="Arial"/>
              </a:rPr>
              <a:t> </a:t>
            </a:r>
            <a:r>
              <a:rPr lang="en-US" sz="1600" dirty="0">
                <a:solidFill>
                  <a:srgbClr val="BFBFBF"/>
                </a:solidFill>
                <a:latin typeface="Arial"/>
                <a:cs typeface="Arial"/>
              </a:rPr>
              <a:t>becomes a social</a:t>
            </a:r>
            <a:r>
              <a:rPr lang="zh-CN" altLang="en-US" sz="1600" dirty="0">
                <a:solidFill>
                  <a:srgbClr val="BFBFBF"/>
                </a:solidFill>
                <a:latin typeface="Arial"/>
                <a:cs typeface="Arial"/>
              </a:rPr>
              <a:t> </a:t>
            </a:r>
            <a:r>
              <a:rPr lang="en-US" sz="1600" dirty="0">
                <a:solidFill>
                  <a:srgbClr val="BFBFBF"/>
                </a:solidFill>
                <a:latin typeface="Arial"/>
                <a:cs typeface="Arial"/>
              </a:rPr>
              <a:t>norm to adopt.</a:t>
            </a:r>
          </a:p>
        </p:txBody>
      </p:sp>
      <p:sp>
        <p:nvSpPr>
          <p:cNvPr id="10" name="Rectangle 9"/>
          <p:cNvSpPr/>
          <p:nvPr/>
        </p:nvSpPr>
        <p:spPr>
          <a:xfrm>
            <a:off x="0" y="6400875"/>
            <a:ext cx="9906000" cy="461665"/>
          </a:xfrm>
          <a:prstGeom prst="rect">
            <a:avLst/>
          </a:prstGeom>
          <a:solidFill>
            <a:srgbClr val="3366FF"/>
          </a:solidFill>
          <a:ln>
            <a:solidFill>
              <a:srgbClr val="3366FF"/>
            </a:solidFill>
          </a:ln>
        </p:spPr>
        <p:txBody>
          <a:bodyPr wrap="square">
            <a:spAutoFit/>
          </a:bodyPr>
          <a:lstStyle/>
          <a:p>
            <a:r>
              <a:rPr lang="en-US" altLang="zh-CN" sz="1200" dirty="0" smtClean="0">
                <a:solidFill>
                  <a:schemeClr val="bg1"/>
                </a:solidFill>
              </a:rPr>
              <a:t>[1]</a:t>
            </a:r>
            <a:r>
              <a:rPr lang="zh-CN" altLang="en-US" sz="1200" dirty="0" smtClean="0">
                <a:solidFill>
                  <a:schemeClr val="bg1"/>
                </a:solidFill>
              </a:rPr>
              <a:t> </a:t>
            </a:r>
            <a:r>
              <a:rPr lang="en-US" sz="1200" dirty="0" err="1" smtClean="0">
                <a:solidFill>
                  <a:schemeClr val="bg1"/>
                </a:solidFill>
              </a:rPr>
              <a:t>Lazarsfeld</a:t>
            </a:r>
            <a:r>
              <a:rPr lang="en-US" sz="1200" dirty="0">
                <a:solidFill>
                  <a:schemeClr val="bg1"/>
                </a:solidFill>
              </a:rPr>
              <a:t>, P. F.; </a:t>
            </a:r>
            <a:r>
              <a:rPr lang="en-US" sz="1200" dirty="0" err="1">
                <a:solidFill>
                  <a:schemeClr val="bg1"/>
                </a:solidFill>
              </a:rPr>
              <a:t>Berelson</a:t>
            </a:r>
            <a:r>
              <a:rPr lang="en-US" sz="1200" dirty="0">
                <a:solidFill>
                  <a:schemeClr val="bg1"/>
                </a:solidFill>
              </a:rPr>
              <a:t>, B.; and </a:t>
            </a:r>
            <a:r>
              <a:rPr lang="en-US" sz="1200" dirty="0" err="1">
                <a:solidFill>
                  <a:schemeClr val="bg1"/>
                </a:solidFill>
              </a:rPr>
              <a:t>Gaudet</a:t>
            </a:r>
            <a:r>
              <a:rPr lang="en-US" sz="1200" dirty="0">
                <a:solidFill>
                  <a:schemeClr val="bg1"/>
                </a:solidFill>
              </a:rPr>
              <a:t>, H. 1944. </a:t>
            </a:r>
            <a:r>
              <a:rPr lang="en-US" sz="1200" dirty="0" smtClean="0">
                <a:solidFill>
                  <a:schemeClr val="bg1"/>
                </a:solidFill>
              </a:rPr>
              <a:t>The</a:t>
            </a:r>
            <a:r>
              <a:rPr lang="zh-CN" altLang="en-US" sz="1200" dirty="0" smtClean="0">
                <a:solidFill>
                  <a:schemeClr val="bg1"/>
                </a:solidFill>
              </a:rPr>
              <a:t> </a:t>
            </a:r>
            <a:r>
              <a:rPr lang="en-US" sz="1200" dirty="0" smtClean="0">
                <a:solidFill>
                  <a:schemeClr val="bg1"/>
                </a:solidFill>
              </a:rPr>
              <a:t>peoples </a:t>
            </a:r>
            <a:r>
              <a:rPr lang="en-US" sz="1200" dirty="0">
                <a:solidFill>
                  <a:schemeClr val="bg1"/>
                </a:solidFill>
              </a:rPr>
              <a:t>choice: How the voter makes up his mind in a </a:t>
            </a:r>
            <a:r>
              <a:rPr lang="en-US" sz="1200" dirty="0" smtClean="0">
                <a:solidFill>
                  <a:schemeClr val="bg1"/>
                </a:solidFill>
              </a:rPr>
              <a:t>presidential</a:t>
            </a:r>
            <a:r>
              <a:rPr lang="zh-CN" altLang="en-US" sz="1200" dirty="0" smtClean="0">
                <a:solidFill>
                  <a:schemeClr val="bg1"/>
                </a:solidFill>
              </a:rPr>
              <a:t> </a:t>
            </a:r>
            <a:r>
              <a:rPr lang="en-US" sz="1200" dirty="0" smtClean="0">
                <a:solidFill>
                  <a:schemeClr val="bg1"/>
                </a:solidFill>
              </a:rPr>
              <a:t>election</a:t>
            </a:r>
            <a:r>
              <a:rPr lang="en-US" sz="1200" dirty="0">
                <a:solidFill>
                  <a:schemeClr val="bg1"/>
                </a:solidFill>
              </a:rPr>
              <a:t>. New York: </a:t>
            </a:r>
            <a:r>
              <a:rPr lang="en-US" sz="1200" dirty="0" err="1">
                <a:solidFill>
                  <a:schemeClr val="bg1"/>
                </a:solidFill>
              </a:rPr>
              <a:t>Duell</a:t>
            </a:r>
            <a:r>
              <a:rPr lang="en-US" sz="1200" dirty="0">
                <a:solidFill>
                  <a:schemeClr val="bg1"/>
                </a:solidFill>
              </a:rPr>
              <a:t>, Sloan and Pearce .</a:t>
            </a:r>
          </a:p>
        </p:txBody>
      </p:sp>
      <p:sp>
        <p:nvSpPr>
          <p:cNvPr id="35" name="Title 1"/>
          <p:cNvSpPr>
            <a:spLocks noGrp="1"/>
          </p:cNvSpPr>
          <p:nvPr>
            <p:ph type="title"/>
          </p:nvPr>
        </p:nvSpPr>
        <p:spPr>
          <a:xfrm>
            <a:off x="271469" y="188913"/>
            <a:ext cx="9363075" cy="792162"/>
          </a:xfrm>
        </p:spPr>
        <p:txBody>
          <a:bodyPr/>
          <a:lstStyle/>
          <a:p>
            <a:r>
              <a:rPr lang="en-US" altLang="zh-CN" dirty="0"/>
              <a:t>Influence</a:t>
            </a:r>
            <a:r>
              <a:rPr lang="zh-CN" altLang="en-US" dirty="0"/>
              <a:t> </a:t>
            </a:r>
            <a:r>
              <a:rPr lang="en-US" altLang="zh-CN" dirty="0"/>
              <a:t>Strength</a:t>
            </a:r>
            <a:endParaRPr lang="en-US" dirty="0"/>
          </a:p>
        </p:txBody>
      </p:sp>
      <p:pic>
        <p:nvPicPr>
          <p:cNvPr id="49" name="Picture 48"/>
          <p:cNvPicPr>
            <a:picLocks noChangeAspect="1"/>
          </p:cNvPicPr>
          <p:nvPr/>
        </p:nvPicPr>
        <p:blipFill>
          <a:blip r:embed="rId4"/>
          <a:stretch>
            <a:fillRect/>
          </a:stretch>
        </p:blipFill>
        <p:spPr>
          <a:xfrm>
            <a:off x="6026150" y="1295400"/>
            <a:ext cx="990600" cy="1002632"/>
          </a:xfrm>
          <a:prstGeom prst="rect">
            <a:avLst/>
          </a:prstGeom>
        </p:spPr>
      </p:pic>
      <p:pic>
        <p:nvPicPr>
          <p:cNvPr id="50" name="Picture 49"/>
          <p:cNvPicPr>
            <a:picLocks noChangeAspect="1"/>
          </p:cNvPicPr>
          <p:nvPr/>
        </p:nvPicPr>
        <p:blipFill>
          <a:blip r:embed="rId5"/>
          <a:stretch>
            <a:fillRect/>
          </a:stretch>
        </p:blipFill>
        <p:spPr>
          <a:xfrm>
            <a:off x="6026150" y="3581400"/>
            <a:ext cx="995904" cy="1008000"/>
          </a:xfrm>
          <a:prstGeom prst="rect">
            <a:avLst/>
          </a:prstGeom>
        </p:spPr>
      </p:pic>
      <p:pic>
        <p:nvPicPr>
          <p:cNvPr id="51" name="Picture 50"/>
          <p:cNvPicPr>
            <a:picLocks noChangeAspect="1"/>
          </p:cNvPicPr>
          <p:nvPr/>
        </p:nvPicPr>
        <p:blipFill>
          <a:blip r:embed="rId6"/>
          <a:stretch>
            <a:fillRect/>
          </a:stretch>
        </p:blipFill>
        <p:spPr>
          <a:xfrm>
            <a:off x="6026150" y="2438400"/>
            <a:ext cx="995904" cy="1008000"/>
          </a:xfrm>
          <a:prstGeom prst="rect">
            <a:avLst/>
          </a:prstGeom>
        </p:spPr>
      </p:pic>
      <p:grpSp>
        <p:nvGrpSpPr>
          <p:cNvPr id="52" name="Group 51"/>
          <p:cNvGrpSpPr/>
          <p:nvPr/>
        </p:nvGrpSpPr>
        <p:grpSpPr>
          <a:xfrm>
            <a:off x="7305464" y="1219200"/>
            <a:ext cx="2435436" cy="1512332"/>
            <a:chOff x="6705600" y="1219200"/>
            <a:chExt cx="2248095" cy="1512332"/>
          </a:xfrm>
        </p:grpSpPr>
        <p:sp>
          <p:nvSpPr>
            <p:cNvPr id="53" name="TextBox 52"/>
            <p:cNvSpPr txBox="1"/>
            <p:nvPr/>
          </p:nvSpPr>
          <p:spPr>
            <a:xfrm>
              <a:off x="7203050" y="1295400"/>
              <a:ext cx="1676400" cy="369332"/>
            </a:xfrm>
            <a:prstGeom prst="rect">
              <a:avLst/>
            </a:prstGeom>
            <a:noFill/>
          </p:spPr>
          <p:txBody>
            <a:bodyPr wrap="square" rtlCol="0">
              <a:spAutoFit/>
            </a:bodyPr>
            <a:lstStyle/>
            <a:p>
              <a:pPr algn="ctr"/>
              <a:r>
                <a:rPr lang="en-US" dirty="0" smtClean="0"/>
                <a:t>Opinion leader</a:t>
              </a:r>
              <a:endParaRPr lang="en-US" dirty="0"/>
            </a:p>
          </p:txBody>
        </p:sp>
        <p:pic>
          <p:nvPicPr>
            <p:cNvPr id="54" name="Picture 53"/>
            <p:cNvPicPr>
              <a:picLocks noChangeAspect="1"/>
            </p:cNvPicPr>
            <p:nvPr/>
          </p:nvPicPr>
          <p:blipFill>
            <a:blip r:embed="rId7"/>
            <a:stretch>
              <a:fillRect/>
            </a:stretch>
          </p:blipFill>
          <p:spPr>
            <a:xfrm>
              <a:off x="6845496" y="1295400"/>
              <a:ext cx="279400" cy="279400"/>
            </a:xfrm>
            <a:prstGeom prst="rect">
              <a:avLst/>
            </a:prstGeom>
          </p:spPr>
        </p:pic>
        <p:sp>
          <p:nvSpPr>
            <p:cNvPr id="55" name="TextBox 54"/>
            <p:cNvSpPr txBox="1"/>
            <p:nvPr/>
          </p:nvSpPr>
          <p:spPr>
            <a:xfrm>
              <a:off x="7201096" y="1828800"/>
              <a:ext cx="1676400" cy="369332"/>
            </a:xfrm>
            <a:prstGeom prst="rect">
              <a:avLst/>
            </a:prstGeom>
            <a:noFill/>
          </p:spPr>
          <p:txBody>
            <a:bodyPr wrap="square" rtlCol="0">
              <a:spAutoFit/>
            </a:bodyPr>
            <a:lstStyle/>
            <a:p>
              <a:r>
                <a:rPr lang="en-US" dirty="0" smtClean="0"/>
                <a:t>Structural hole</a:t>
              </a:r>
              <a:endParaRPr lang="en-US" dirty="0"/>
            </a:p>
          </p:txBody>
        </p:sp>
        <p:pic>
          <p:nvPicPr>
            <p:cNvPr id="56" name="Picture 55"/>
            <p:cNvPicPr>
              <a:picLocks noChangeAspect="1"/>
            </p:cNvPicPr>
            <p:nvPr/>
          </p:nvPicPr>
          <p:blipFill>
            <a:blip r:embed="rId8"/>
            <a:stretch>
              <a:fillRect/>
            </a:stretch>
          </p:blipFill>
          <p:spPr>
            <a:xfrm>
              <a:off x="6845496" y="1828800"/>
              <a:ext cx="279400" cy="279400"/>
            </a:xfrm>
            <a:prstGeom prst="rect">
              <a:avLst/>
            </a:prstGeom>
          </p:spPr>
        </p:pic>
        <p:pic>
          <p:nvPicPr>
            <p:cNvPr id="57" name="Picture 56"/>
            <p:cNvPicPr>
              <a:picLocks noChangeAspect="1"/>
            </p:cNvPicPr>
            <p:nvPr/>
          </p:nvPicPr>
          <p:blipFill>
            <a:blip r:embed="rId9"/>
            <a:stretch>
              <a:fillRect/>
            </a:stretch>
          </p:blipFill>
          <p:spPr>
            <a:xfrm>
              <a:off x="6845496" y="2362200"/>
              <a:ext cx="279400" cy="279400"/>
            </a:xfrm>
            <a:prstGeom prst="rect">
              <a:avLst/>
            </a:prstGeom>
          </p:spPr>
        </p:pic>
        <p:sp>
          <p:nvSpPr>
            <p:cNvPr id="58" name="TextBox 57"/>
            <p:cNvSpPr txBox="1"/>
            <p:nvPr/>
          </p:nvSpPr>
          <p:spPr>
            <a:xfrm>
              <a:off x="7201096" y="2362200"/>
              <a:ext cx="1676400" cy="369332"/>
            </a:xfrm>
            <a:prstGeom prst="rect">
              <a:avLst/>
            </a:prstGeom>
            <a:noFill/>
          </p:spPr>
          <p:txBody>
            <a:bodyPr wrap="square" rtlCol="0">
              <a:spAutoFit/>
            </a:bodyPr>
            <a:lstStyle/>
            <a:p>
              <a:r>
                <a:rPr lang="en-US" dirty="0" smtClean="0"/>
                <a:t>Ordinary user</a:t>
              </a:r>
              <a:endParaRPr lang="en-US" dirty="0"/>
            </a:p>
          </p:txBody>
        </p:sp>
        <p:sp>
          <p:nvSpPr>
            <p:cNvPr id="59" name="Rectangle 58"/>
            <p:cNvSpPr/>
            <p:nvPr/>
          </p:nvSpPr>
          <p:spPr>
            <a:xfrm>
              <a:off x="6705600" y="1219200"/>
              <a:ext cx="2248095" cy="1511495"/>
            </a:xfrm>
            <a:prstGeom prst="rect">
              <a:avLst/>
            </a:prstGeom>
            <a:noFill/>
            <a:ln/>
          </p:spPr>
          <p:style>
            <a:lnRef idx="2">
              <a:schemeClr val="accent2"/>
            </a:lnRef>
            <a:fillRef idx="1">
              <a:schemeClr val="lt1"/>
            </a:fillRef>
            <a:effectRef idx="0">
              <a:schemeClr val="accent2"/>
            </a:effectRef>
            <a:fontRef idx="minor">
              <a:schemeClr val="dk1"/>
            </a:fontRef>
          </p:style>
          <p:txBody>
            <a:bodyPr/>
            <a:lstStyle/>
            <a:p>
              <a:endParaRPr lang="en-US"/>
            </a:p>
          </p:txBody>
        </p:sp>
      </p:grpSp>
      <p:grpSp>
        <p:nvGrpSpPr>
          <p:cNvPr id="60" name="Group 59"/>
          <p:cNvGrpSpPr>
            <a:grpSpLocks noChangeAspect="1"/>
          </p:cNvGrpSpPr>
          <p:nvPr/>
        </p:nvGrpSpPr>
        <p:grpSpPr>
          <a:xfrm>
            <a:off x="40790" y="152400"/>
            <a:ext cx="2449262" cy="1440000"/>
            <a:chOff x="30403" y="194400"/>
            <a:chExt cx="2685709" cy="1710600"/>
          </a:xfrm>
        </p:grpSpPr>
        <p:sp>
          <p:nvSpPr>
            <p:cNvPr id="61" name="Oval 60"/>
            <p:cNvSpPr/>
            <p:nvPr/>
          </p:nvSpPr>
          <p:spPr>
            <a:xfrm>
              <a:off x="1683937" y="465000"/>
              <a:ext cx="914400" cy="720000"/>
            </a:xfrm>
            <a:prstGeom prst="ellipse">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2" name="TextBox 61"/>
            <p:cNvSpPr txBox="1"/>
            <p:nvPr/>
          </p:nvSpPr>
          <p:spPr>
            <a:xfrm>
              <a:off x="1600466" y="654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sp>
          <p:nvSpPr>
            <p:cNvPr id="63" name="Oval 62"/>
            <p:cNvSpPr/>
            <p:nvPr/>
          </p:nvSpPr>
          <p:spPr>
            <a:xfrm>
              <a:off x="76249" y="3888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4" name="TextBox 63"/>
            <p:cNvSpPr txBox="1"/>
            <p:nvPr/>
          </p:nvSpPr>
          <p:spPr>
            <a:xfrm>
              <a:off x="30403" y="577987"/>
              <a:ext cx="1040392" cy="402174"/>
            </a:xfrm>
            <a:prstGeom prst="rect">
              <a:avLst/>
            </a:prstGeom>
            <a:noFill/>
          </p:spPr>
          <p:txBody>
            <a:bodyPr wrap="none" rtlCol="0">
              <a:spAutoFit/>
            </a:bodyPr>
            <a:lstStyle/>
            <a:p>
              <a:pPr algn="ctr"/>
              <a:r>
                <a:rPr lang="en-US" sz="1600" dirty="0">
                  <a:solidFill>
                    <a:srgbClr val="FFFFFF"/>
                  </a:solidFill>
                </a:rPr>
                <a:t>Attribute</a:t>
              </a:r>
            </a:p>
          </p:txBody>
        </p:sp>
        <p:sp>
          <p:nvSpPr>
            <p:cNvPr id="65" name="Right Arrow 64"/>
            <p:cNvSpPr/>
            <p:nvPr/>
          </p:nvSpPr>
          <p:spPr>
            <a:xfrm rot="14400000">
              <a:off x="703794" y="912344"/>
              <a:ext cx="452139" cy="654550"/>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Oval 65"/>
            <p:cNvSpPr/>
            <p:nvPr/>
          </p:nvSpPr>
          <p:spPr>
            <a:xfrm>
              <a:off x="872563" y="194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7" name="TextBox 66"/>
            <p:cNvSpPr txBox="1"/>
            <p:nvPr/>
          </p:nvSpPr>
          <p:spPr>
            <a:xfrm>
              <a:off x="800464" y="383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68" name="Right Arrow 67"/>
            <p:cNvSpPr/>
            <p:nvPr/>
          </p:nvSpPr>
          <p:spPr>
            <a:xfrm rot="16200000">
              <a:off x="1126759" y="744044"/>
              <a:ext cx="413485" cy="685797"/>
            </a:xfrm>
            <a:prstGeom prst="rightArrow">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ight Arrow 68"/>
            <p:cNvSpPr/>
            <p:nvPr/>
          </p:nvSpPr>
          <p:spPr>
            <a:xfrm rot="18000000">
              <a:off x="1502720" y="888334"/>
              <a:ext cx="442816" cy="734444"/>
            </a:xfrm>
            <a:prstGeom prst="rightArrow">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70" name="Group 69"/>
            <p:cNvGrpSpPr/>
            <p:nvPr/>
          </p:nvGrpSpPr>
          <p:grpSpPr>
            <a:xfrm>
              <a:off x="792407" y="1185000"/>
              <a:ext cx="1040282" cy="720000"/>
              <a:chOff x="1097207" y="2057400"/>
              <a:chExt cx="1040282" cy="720000"/>
            </a:xfrm>
          </p:grpSpPr>
          <p:sp>
            <p:nvSpPr>
              <p:cNvPr id="71" name="Oval 70"/>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72" name="TextBox 71"/>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775762406"/>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7850" y="4495875"/>
            <a:ext cx="9080500" cy="1856919"/>
          </a:xfrm>
          <a:prstGeom prst="rect">
            <a:avLst/>
          </a:prstGeom>
          <a:noFill/>
        </p:spPr>
        <p:txBody>
          <a:bodyPr wrap="square" rtlCol="0">
            <a:spAutoFit/>
          </a:bodyPr>
          <a:lstStyle/>
          <a:p>
            <a:pPr>
              <a:lnSpc>
                <a:spcPct val="120000"/>
              </a:lnSpc>
            </a:pPr>
            <a:r>
              <a:rPr lang="en-US" altLang="zh-CN" sz="1600" dirty="0">
                <a:solidFill>
                  <a:srgbClr val="000000"/>
                </a:solidFill>
                <a:latin typeface="Arial"/>
                <a:cs typeface="Arial"/>
              </a:rPr>
              <a:t>Opinion leader: </a:t>
            </a:r>
          </a:p>
          <a:p>
            <a:pPr marL="742950" lvl="1" indent="-285750">
              <a:lnSpc>
                <a:spcPct val="120000"/>
              </a:lnSpc>
              <a:buFont typeface="Arial"/>
              <a:buChar char="•"/>
            </a:pPr>
            <a:r>
              <a:rPr lang="en-US" altLang="zh-CN" sz="1600" dirty="0">
                <a:solidFill>
                  <a:schemeClr val="bg1">
                    <a:lumMod val="65000"/>
                  </a:schemeClr>
                </a:solidFill>
                <a:latin typeface="Arial"/>
                <a:cs typeface="Arial"/>
              </a:rPr>
              <a:t>Stage 1 - activation probability </a:t>
            </a:r>
            <a:r>
              <a:rPr lang="en-US" altLang="zh-CN" sz="1600" dirty="0" smtClean="0">
                <a:solidFill>
                  <a:schemeClr val="bg1">
                    <a:lumMod val="65000"/>
                  </a:schemeClr>
                </a:solidFill>
                <a:latin typeface="Arial"/>
                <a:cs typeface="Arial"/>
              </a:rPr>
              <a:t>is 12 </a:t>
            </a:r>
            <a:r>
              <a:rPr lang="en-US" altLang="zh-CN" sz="1600" dirty="0">
                <a:solidFill>
                  <a:schemeClr val="bg1">
                    <a:lumMod val="65000"/>
                  </a:schemeClr>
                </a:solidFill>
                <a:latin typeface="Arial"/>
                <a:cs typeface="Arial"/>
              </a:rPr>
              <a:t>times higher than ordinary user </a:t>
            </a:r>
          </a:p>
          <a:p>
            <a:pPr marL="742950" lvl="1" indent="-285750">
              <a:lnSpc>
                <a:spcPct val="120000"/>
              </a:lnSpc>
              <a:buFont typeface="Arial"/>
              <a:buChar char="•"/>
            </a:pPr>
            <a:r>
              <a:rPr lang="en-US" altLang="zh-CN" sz="1600" dirty="0">
                <a:solidFill>
                  <a:schemeClr val="bg1">
                    <a:lumMod val="65000"/>
                  </a:schemeClr>
                </a:solidFill>
                <a:latin typeface="Arial"/>
                <a:cs typeface="Arial"/>
              </a:rPr>
              <a:t>Stage 2 - information</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overload</a:t>
            </a:r>
            <a:r>
              <a:rPr lang="en-US" altLang="zh-CN" sz="1600" baseline="30000" dirty="0">
                <a:solidFill>
                  <a:schemeClr val="bg1">
                    <a:lumMod val="65000"/>
                  </a:schemeClr>
                </a:solidFill>
                <a:latin typeface="Arial"/>
                <a:cs typeface="Arial"/>
              </a:rPr>
              <a:t>[1]</a:t>
            </a:r>
            <a:r>
              <a:rPr lang="en-US" altLang="zh-CN" sz="1600" dirty="0">
                <a:solidFill>
                  <a:schemeClr val="bg1">
                    <a:lumMod val="65000"/>
                  </a:schemeClr>
                </a:solidFill>
                <a:latin typeface="Arial"/>
                <a:cs typeface="Arial"/>
              </a:rPr>
              <a:t>:</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2-3</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opinion</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leaders</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are</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sufficient</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to</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spread</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a</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piece</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of</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information</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throughout</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a</a:t>
            </a:r>
            <a:r>
              <a:rPr lang="zh-CN" altLang="en-US" sz="1600" dirty="0">
                <a:solidFill>
                  <a:schemeClr val="bg1">
                    <a:lumMod val="65000"/>
                  </a:schemeClr>
                </a:solidFill>
                <a:latin typeface="Arial"/>
                <a:cs typeface="Arial"/>
              </a:rPr>
              <a:t> </a:t>
            </a:r>
            <a:r>
              <a:rPr lang="en-US" altLang="zh-CN" sz="1600" dirty="0">
                <a:solidFill>
                  <a:schemeClr val="bg1">
                    <a:lumMod val="65000"/>
                  </a:schemeClr>
                </a:solidFill>
                <a:latin typeface="Arial"/>
                <a:cs typeface="Arial"/>
              </a:rPr>
              <a:t>community.</a:t>
            </a:r>
          </a:p>
          <a:p>
            <a:pPr marL="742950" lvl="1" indent="-285750">
              <a:lnSpc>
                <a:spcPct val="120000"/>
              </a:lnSpc>
              <a:buFont typeface="Arial"/>
              <a:buChar char="•"/>
            </a:pPr>
            <a:r>
              <a:rPr lang="en-US" sz="1600" dirty="0" smtClean="0">
                <a:solidFill>
                  <a:srgbClr val="000000"/>
                </a:solidFill>
                <a:latin typeface="Arial"/>
                <a:cs typeface="Arial"/>
              </a:rPr>
              <a:t>Stage </a:t>
            </a:r>
            <a:r>
              <a:rPr lang="en-US" sz="1600" dirty="0">
                <a:solidFill>
                  <a:srgbClr val="000000"/>
                </a:solidFill>
                <a:latin typeface="Arial"/>
                <a:cs typeface="Arial"/>
              </a:rPr>
              <a:t>3</a:t>
            </a:r>
            <a:r>
              <a:rPr lang="en-US" sz="1600" dirty="0" smtClean="0">
                <a:solidFill>
                  <a:srgbClr val="000000"/>
                </a:solidFill>
                <a:latin typeface="Arial"/>
                <a:cs typeface="Arial"/>
              </a:rPr>
              <a:t> - information</a:t>
            </a:r>
            <a:r>
              <a:rPr lang="zh-CN" altLang="en-US" sz="1600" dirty="0" smtClean="0">
                <a:solidFill>
                  <a:srgbClr val="000000"/>
                </a:solidFill>
                <a:latin typeface="Arial"/>
                <a:cs typeface="Arial"/>
              </a:rPr>
              <a:t> </a:t>
            </a:r>
            <a:r>
              <a:rPr lang="en-US" altLang="zh-CN" sz="1600" dirty="0" smtClean="0">
                <a:solidFill>
                  <a:srgbClr val="000000"/>
                </a:solidFill>
                <a:latin typeface="Arial"/>
                <a:cs typeface="Arial"/>
              </a:rPr>
              <a:t>everywhere:</a:t>
            </a:r>
            <a:r>
              <a:rPr lang="zh-CN" altLang="en-US" sz="1600" dirty="0" smtClean="0">
                <a:solidFill>
                  <a:srgbClr val="000000"/>
                </a:solidFill>
                <a:latin typeface="Arial"/>
                <a:cs typeface="Arial"/>
              </a:rPr>
              <a:t> </a:t>
            </a:r>
            <a:r>
              <a:rPr lang="en-US" altLang="zh-CN" sz="1600" dirty="0" smtClean="0">
                <a:solidFill>
                  <a:srgbClr val="000000"/>
                </a:solidFill>
                <a:latin typeface="Arial"/>
                <a:cs typeface="Arial"/>
              </a:rPr>
              <a:t>spreading</a:t>
            </a:r>
            <a:r>
              <a:rPr lang="zh-CN" altLang="en-US" sz="1600" dirty="0" smtClean="0">
                <a:solidFill>
                  <a:srgbClr val="000000"/>
                </a:solidFill>
                <a:latin typeface="Arial"/>
                <a:cs typeface="Arial"/>
              </a:rPr>
              <a:t> </a:t>
            </a:r>
            <a:r>
              <a:rPr lang="en-US" altLang="zh-CN" sz="1600" dirty="0" smtClean="0">
                <a:solidFill>
                  <a:srgbClr val="000000"/>
                </a:solidFill>
                <a:latin typeface="Arial"/>
                <a:cs typeface="Arial"/>
              </a:rPr>
              <a:t>the</a:t>
            </a:r>
            <a:r>
              <a:rPr lang="zh-CN" altLang="en-US" sz="1600" dirty="0" smtClean="0">
                <a:solidFill>
                  <a:srgbClr val="000000"/>
                </a:solidFill>
                <a:latin typeface="Arial"/>
                <a:cs typeface="Arial"/>
              </a:rPr>
              <a:t> </a:t>
            </a:r>
            <a:r>
              <a:rPr lang="en-US" altLang="zh-CN" sz="1600" dirty="0" smtClean="0">
                <a:solidFill>
                  <a:srgbClr val="000000"/>
                </a:solidFill>
                <a:latin typeface="Arial"/>
                <a:cs typeface="Arial"/>
              </a:rPr>
              <a:t>information</a:t>
            </a:r>
            <a:r>
              <a:rPr lang="zh-CN" altLang="en-US" sz="1600" dirty="0" smtClean="0">
                <a:solidFill>
                  <a:srgbClr val="000000"/>
                </a:solidFill>
                <a:latin typeface="Arial"/>
                <a:cs typeface="Arial"/>
              </a:rPr>
              <a:t> </a:t>
            </a:r>
            <a:r>
              <a:rPr lang="en-US" sz="1600" dirty="0" smtClean="0">
                <a:solidFill>
                  <a:srgbClr val="000000"/>
                </a:solidFill>
                <a:latin typeface="Arial"/>
                <a:cs typeface="Arial"/>
              </a:rPr>
              <a:t>becomes a social</a:t>
            </a:r>
            <a:r>
              <a:rPr lang="zh-CN" altLang="en-US" sz="1600" dirty="0" smtClean="0">
                <a:solidFill>
                  <a:srgbClr val="000000"/>
                </a:solidFill>
                <a:latin typeface="Arial"/>
                <a:cs typeface="Arial"/>
              </a:rPr>
              <a:t> </a:t>
            </a:r>
            <a:r>
              <a:rPr lang="en-US" sz="1600" dirty="0" smtClean="0">
                <a:solidFill>
                  <a:srgbClr val="000000"/>
                </a:solidFill>
                <a:latin typeface="Arial"/>
                <a:cs typeface="Arial"/>
              </a:rPr>
              <a:t>norm to adopt.</a:t>
            </a:r>
          </a:p>
        </p:txBody>
      </p:sp>
      <p:sp>
        <p:nvSpPr>
          <p:cNvPr id="10" name="Rectangle 9"/>
          <p:cNvSpPr/>
          <p:nvPr/>
        </p:nvSpPr>
        <p:spPr>
          <a:xfrm>
            <a:off x="0" y="6400875"/>
            <a:ext cx="9906000" cy="461665"/>
          </a:xfrm>
          <a:prstGeom prst="rect">
            <a:avLst/>
          </a:prstGeom>
          <a:solidFill>
            <a:srgbClr val="3366FF"/>
          </a:solidFill>
          <a:ln>
            <a:solidFill>
              <a:srgbClr val="3366FF"/>
            </a:solidFill>
          </a:ln>
        </p:spPr>
        <p:txBody>
          <a:bodyPr wrap="square">
            <a:spAutoFit/>
          </a:bodyPr>
          <a:lstStyle/>
          <a:p>
            <a:r>
              <a:rPr lang="en-US" altLang="zh-CN" sz="1200" dirty="0" smtClean="0">
                <a:solidFill>
                  <a:schemeClr val="bg1"/>
                </a:solidFill>
              </a:rPr>
              <a:t>[1]</a:t>
            </a:r>
            <a:r>
              <a:rPr lang="zh-CN" altLang="en-US" sz="1200" dirty="0" smtClean="0">
                <a:solidFill>
                  <a:schemeClr val="bg1"/>
                </a:solidFill>
              </a:rPr>
              <a:t> </a:t>
            </a:r>
            <a:r>
              <a:rPr lang="en-US" sz="1200" dirty="0" err="1" smtClean="0">
                <a:solidFill>
                  <a:schemeClr val="bg1"/>
                </a:solidFill>
              </a:rPr>
              <a:t>Lazarsfeld</a:t>
            </a:r>
            <a:r>
              <a:rPr lang="en-US" sz="1200" dirty="0">
                <a:solidFill>
                  <a:schemeClr val="bg1"/>
                </a:solidFill>
              </a:rPr>
              <a:t>, P. F.; </a:t>
            </a:r>
            <a:r>
              <a:rPr lang="en-US" sz="1200" dirty="0" err="1">
                <a:solidFill>
                  <a:schemeClr val="bg1"/>
                </a:solidFill>
              </a:rPr>
              <a:t>Berelson</a:t>
            </a:r>
            <a:r>
              <a:rPr lang="en-US" sz="1200" dirty="0">
                <a:solidFill>
                  <a:schemeClr val="bg1"/>
                </a:solidFill>
              </a:rPr>
              <a:t>, B.; and </a:t>
            </a:r>
            <a:r>
              <a:rPr lang="en-US" sz="1200" dirty="0" err="1">
                <a:solidFill>
                  <a:schemeClr val="bg1"/>
                </a:solidFill>
              </a:rPr>
              <a:t>Gaudet</a:t>
            </a:r>
            <a:r>
              <a:rPr lang="en-US" sz="1200" dirty="0">
                <a:solidFill>
                  <a:schemeClr val="bg1"/>
                </a:solidFill>
              </a:rPr>
              <a:t>, H. 1944. </a:t>
            </a:r>
            <a:r>
              <a:rPr lang="en-US" sz="1200" dirty="0" smtClean="0">
                <a:solidFill>
                  <a:schemeClr val="bg1"/>
                </a:solidFill>
              </a:rPr>
              <a:t>The</a:t>
            </a:r>
            <a:r>
              <a:rPr lang="zh-CN" altLang="en-US" sz="1200" dirty="0" smtClean="0">
                <a:solidFill>
                  <a:schemeClr val="bg1"/>
                </a:solidFill>
              </a:rPr>
              <a:t> </a:t>
            </a:r>
            <a:r>
              <a:rPr lang="en-US" sz="1200" dirty="0" smtClean="0">
                <a:solidFill>
                  <a:schemeClr val="bg1"/>
                </a:solidFill>
              </a:rPr>
              <a:t>peoples </a:t>
            </a:r>
            <a:r>
              <a:rPr lang="en-US" sz="1200" dirty="0">
                <a:solidFill>
                  <a:schemeClr val="bg1"/>
                </a:solidFill>
              </a:rPr>
              <a:t>choice: How the voter makes up his mind in a </a:t>
            </a:r>
            <a:r>
              <a:rPr lang="en-US" sz="1200" dirty="0" smtClean="0">
                <a:solidFill>
                  <a:schemeClr val="bg1"/>
                </a:solidFill>
              </a:rPr>
              <a:t>presidential</a:t>
            </a:r>
            <a:r>
              <a:rPr lang="zh-CN" altLang="en-US" sz="1200" dirty="0" smtClean="0">
                <a:solidFill>
                  <a:schemeClr val="bg1"/>
                </a:solidFill>
              </a:rPr>
              <a:t> </a:t>
            </a:r>
            <a:r>
              <a:rPr lang="en-US" sz="1200" dirty="0" smtClean="0">
                <a:solidFill>
                  <a:schemeClr val="bg1"/>
                </a:solidFill>
              </a:rPr>
              <a:t>election</a:t>
            </a:r>
            <a:r>
              <a:rPr lang="en-US" sz="1200" dirty="0">
                <a:solidFill>
                  <a:schemeClr val="bg1"/>
                </a:solidFill>
              </a:rPr>
              <a:t>. New York: </a:t>
            </a:r>
            <a:r>
              <a:rPr lang="en-US" sz="1200" dirty="0" err="1">
                <a:solidFill>
                  <a:schemeClr val="bg1"/>
                </a:solidFill>
              </a:rPr>
              <a:t>Duell</a:t>
            </a:r>
            <a:r>
              <a:rPr lang="en-US" sz="1200" dirty="0">
                <a:solidFill>
                  <a:schemeClr val="bg1"/>
                </a:solidFill>
              </a:rPr>
              <a:t>, Sloan and Pearce .</a:t>
            </a:r>
          </a:p>
        </p:txBody>
      </p:sp>
      <p:pic>
        <p:nvPicPr>
          <p:cNvPr id="4" name="Picture 3"/>
          <p:cNvPicPr>
            <a:picLocks/>
          </p:cNvPicPr>
          <p:nvPr/>
        </p:nvPicPr>
        <p:blipFill>
          <a:blip r:embed="rId3"/>
          <a:stretch>
            <a:fillRect/>
          </a:stretch>
        </p:blipFill>
        <p:spPr>
          <a:xfrm>
            <a:off x="660400" y="1676400"/>
            <a:ext cx="5070000" cy="2772000"/>
          </a:xfrm>
          <a:prstGeom prst="rect">
            <a:avLst/>
          </a:prstGeom>
        </p:spPr>
      </p:pic>
      <p:sp>
        <p:nvSpPr>
          <p:cNvPr id="35" name="Title 1"/>
          <p:cNvSpPr>
            <a:spLocks noGrp="1"/>
          </p:cNvSpPr>
          <p:nvPr>
            <p:ph type="title"/>
          </p:nvPr>
        </p:nvSpPr>
        <p:spPr>
          <a:xfrm>
            <a:off x="271469" y="188913"/>
            <a:ext cx="9363075" cy="792162"/>
          </a:xfrm>
        </p:spPr>
        <p:txBody>
          <a:bodyPr/>
          <a:lstStyle/>
          <a:p>
            <a:r>
              <a:rPr lang="en-US" altLang="zh-CN" dirty="0"/>
              <a:t>Influence</a:t>
            </a:r>
            <a:r>
              <a:rPr lang="zh-CN" altLang="en-US" dirty="0"/>
              <a:t> </a:t>
            </a:r>
            <a:r>
              <a:rPr lang="en-US" altLang="zh-CN" dirty="0"/>
              <a:t>Strength</a:t>
            </a:r>
            <a:endParaRPr lang="en-US" dirty="0"/>
          </a:p>
        </p:txBody>
      </p:sp>
      <p:pic>
        <p:nvPicPr>
          <p:cNvPr id="49" name="Picture 48"/>
          <p:cNvPicPr>
            <a:picLocks noChangeAspect="1"/>
          </p:cNvPicPr>
          <p:nvPr/>
        </p:nvPicPr>
        <p:blipFill>
          <a:blip r:embed="rId4"/>
          <a:stretch>
            <a:fillRect/>
          </a:stretch>
        </p:blipFill>
        <p:spPr>
          <a:xfrm>
            <a:off x="6026150" y="1295400"/>
            <a:ext cx="990600" cy="1002632"/>
          </a:xfrm>
          <a:prstGeom prst="rect">
            <a:avLst/>
          </a:prstGeom>
        </p:spPr>
      </p:pic>
      <p:pic>
        <p:nvPicPr>
          <p:cNvPr id="50" name="Picture 49"/>
          <p:cNvPicPr>
            <a:picLocks noChangeAspect="1"/>
          </p:cNvPicPr>
          <p:nvPr/>
        </p:nvPicPr>
        <p:blipFill>
          <a:blip r:embed="rId5"/>
          <a:stretch>
            <a:fillRect/>
          </a:stretch>
        </p:blipFill>
        <p:spPr>
          <a:xfrm>
            <a:off x="6026150" y="3581400"/>
            <a:ext cx="995904" cy="1008000"/>
          </a:xfrm>
          <a:prstGeom prst="rect">
            <a:avLst/>
          </a:prstGeom>
        </p:spPr>
      </p:pic>
      <p:pic>
        <p:nvPicPr>
          <p:cNvPr id="51" name="Picture 50"/>
          <p:cNvPicPr>
            <a:picLocks noChangeAspect="1"/>
          </p:cNvPicPr>
          <p:nvPr/>
        </p:nvPicPr>
        <p:blipFill>
          <a:blip r:embed="rId6"/>
          <a:stretch>
            <a:fillRect/>
          </a:stretch>
        </p:blipFill>
        <p:spPr>
          <a:xfrm>
            <a:off x="6026150" y="2438400"/>
            <a:ext cx="995904" cy="1008000"/>
          </a:xfrm>
          <a:prstGeom prst="rect">
            <a:avLst/>
          </a:prstGeom>
        </p:spPr>
      </p:pic>
      <p:grpSp>
        <p:nvGrpSpPr>
          <p:cNvPr id="52" name="Group 51"/>
          <p:cNvGrpSpPr/>
          <p:nvPr/>
        </p:nvGrpSpPr>
        <p:grpSpPr>
          <a:xfrm>
            <a:off x="7305464" y="1219200"/>
            <a:ext cx="2435436" cy="1512332"/>
            <a:chOff x="6705600" y="1219200"/>
            <a:chExt cx="2248095" cy="1512332"/>
          </a:xfrm>
        </p:grpSpPr>
        <p:sp>
          <p:nvSpPr>
            <p:cNvPr id="53" name="TextBox 52"/>
            <p:cNvSpPr txBox="1"/>
            <p:nvPr/>
          </p:nvSpPr>
          <p:spPr>
            <a:xfrm>
              <a:off x="7203050" y="1295400"/>
              <a:ext cx="1676400" cy="369332"/>
            </a:xfrm>
            <a:prstGeom prst="rect">
              <a:avLst/>
            </a:prstGeom>
            <a:noFill/>
          </p:spPr>
          <p:txBody>
            <a:bodyPr wrap="square" rtlCol="0">
              <a:spAutoFit/>
            </a:bodyPr>
            <a:lstStyle/>
            <a:p>
              <a:pPr algn="ctr"/>
              <a:r>
                <a:rPr lang="en-US" dirty="0" smtClean="0"/>
                <a:t>Opinion leader</a:t>
              </a:r>
              <a:endParaRPr lang="en-US" dirty="0"/>
            </a:p>
          </p:txBody>
        </p:sp>
        <p:pic>
          <p:nvPicPr>
            <p:cNvPr id="54" name="Picture 53"/>
            <p:cNvPicPr>
              <a:picLocks noChangeAspect="1"/>
            </p:cNvPicPr>
            <p:nvPr/>
          </p:nvPicPr>
          <p:blipFill>
            <a:blip r:embed="rId7"/>
            <a:stretch>
              <a:fillRect/>
            </a:stretch>
          </p:blipFill>
          <p:spPr>
            <a:xfrm>
              <a:off x="6845496" y="1295400"/>
              <a:ext cx="279400" cy="279400"/>
            </a:xfrm>
            <a:prstGeom prst="rect">
              <a:avLst/>
            </a:prstGeom>
          </p:spPr>
        </p:pic>
        <p:sp>
          <p:nvSpPr>
            <p:cNvPr id="55" name="TextBox 54"/>
            <p:cNvSpPr txBox="1"/>
            <p:nvPr/>
          </p:nvSpPr>
          <p:spPr>
            <a:xfrm>
              <a:off x="7201096" y="1828800"/>
              <a:ext cx="1676400" cy="369332"/>
            </a:xfrm>
            <a:prstGeom prst="rect">
              <a:avLst/>
            </a:prstGeom>
            <a:noFill/>
          </p:spPr>
          <p:txBody>
            <a:bodyPr wrap="square" rtlCol="0">
              <a:spAutoFit/>
            </a:bodyPr>
            <a:lstStyle/>
            <a:p>
              <a:r>
                <a:rPr lang="en-US" dirty="0" smtClean="0"/>
                <a:t>Structural hole</a:t>
              </a:r>
              <a:endParaRPr lang="en-US" dirty="0"/>
            </a:p>
          </p:txBody>
        </p:sp>
        <p:pic>
          <p:nvPicPr>
            <p:cNvPr id="56" name="Picture 55"/>
            <p:cNvPicPr>
              <a:picLocks noChangeAspect="1"/>
            </p:cNvPicPr>
            <p:nvPr/>
          </p:nvPicPr>
          <p:blipFill>
            <a:blip r:embed="rId8"/>
            <a:stretch>
              <a:fillRect/>
            </a:stretch>
          </p:blipFill>
          <p:spPr>
            <a:xfrm>
              <a:off x="6845496" y="1828800"/>
              <a:ext cx="279400" cy="279400"/>
            </a:xfrm>
            <a:prstGeom prst="rect">
              <a:avLst/>
            </a:prstGeom>
          </p:spPr>
        </p:pic>
        <p:pic>
          <p:nvPicPr>
            <p:cNvPr id="57" name="Picture 56"/>
            <p:cNvPicPr>
              <a:picLocks noChangeAspect="1"/>
            </p:cNvPicPr>
            <p:nvPr/>
          </p:nvPicPr>
          <p:blipFill>
            <a:blip r:embed="rId9"/>
            <a:stretch>
              <a:fillRect/>
            </a:stretch>
          </p:blipFill>
          <p:spPr>
            <a:xfrm>
              <a:off x="6845496" y="2362200"/>
              <a:ext cx="279400" cy="279400"/>
            </a:xfrm>
            <a:prstGeom prst="rect">
              <a:avLst/>
            </a:prstGeom>
          </p:spPr>
        </p:pic>
        <p:sp>
          <p:nvSpPr>
            <p:cNvPr id="58" name="TextBox 57"/>
            <p:cNvSpPr txBox="1"/>
            <p:nvPr/>
          </p:nvSpPr>
          <p:spPr>
            <a:xfrm>
              <a:off x="7201096" y="2362200"/>
              <a:ext cx="1676400" cy="369332"/>
            </a:xfrm>
            <a:prstGeom prst="rect">
              <a:avLst/>
            </a:prstGeom>
            <a:noFill/>
          </p:spPr>
          <p:txBody>
            <a:bodyPr wrap="square" rtlCol="0">
              <a:spAutoFit/>
            </a:bodyPr>
            <a:lstStyle/>
            <a:p>
              <a:r>
                <a:rPr lang="en-US" dirty="0" smtClean="0"/>
                <a:t>Ordinary user</a:t>
              </a:r>
              <a:endParaRPr lang="en-US" dirty="0"/>
            </a:p>
          </p:txBody>
        </p:sp>
        <p:sp>
          <p:nvSpPr>
            <p:cNvPr id="59" name="Rectangle 58"/>
            <p:cNvSpPr/>
            <p:nvPr/>
          </p:nvSpPr>
          <p:spPr>
            <a:xfrm>
              <a:off x="6705600" y="1219200"/>
              <a:ext cx="2248095" cy="1511495"/>
            </a:xfrm>
            <a:prstGeom prst="rect">
              <a:avLst/>
            </a:prstGeom>
            <a:noFill/>
            <a:ln/>
          </p:spPr>
          <p:style>
            <a:lnRef idx="2">
              <a:schemeClr val="accent2"/>
            </a:lnRef>
            <a:fillRef idx="1">
              <a:schemeClr val="lt1"/>
            </a:fillRef>
            <a:effectRef idx="0">
              <a:schemeClr val="accent2"/>
            </a:effectRef>
            <a:fontRef idx="minor">
              <a:schemeClr val="dk1"/>
            </a:fontRef>
          </p:style>
          <p:txBody>
            <a:bodyPr/>
            <a:lstStyle/>
            <a:p>
              <a:endParaRPr lang="en-US"/>
            </a:p>
          </p:txBody>
        </p:sp>
      </p:grpSp>
      <p:grpSp>
        <p:nvGrpSpPr>
          <p:cNvPr id="60" name="Group 59"/>
          <p:cNvGrpSpPr>
            <a:grpSpLocks noChangeAspect="1"/>
          </p:cNvGrpSpPr>
          <p:nvPr/>
        </p:nvGrpSpPr>
        <p:grpSpPr>
          <a:xfrm>
            <a:off x="40790" y="152400"/>
            <a:ext cx="2449262" cy="1440000"/>
            <a:chOff x="30403" y="194400"/>
            <a:chExt cx="2685709" cy="1710600"/>
          </a:xfrm>
        </p:grpSpPr>
        <p:sp>
          <p:nvSpPr>
            <p:cNvPr id="61" name="Oval 60"/>
            <p:cNvSpPr/>
            <p:nvPr/>
          </p:nvSpPr>
          <p:spPr>
            <a:xfrm>
              <a:off x="1683937" y="465000"/>
              <a:ext cx="914400" cy="720000"/>
            </a:xfrm>
            <a:prstGeom prst="ellipse">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2" name="TextBox 61"/>
            <p:cNvSpPr txBox="1"/>
            <p:nvPr/>
          </p:nvSpPr>
          <p:spPr>
            <a:xfrm>
              <a:off x="1600466" y="654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sp>
          <p:nvSpPr>
            <p:cNvPr id="63" name="Oval 62"/>
            <p:cNvSpPr/>
            <p:nvPr/>
          </p:nvSpPr>
          <p:spPr>
            <a:xfrm>
              <a:off x="76249" y="3888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4" name="TextBox 63"/>
            <p:cNvSpPr txBox="1"/>
            <p:nvPr/>
          </p:nvSpPr>
          <p:spPr>
            <a:xfrm>
              <a:off x="30403" y="577987"/>
              <a:ext cx="1040392" cy="402174"/>
            </a:xfrm>
            <a:prstGeom prst="rect">
              <a:avLst/>
            </a:prstGeom>
            <a:noFill/>
          </p:spPr>
          <p:txBody>
            <a:bodyPr wrap="none" rtlCol="0">
              <a:spAutoFit/>
            </a:bodyPr>
            <a:lstStyle/>
            <a:p>
              <a:pPr algn="ctr"/>
              <a:r>
                <a:rPr lang="en-US" sz="1600" dirty="0">
                  <a:solidFill>
                    <a:srgbClr val="FFFFFF"/>
                  </a:solidFill>
                </a:rPr>
                <a:t>Attribute</a:t>
              </a:r>
            </a:p>
          </p:txBody>
        </p:sp>
        <p:sp>
          <p:nvSpPr>
            <p:cNvPr id="65" name="Right Arrow 64"/>
            <p:cNvSpPr/>
            <p:nvPr/>
          </p:nvSpPr>
          <p:spPr>
            <a:xfrm rot="14400000">
              <a:off x="703794" y="912344"/>
              <a:ext cx="452139" cy="654550"/>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Oval 65"/>
            <p:cNvSpPr/>
            <p:nvPr/>
          </p:nvSpPr>
          <p:spPr>
            <a:xfrm>
              <a:off x="872563" y="194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7" name="TextBox 66"/>
            <p:cNvSpPr txBox="1"/>
            <p:nvPr/>
          </p:nvSpPr>
          <p:spPr>
            <a:xfrm>
              <a:off x="800464" y="383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68" name="Right Arrow 67"/>
            <p:cNvSpPr/>
            <p:nvPr/>
          </p:nvSpPr>
          <p:spPr>
            <a:xfrm rot="16200000">
              <a:off x="1126759" y="744044"/>
              <a:ext cx="413485" cy="685797"/>
            </a:xfrm>
            <a:prstGeom prst="rightArrow">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ight Arrow 68"/>
            <p:cNvSpPr/>
            <p:nvPr/>
          </p:nvSpPr>
          <p:spPr>
            <a:xfrm rot="18000000">
              <a:off x="1502720" y="888334"/>
              <a:ext cx="442816" cy="734444"/>
            </a:xfrm>
            <a:prstGeom prst="rightArrow">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70" name="Group 69"/>
            <p:cNvGrpSpPr/>
            <p:nvPr/>
          </p:nvGrpSpPr>
          <p:grpSpPr>
            <a:xfrm>
              <a:off x="792407" y="1185000"/>
              <a:ext cx="1040282" cy="720000"/>
              <a:chOff x="1097207" y="2057400"/>
              <a:chExt cx="1040282" cy="720000"/>
            </a:xfrm>
          </p:grpSpPr>
          <p:sp>
            <p:nvSpPr>
              <p:cNvPr id="71" name="Oval 70"/>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72" name="TextBox 71"/>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21176157"/>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60400" y="1676400"/>
            <a:ext cx="5054082" cy="2743200"/>
          </a:xfrm>
          <a:prstGeom prst="rect">
            <a:avLst/>
          </a:prstGeom>
        </p:spPr>
      </p:pic>
      <p:sp>
        <p:nvSpPr>
          <p:cNvPr id="7" name="TextBox 6"/>
          <p:cNvSpPr txBox="1"/>
          <p:nvPr/>
        </p:nvSpPr>
        <p:spPr>
          <a:xfrm>
            <a:off x="577850" y="4572000"/>
            <a:ext cx="9080500" cy="1179810"/>
          </a:xfrm>
          <a:prstGeom prst="rect">
            <a:avLst/>
          </a:prstGeom>
          <a:noFill/>
        </p:spPr>
        <p:txBody>
          <a:bodyPr wrap="square" rtlCol="0">
            <a:spAutoFit/>
          </a:bodyPr>
          <a:lstStyle/>
          <a:p>
            <a:pPr>
              <a:lnSpc>
                <a:spcPct val="150000"/>
              </a:lnSpc>
            </a:pPr>
            <a:r>
              <a:rPr lang="en-US" altLang="zh-CN" sz="1600" dirty="0" smtClean="0">
                <a:latin typeface="Arial"/>
                <a:cs typeface="Arial"/>
              </a:rPr>
              <a:t>Structural </a:t>
            </a:r>
            <a:r>
              <a:rPr lang="en-US" altLang="zh-CN" sz="1600" dirty="0">
                <a:latin typeface="Arial"/>
                <a:cs typeface="Arial"/>
              </a:rPr>
              <a:t>hole </a:t>
            </a:r>
            <a:r>
              <a:rPr lang="en-US" altLang="zh-CN" sz="1600" dirty="0" smtClean="0">
                <a:latin typeface="Arial"/>
                <a:cs typeface="Arial"/>
              </a:rPr>
              <a:t>spanners</a:t>
            </a:r>
            <a:r>
              <a:rPr lang="en-US" altLang="zh-CN" sz="1600" baseline="30000" dirty="0" smtClean="0">
                <a:latin typeface="Arial"/>
                <a:cs typeface="Arial"/>
              </a:rPr>
              <a:t>[2][3]</a:t>
            </a:r>
            <a:r>
              <a:rPr lang="en-US" altLang="zh-CN" sz="1600" dirty="0" smtClean="0">
                <a:latin typeface="Arial"/>
                <a:cs typeface="Arial"/>
              </a:rPr>
              <a:t>:</a:t>
            </a:r>
          </a:p>
          <a:p>
            <a:pPr marL="742950" lvl="1" indent="-285750">
              <a:lnSpc>
                <a:spcPct val="150000"/>
              </a:lnSpc>
              <a:buFont typeface="Arial"/>
              <a:buChar char="•"/>
            </a:pPr>
            <a:r>
              <a:rPr lang="en-US" altLang="zh-CN" sz="1600" dirty="0" smtClean="0">
                <a:latin typeface="Arial"/>
                <a:cs typeface="Arial"/>
              </a:rPr>
              <a:t>SH tend </a:t>
            </a:r>
            <a:r>
              <a:rPr lang="en-US" altLang="zh-CN" sz="1600" dirty="0">
                <a:latin typeface="Arial"/>
                <a:cs typeface="Arial"/>
              </a:rPr>
              <a:t>to bring information that a certain community is rarely exposed </a:t>
            </a:r>
            <a:r>
              <a:rPr lang="en-US" altLang="zh-CN" sz="1600" dirty="0" smtClean="0">
                <a:latin typeface="Arial"/>
                <a:cs typeface="Arial"/>
              </a:rPr>
              <a:t>to.</a:t>
            </a:r>
          </a:p>
          <a:p>
            <a:pPr marL="742950" lvl="1" indent="-285750">
              <a:lnSpc>
                <a:spcPct val="150000"/>
              </a:lnSpc>
              <a:buFont typeface="Arial"/>
              <a:buChar char="•"/>
            </a:pPr>
            <a:r>
              <a:rPr lang="en-US" altLang="zh-CN" sz="1600" dirty="0" smtClean="0">
                <a:latin typeface="Arial"/>
                <a:cs typeface="Arial"/>
              </a:rPr>
              <a:t>Most users tries to bridge information flow between different groups.</a:t>
            </a:r>
            <a:endParaRPr lang="en-US" altLang="zh-CN" sz="1600" dirty="0">
              <a:latin typeface="Arial"/>
              <a:cs typeface="Arial"/>
            </a:endParaRPr>
          </a:p>
        </p:txBody>
      </p:sp>
      <p:sp>
        <p:nvSpPr>
          <p:cNvPr id="9" name="Rectangle 8"/>
          <p:cNvSpPr/>
          <p:nvPr/>
        </p:nvSpPr>
        <p:spPr>
          <a:xfrm>
            <a:off x="0" y="6400875"/>
            <a:ext cx="9906000" cy="461665"/>
          </a:xfrm>
          <a:prstGeom prst="rect">
            <a:avLst/>
          </a:prstGeom>
          <a:solidFill>
            <a:srgbClr val="3366FF"/>
          </a:solidFill>
          <a:ln>
            <a:solidFill>
              <a:srgbClr val="3366FF"/>
            </a:solidFill>
          </a:ln>
        </p:spPr>
        <p:txBody>
          <a:bodyPr wrap="square">
            <a:spAutoFit/>
          </a:bodyPr>
          <a:lstStyle/>
          <a:p>
            <a:r>
              <a:rPr lang="en-US" altLang="zh-CN" sz="1200" dirty="0" smtClean="0">
                <a:solidFill>
                  <a:srgbClr val="FFFFFF"/>
                </a:solidFill>
              </a:rPr>
              <a:t>[2]</a:t>
            </a:r>
            <a:r>
              <a:rPr lang="zh-CN" altLang="en-US" sz="1200" dirty="0" smtClean="0">
                <a:solidFill>
                  <a:srgbClr val="FFFFFF"/>
                </a:solidFill>
              </a:rPr>
              <a:t> </a:t>
            </a:r>
            <a:r>
              <a:rPr lang="en-US" sz="1200" dirty="0">
                <a:solidFill>
                  <a:srgbClr val="FFFFFF"/>
                </a:solidFill>
              </a:rPr>
              <a:t>Burt, R. S. 2001. Structural holes versus network closure </a:t>
            </a:r>
            <a:r>
              <a:rPr lang="en-US" sz="1200" dirty="0" smtClean="0">
                <a:solidFill>
                  <a:srgbClr val="FFFFFF"/>
                </a:solidFill>
              </a:rPr>
              <a:t>as</a:t>
            </a:r>
            <a:r>
              <a:rPr lang="zh-CN" altLang="en-US" sz="1200" dirty="0" smtClean="0">
                <a:solidFill>
                  <a:srgbClr val="FFFFFF"/>
                </a:solidFill>
              </a:rPr>
              <a:t> </a:t>
            </a:r>
            <a:r>
              <a:rPr lang="en-US" sz="1200" dirty="0" smtClean="0">
                <a:solidFill>
                  <a:srgbClr val="FFFFFF"/>
                </a:solidFill>
              </a:rPr>
              <a:t>social </a:t>
            </a:r>
            <a:r>
              <a:rPr lang="en-US" sz="1200" dirty="0">
                <a:solidFill>
                  <a:srgbClr val="FFFFFF"/>
                </a:solidFill>
              </a:rPr>
              <a:t>capital. Social capital: Theory and </a:t>
            </a:r>
            <a:r>
              <a:rPr lang="en-US" sz="1200" dirty="0" smtClean="0">
                <a:solidFill>
                  <a:srgbClr val="FFFFFF"/>
                </a:solidFill>
              </a:rPr>
              <a:t>research </a:t>
            </a:r>
            <a:r>
              <a:rPr lang="en-US" sz="1200" dirty="0">
                <a:solidFill>
                  <a:srgbClr val="FFFFFF"/>
                </a:solidFill>
              </a:rPr>
              <a:t>31–56</a:t>
            </a:r>
            <a:r>
              <a:rPr lang="en-US" sz="1200" dirty="0" smtClean="0">
                <a:solidFill>
                  <a:srgbClr val="FFFFFF"/>
                </a:solidFill>
              </a:rPr>
              <a:t>.</a:t>
            </a:r>
          </a:p>
          <a:p>
            <a:r>
              <a:rPr lang="en-US" altLang="zh-CN" sz="1200" dirty="0" smtClean="0">
                <a:solidFill>
                  <a:srgbClr val="FFFFFF"/>
                </a:solidFill>
              </a:rPr>
              <a:t>[3]</a:t>
            </a:r>
            <a:r>
              <a:rPr lang="zh-CN" altLang="en-US" sz="1200" dirty="0" smtClean="0">
                <a:solidFill>
                  <a:srgbClr val="FFFFFF"/>
                </a:solidFill>
              </a:rPr>
              <a:t> </a:t>
            </a:r>
            <a:r>
              <a:rPr lang="en-US" sz="1200" dirty="0">
                <a:solidFill>
                  <a:srgbClr val="FFFFFF"/>
                </a:solidFill>
              </a:rPr>
              <a:t>Burt, R. S. 2009. Structural holes: The social structure </a:t>
            </a:r>
            <a:r>
              <a:rPr lang="en-US" sz="1200" dirty="0" smtClean="0">
                <a:solidFill>
                  <a:srgbClr val="FFFFFF"/>
                </a:solidFill>
              </a:rPr>
              <a:t>of</a:t>
            </a:r>
            <a:r>
              <a:rPr lang="zh-CN" altLang="en-US" sz="1200" dirty="0" smtClean="0">
                <a:solidFill>
                  <a:srgbClr val="FFFFFF"/>
                </a:solidFill>
              </a:rPr>
              <a:t> </a:t>
            </a:r>
            <a:r>
              <a:rPr lang="en-US" sz="1200" dirty="0" smtClean="0">
                <a:solidFill>
                  <a:srgbClr val="FFFFFF"/>
                </a:solidFill>
              </a:rPr>
              <a:t>competition </a:t>
            </a:r>
            <a:r>
              <a:rPr lang="en-US" sz="1200" dirty="0">
                <a:solidFill>
                  <a:srgbClr val="FFFFFF"/>
                </a:solidFill>
              </a:rPr>
              <a:t>. Harvard University Press.</a:t>
            </a:r>
          </a:p>
        </p:txBody>
      </p:sp>
      <p:sp>
        <p:nvSpPr>
          <p:cNvPr id="35" name="Title 1"/>
          <p:cNvSpPr>
            <a:spLocks noGrp="1"/>
          </p:cNvSpPr>
          <p:nvPr>
            <p:ph type="title"/>
          </p:nvPr>
        </p:nvSpPr>
        <p:spPr>
          <a:xfrm>
            <a:off x="271469" y="188913"/>
            <a:ext cx="9363075" cy="792162"/>
          </a:xfrm>
        </p:spPr>
        <p:txBody>
          <a:bodyPr/>
          <a:lstStyle/>
          <a:p>
            <a:r>
              <a:rPr lang="en-US" altLang="zh-CN" dirty="0"/>
              <a:t>Influence</a:t>
            </a:r>
            <a:r>
              <a:rPr lang="zh-CN" altLang="en-US" dirty="0"/>
              <a:t> </a:t>
            </a:r>
            <a:r>
              <a:rPr lang="en-US" altLang="zh-CN" dirty="0"/>
              <a:t>Strength</a:t>
            </a:r>
            <a:endParaRPr lang="en-US" dirty="0"/>
          </a:p>
        </p:txBody>
      </p:sp>
      <p:pic>
        <p:nvPicPr>
          <p:cNvPr id="49" name="Picture 48"/>
          <p:cNvPicPr>
            <a:picLocks noChangeAspect="1"/>
          </p:cNvPicPr>
          <p:nvPr/>
        </p:nvPicPr>
        <p:blipFill>
          <a:blip r:embed="rId4"/>
          <a:stretch>
            <a:fillRect/>
          </a:stretch>
        </p:blipFill>
        <p:spPr>
          <a:xfrm>
            <a:off x="6026150" y="1295400"/>
            <a:ext cx="990600" cy="1002632"/>
          </a:xfrm>
          <a:prstGeom prst="rect">
            <a:avLst/>
          </a:prstGeom>
        </p:spPr>
      </p:pic>
      <p:pic>
        <p:nvPicPr>
          <p:cNvPr id="50" name="Picture 49"/>
          <p:cNvPicPr>
            <a:picLocks noChangeAspect="1"/>
          </p:cNvPicPr>
          <p:nvPr/>
        </p:nvPicPr>
        <p:blipFill>
          <a:blip r:embed="rId5"/>
          <a:stretch>
            <a:fillRect/>
          </a:stretch>
        </p:blipFill>
        <p:spPr>
          <a:xfrm>
            <a:off x="6026150" y="3581400"/>
            <a:ext cx="995904" cy="1008000"/>
          </a:xfrm>
          <a:prstGeom prst="rect">
            <a:avLst/>
          </a:prstGeom>
        </p:spPr>
      </p:pic>
      <p:pic>
        <p:nvPicPr>
          <p:cNvPr id="51" name="Picture 50"/>
          <p:cNvPicPr>
            <a:picLocks noChangeAspect="1"/>
          </p:cNvPicPr>
          <p:nvPr/>
        </p:nvPicPr>
        <p:blipFill>
          <a:blip r:embed="rId6"/>
          <a:stretch>
            <a:fillRect/>
          </a:stretch>
        </p:blipFill>
        <p:spPr>
          <a:xfrm>
            <a:off x="6026150" y="2438400"/>
            <a:ext cx="995904" cy="1008000"/>
          </a:xfrm>
          <a:prstGeom prst="rect">
            <a:avLst/>
          </a:prstGeom>
        </p:spPr>
      </p:pic>
      <p:grpSp>
        <p:nvGrpSpPr>
          <p:cNvPr id="52" name="Group 51"/>
          <p:cNvGrpSpPr/>
          <p:nvPr/>
        </p:nvGrpSpPr>
        <p:grpSpPr>
          <a:xfrm>
            <a:off x="7305464" y="1219200"/>
            <a:ext cx="2435436" cy="1512332"/>
            <a:chOff x="6705600" y="1219200"/>
            <a:chExt cx="2248095" cy="1512332"/>
          </a:xfrm>
        </p:grpSpPr>
        <p:sp>
          <p:nvSpPr>
            <p:cNvPr id="53" name="TextBox 52"/>
            <p:cNvSpPr txBox="1"/>
            <p:nvPr/>
          </p:nvSpPr>
          <p:spPr>
            <a:xfrm>
              <a:off x="7203050" y="1295400"/>
              <a:ext cx="1676400" cy="369332"/>
            </a:xfrm>
            <a:prstGeom prst="rect">
              <a:avLst/>
            </a:prstGeom>
            <a:noFill/>
          </p:spPr>
          <p:txBody>
            <a:bodyPr wrap="square" rtlCol="0">
              <a:spAutoFit/>
            </a:bodyPr>
            <a:lstStyle/>
            <a:p>
              <a:pPr algn="ctr"/>
              <a:r>
                <a:rPr lang="en-US" dirty="0" smtClean="0"/>
                <a:t>Opinion leader</a:t>
              </a:r>
              <a:endParaRPr lang="en-US" dirty="0"/>
            </a:p>
          </p:txBody>
        </p:sp>
        <p:pic>
          <p:nvPicPr>
            <p:cNvPr id="54" name="Picture 53"/>
            <p:cNvPicPr>
              <a:picLocks noChangeAspect="1"/>
            </p:cNvPicPr>
            <p:nvPr/>
          </p:nvPicPr>
          <p:blipFill>
            <a:blip r:embed="rId7"/>
            <a:stretch>
              <a:fillRect/>
            </a:stretch>
          </p:blipFill>
          <p:spPr>
            <a:xfrm>
              <a:off x="6845496" y="1295400"/>
              <a:ext cx="279400" cy="279400"/>
            </a:xfrm>
            <a:prstGeom prst="rect">
              <a:avLst/>
            </a:prstGeom>
          </p:spPr>
        </p:pic>
        <p:sp>
          <p:nvSpPr>
            <p:cNvPr id="55" name="TextBox 54"/>
            <p:cNvSpPr txBox="1"/>
            <p:nvPr/>
          </p:nvSpPr>
          <p:spPr>
            <a:xfrm>
              <a:off x="7201096" y="1828800"/>
              <a:ext cx="1676400" cy="369332"/>
            </a:xfrm>
            <a:prstGeom prst="rect">
              <a:avLst/>
            </a:prstGeom>
            <a:noFill/>
          </p:spPr>
          <p:txBody>
            <a:bodyPr wrap="square" rtlCol="0">
              <a:spAutoFit/>
            </a:bodyPr>
            <a:lstStyle/>
            <a:p>
              <a:r>
                <a:rPr lang="en-US" dirty="0" smtClean="0"/>
                <a:t>Structural hole</a:t>
              </a:r>
              <a:endParaRPr lang="en-US" dirty="0"/>
            </a:p>
          </p:txBody>
        </p:sp>
        <p:pic>
          <p:nvPicPr>
            <p:cNvPr id="56" name="Picture 55"/>
            <p:cNvPicPr>
              <a:picLocks noChangeAspect="1"/>
            </p:cNvPicPr>
            <p:nvPr/>
          </p:nvPicPr>
          <p:blipFill>
            <a:blip r:embed="rId8"/>
            <a:stretch>
              <a:fillRect/>
            </a:stretch>
          </p:blipFill>
          <p:spPr>
            <a:xfrm>
              <a:off x="6845496" y="1828800"/>
              <a:ext cx="279400" cy="279400"/>
            </a:xfrm>
            <a:prstGeom prst="rect">
              <a:avLst/>
            </a:prstGeom>
          </p:spPr>
        </p:pic>
        <p:pic>
          <p:nvPicPr>
            <p:cNvPr id="57" name="Picture 56"/>
            <p:cNvPicPr>
              <a:picLocks noChangeAspect="1"/>
            </p:cNvPicPr>
            <p:nvPr/>
          </p:nvPicPr>
          <p:blipFill>
            <a:blip r:embed="rId9"/>
            <a:stretch>
              <a:fillRect/>
            </a:stretch>
          </p:blipFill>
          <p:spPr>
            <a:xfrm>
              <a:off x="6845496" y="2362200"/>
              <a:ext cx="279400" cy="279400"/>
            </a:xfrm>
            <a:prstGeom prst="rect">
              <a:avLst/>
            </a:prstGeom>
          </p:spPr>
        </p:pic>
        <p:sp>
          <p:nvSpPr>
            <p:cNvPr id="58" name="TextBox 57"/>
            <p:cNvSpPr txBox="1"/>
            <p:nvPr/>
          </p:nvSpPr>
          <p:spPr>
            <a:xfrm>
              <a:off x="7201096" y="2362200"/>
              <a:ext cx="1676400" cy="369332"/>
            </a:xfrm>
            <a:prstGeom prst="rect">
              <a:avLst/>
            </a:prstGeom>
            <a:noFill/>
          </p:spPr>
          <p:txBody>
            <a:bodyPr wrap="square" rtlCol="0">
              <a:spAutoFit/>
            </a:bodyPr>
            <a:lstStyle/>
            <a:p>
              <a:r>
                <a:rPr lang="en-US" dirty="0" smtClean="0"/>
                <a:t>Ordinary user</a:t>
              </a:r>
              <a:endParaRPr lang="en-US" dirty="0"/>
            </a:p>
          </p:txBody>
        </p:sp>
        <p:sp>
          <p:nvSpPr>
            <p:cNvPr id="59" name="Rectangle 58"/>
            <p:cNvSpPr/>
            <p:nvPr/>
          </p:nvSpPr>
          <p:spPr>
            <a:xfrm>
              <a:off x="6705600" y="1219200"/>
              <a:ext cx="2248095" cy="1511495"/>
            </a:xfrm>
            <a:prstGeom prst="rect">
              <a:avLst/>
            </a:prstGeom>
            <a:noFill/>
            <a:ln/>
          </p:spPr>
          <p:style>
            <a:lnRef idx="2">
              <a:schemeClr val="accent2"/>
            </a:lnRef>
            <a:fillRef idx="1">
              <a:schemeClr val="lt1"/>
            </a:fillRef>
            <a:effectRef idx="0">
              <a:schemeClr val="accent2"/>
            </a:effectRef>
            <a:fontRef idx="minor">
              <a:schemeClr val="dk1"/>
            </a:fontRef>
          </p:style>
          <p:txBody>
            <a:bodyPr/>
            <a:lstStyle/>
            <a:p>
              <a:endParaRPr lang="en-US"/>
            </a:p>
          </p:txBody>
        </p:sp>
      </p:grpSp>
      <p:grpSp>
        <p:nvGrpSpPr>
          <p:cNvPr id="60" name="Group 59"/>
          <p:cNvGrpSpPr>
            <a:grpSpLocks noChangeAspect="1"/>
          </p:cNvGrpSpPr>
          <p:nvPr/>
        </p:nvGrpSpPr>
        <p:grpSpPr>
          <a:xfrm>
            <a:off x="40790" y="152400"/>
            <a:ext cx="2449262" cy="1440000"/>
            <a:chOff x="30403" y="194400"/>
            <a:chExt cx="2685709" cy="1710600"/>
          </a:xfrm>
        </p:grpSpPr>
        <p:sp>
          <p:nvSpPr>
            <p:cNvPr id="61" name="Oval 60"/>
            <p:cNvSpPr/>
            <p:nvPr/>
          </p:nvSpPr>
          <p:spPr>
            <a:xfrm>
              <a:off x="1683937" y="465000"/>
              <a:ext cx="914400" cy="720000"/>
            </a:xfrm>
            <a:prstGeom prst="ellipse">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2" name="TextBox 61"/>
            <p:cNvSpPr txBox="1"/>
            <p:nvPr/>
          </p:nvSpPr>
          <p:spPr>
            <a:xfrm>
              <a:off x="1600466" y="654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sp>
          <p:nvSpPr>
            <p:cNvPr id="63" name="Oval 62"/>
            <p:cNvSpPr/>
            <p:nvPr/>
          </p:nvSpPr>
          <p:spPr>
            <a:xfrm>
              <a:off x="76249" y="3888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4" name="TextBox 63"/>
            <p:cNvSpPr txBox="1"/>
            <p:nvPr/>
          </p:nvSpPr>
          <p:spPr>
            <a:xfrm>
              <a:off x="30403" y="577987"/>
              <a:ext cx="1040392" cy="402174"/>
            </a:xfrm>
            <a:prstGeom prst="rect">
              <a:avLst/>
            </a:prstGeom>
            <a:noFill/>
          </p:spPr>
          <p:txBody>
            <a:bodyPr wrap="none" rtlCol="0">
              <a:spAutoFit/>
            </a:bodyPr>
            <a:lstStyle/>
            <a:p>
              <a:pPr algn="ctr"/>
              <a:r>
                <a:rPr lang="en-US" sz="1600" dirty="0">
                  <a:solidFill>
                    <a:srgbClr val="FFFFFF"/>
                  </a:solidFill>
                </a:rPr>
                <a:t>Attribute</a:t>
              </a:r>
            </a:p>
          </p:txBody>
        </p:sp>
        <p:sp>
          <p:nvSpPr>
            <p:cNvPr id="65" name="Right Arrow 64"/>
            <p:cNvSpPr/>
            <p:nvPr/>
          </p:nvSpPr>
          <p:spPr>
            <a:xfrm rot="14400000">
              <a:off x="703794" y="912344"/>
              <a:ext cx="452139" cy="654550"/>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Oval 65"/>
            <p:cNvSpPr/>
            <p:nvPr/>
          </p:nvSpPr>
          <p:spPr>
            <a:xfrm>
              <a:off x="872563" y="194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67" name="TextBox 66"/>
            <p:cNvSpPr txBox="1"/>
            <p:nvPr/>
          </p:nvSpPr>
          <p:spPr>
            <a:xfrm>
              <a:off x="800464" y="383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68" name="Right Arrow 67"/>
            <p:cNvSpPr/>
            <p:nvPr/>
          </p:nvSpPr>
          <p:spPr>
            <a:xfrm rot="16200000">
              <a:off x="1126759" y="744044"/>
              <a:ext cx="413485" cy="685797"/>
            </a:xfrm>
            <a:prstGeom prst="rightArrow">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ight Arrow 68"/>
            <p:cNvSpPr/>
            <p:nvPr/>
          </p:nvSpPr>
          <p:spPr>
            <a:xfrm rot="18000000">
              <a:off x="1502720" y="888334"/>
              <a:ext cx="442816" cy="734444"/>
            </a:xfrm>
            <a:prstGeom prst="rightArrow">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70" name="Group 69"/>
            <p:cNvGrpSpPr/>
            <p:nvPr/>
          </p:nvGrpSpPr>
          <p:grpSpPr>
            <a:xfrm>
              <a:off x="792407" y="1185000"/>
              <a:ext cx="1040282" cy="720000"/>
              <a:chOff x="1097207" y="2057400"/>
              <a:chExt cx="1040282" cy="720000"/>
            </a:xfrm>
          </p:grpSpPr>
          <p:sp>
            <p:nvSpPr>
              <p:cNvPr id="71" name="Oval 70"/>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72" name="TextBox 71"/>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1832130885"/>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Atomic</a:t>
            </a:r>
            <a:r>
              <a:rPr lang="zh-CN" altLang="en-US" dirty="0" smtClean="0"/>
              <a:t> </a:t>
            </a:r>
            <a:r>
              <a:rPr lang="en-US" dirty="0" smtClean="0"/>
              <a:t>Diffusion Structure</a:t>
            </a:r>
            <a:endParaRPr lang="en-US" dirty="0"/>
          </a:p>
        </p:txBody>
      </p:sp>
      <p:grpSp>
        <p:nvGrpSpPr>
          <p:cNvPr id="6" name="Group 5"/>
          <p:cNvGrpSpPr>
            <a:grpSpLocks noChangeAspect="1"/>
          </p:cNvGrpSpPr>
          <p:nvPr/>
        </p:nvGrpSpPr>
        <p:grpSpPr>
          <a:xfrm>
            <a:off x="40790" y="152400"/>
            <a:ext cx="2449262" cy="1440000"/>
            <a:chOff x="30403" y="152400"/>
            <a:chExt cx="2685709" cy="1710600"/>
          </a:xfrm>
        </p:grpSpPr>
        <p:sp>
          <p:nvSpPr>
            <p:cNvPr id="17" name="Oval 16"/>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8" name="TextBox 17"/>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sp>
          <p:nvSpPr>
            <p:cNvPr id="20" name="Oval 19"/>
            <p:cNvSpPr/>
            <p:nvPr/>
          </p:nvSpPr>
          <p:spPr>
            <a:xfrm>
              <a:off x="76249" y="3468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TextBox 20"/>
            <p:cNvSpPr txBox="1"/>
            <p:nvPr/>
          </p:nvSpPr>
          <p:spPr>
            <a:xfrm>
              <a:off x="30403" y="535987"/>
              <a:ext cx="1040392" cy="402174"/>
            </a:xfrm>
            <a:prstGeom prst="rect">
              <a:avLst/>
            </a:prstGeom>
            <a:noFill/>
          </p:spPr>
          <p:txBody>
            <a:bodyPr wrap="none" rtlCol="0">
              <a:spAutoFit/>
            </a:bodyPr>
            <a:lstStyle/>
            <a:p>
              <a:pPr algn="ctr"/>
              <a:r>
                <a:rPr lang="en-US" sz="1600" dirty="0">
                  <a:solidFill>
                    <a:srgbClr val="FFFFFF"/>
                  </a:solidFill>
                </a:rPr>
                <a:t>Attribute</a:t>
              </a:r>
            </a:p>
          </p:txBody>
        </p:sp>
        <p:sp>
          <p:nvSpPr>
            <p:cNvPr id="27" name="Right Arrow 26"/>
            <p:cNvSpPr/>
            <p:nvPr/>
          </p:nvSpPr>
          <p:spPr>
            <a:xfrm rot="14400000">
              <a:off x="703794" y="870344"/>
              <a:ext cx="452139" cy="654550"/>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Oval 29"/>
            <p:cNvSpPr/>
            <p:nvPr/>
          </p:nvSpPr>
          <p:spPr>
            <a:xfrm>
              <a:off x="872563" y="152400"/>
              <a:ext cx="935999" cy="720000"/>
            </a:xfrm>
            <a:prstGeom prst="ellipse">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1" name="TextBox 30"/>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32" name="Right Arrow 31"/>
            <p:cNvSpPr/>
            <p:nvPr/>
          </p:nvSpPr>
          <p:spPr>
            <a:xfrm rot="16200000">
              <a:off x="1126759" y="702044"/>
              <a:ext cx="413485" cy="685797"/>
            </a:xfrm>
            <a:prstGeom prst="rightArrow">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ight Arrow 32"/>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34" name="Group 33"/>
            <p:cNvGrpSpPr/>
            <p:nvPr/>
          </p:nvGrpSpPr>
          <p:grpSpPr>
            <a:xfrm>
              <a:off x="792407" y="1143000"/>
              <a:ext cx="1040283" cy="720000"/>
              <a:chOff x="1097207" y="2057400"/>
              <a:chExt cx="1040283" cy="720000"/>
            </a:xfrm>
          </p:grpSpPr>
          <p:sp>
            <p:nvSpPr>
              <p:cNvPr id="35" name="Oval 34"/>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6" name="TextBox 35"/>
              <p:cNvSpPr txBox="1"/>
              <p:nvPr/>
            </p:nvSpPr>
            <p:spPr>
              <a:xfrm>
                <a:off x="1097207" y="2209800"/>
                <a:ext cx="1040283"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grpSp>
        <p:nvGrpSpPr>
          <p:cNvPr id="37" name="Group 36"/>
          <p:cNvGrpSpPr/>
          <p:nvPr/>
        </p:nvGrpSpPr>
        <p:grpSpPr>
          <a:xfrm>
            <a:off x="7305464" y="1524000"/>
            <a:ext cx="2435436" cy="1066800"/>
            <a:chOff x="6705600" y="1219201"/>
            <a:chExt cx="2248095" cy="1066800"/>
          </a:xfrm>
        </p:grpSpPr>
        <p:sp>
          <p:nvSpPr>
            <p:cNvPr id="38" name="TextBox 37"/>
            <p:cNvSpPr txBox="1"/>
            <p:nvPr/>
          </p:nvSpPr>
          <p:spPr>
            <a:xfrm>
              <a:off x="7203050" y="1295400"/>
              <a:ext cx="1676400" cy="369332"/>
            </a:xfrm>
            <a:prstGeom prst="rect">
              <a:avLst/>
            </a:prstGeom>
            <a:noFill/>
          </p:spPr>
          <p:txBody>
            <a:bodyPr wrap="square" rtlCol="0">
              <a:spAutoFit/>
            </a:bodyPr>
            <a:lstStyle/>
            <a:p>
              <a:r>
                <a:rPr lang="en-US" dirty="0" smtClean="0"/>
                <a:t>Root node</a:t>
              </a:r>
              <a:endParaRPr lang="en-US" dirty="0"/>
            </a:p>
          </p:txBody>
        </p:sp>
        <p:pic>
          <p:nvPicPr>
            <p:cNvPr id="39" name="Picture 38"/>
            <p:cNvPicPr>
              <a:picLocks noChangeAspect="1"/>
            </p:cNvPicPr>
            <p:nvPr/>
          </p:nvPicPr>
          <p:blipFill>
            <a:blip r:embed="rId3"/>
            <a:stretch>
              <a:fillRect/>
            </a:stretch>
          </p:blipFill>
          <p:spPr>
            <a:xfrm>
              <a:off x="6845496" y="1295400"/>
              <a:ext cx="279400" cy="279400"/>
            </a:xfrm>
            <a:prstGeom prst="rect">
              <a:avLst/>
            </a:prstGeom>
          </p:spPr>
        </p:pic>
        <p:sp>
          <p:nvSpPr>
            <p:cNvPr id="40" name="TextBox 39"/>
            <p:cNvSpPr txBox="1"/>
            <p:nvPr/>
          </p:nvSpPr>
          <p:spPr>
            <a:xfrm>
              <a:off x="7201096" y="1828800"/>
              <a:ext cx="1676400" cy="369332"/>
            </a:xfrm>
            <a:prstGeom prst="rect">
              <a:avLst/>
            </a:prstGeom>
            <a:noFill/>
          </p:spPr>
          <p:txBody>
            <a:bodyPr wrap="square" rtlCol="0">
              <a:spAutoFit/>
            </a:bodyPr>
            <a:lstStyle/>
            <a:p>
              <a:r>
                <a:rPr lang="en-US" dirty="0" smtClean="0"/>
                <a:t>Infected node</a:t>
              </a:r>
              <a:endParaRPr lang="en-US" dirty="0"/>
            </a:p>
          </p:txBody>
        </p:sp>
        <p:sp>
          <p:nvSpPr>
            <p:cNvPr id="44" name="Rectangle 43"/>
            <p:cNvSpPr/>
            <p:nvPr/>
          </p:nvSpPr>
          <p:spPr>
            <a:xfrm>
              <a:off x="6705600" y="1219201"/>
              <a:ext cx="2248095" cy="1066800"/>
            </a:xfrm>
            <a:prstGeom prst="rect">
              <a:avLst/>
            </a:prstGeom>
            <a:noFill/>
            <a:ln/>
          </p:spPr>
          <p:style>
            <a:lnRef idx="2">
              <a:schemeClr val="accent2"/>
            </a:lnRef>
            <a:fillRef idx="1">
              <a:schemeClr val="lt1"/>
            </a:fillRef>
            <a:effectRef idx="0">
              <a:schemeClr val="accent2"/>
            </a:effectRef>
            <a:fontRef idx="minor">
              <a:schemeClr val="dk1"/>
            </a:fontRef>
          </p:style>
          <p:txBody>
            <a:bodyPr/>
            <a:lstStyle/>
            <a:p>
              <a:endParaRPr lang="en-US"/>
            </a:p>
          </p:txBody>
        </p:sp>
      </p:grpSp>
      <p:pic>
        <p:nvPicPr>
          <p:cNvPr id="7" name="Picture 6"/>
          <p:cNvPicPr>
            <a:picLocks noChangeAspect="1"/>
          </p:cNvPicPr>
          <p:nvPr/>
        </p:nvPicPr>
        <p:blipFill>
          <a:blip r:embed="rId4"/>
          <a:stretch>
            <a:fillRect/>
          </a:stretch>
        </p:blipFill>
        <p:spPr>
          <a:xfrm>
            <a:off x="7457019" y="2158999"/>
            <a:ext cx="302683" cy="279400"/>
          </a:xfrm>
          <a:prstGeom prst="rect">
            <a:avLst/>
          </a:prstGeom>
        </p:spPr>
      </p:pic>
      <p:pic>
        <p:nvPicPr>
          <p:cNvPr id="45" name="Picture 44"/>
          <p:cNvPicPr>
            <a:picLocks noChangeAspect="1"/>
          </p:cNvPicPr>
          <p:nvPr/>
        </p:nvPicPr>
        <p:blipFill>
          <a:blip r:embed="rId5"/>
          <a:stretch>
            <a:fillRect/>
          </a:stretch>
        </p:blipFill>
        <p:spPr>
          <a:xfrm>
            <a:off x="908050" y="3124200"/>
            <a:ext cx="302683" cy="279400"/>
          </a:xfrm>
          <a:prstGeom prst="rect">
            <a:avLst/>
          </a:prstGeom>
        </p:spPr>
      </p:pic>
      <p:pic>
        <p:nvPicPr>
          <p:cNvPr id="8" name="Picture 7"/>
          <p:cNvPicPr>
            <a:picLocks noChangeAspect="1"/>
          </p:cNvPicPr>
          <p:nvPr/>
        </p:nvPicPr>
        <p:blipFill>
          <a:blip r:embed="rId6"/>
          <a:stretch>
            <a:fillRect/>
          </a:stretch>
        </p:blipFill>
        <p:spPr>
          <a:xfrm>
            <a:off x="1981200" y="3124200"/>
            <a:ext cx="302683" cy="927100"/>
          </a:xfrm>
          <a:prstGeom prst="rect">
            <a:avLst/>
          </a:prstGeom>
        </p:spPr>
      </p:pic>
      <p:pic>
        <p:nvPicPr>
          <p:cNvPr id="9" name="Picture 8"/>
          <p:cNvPicPr>
            <a:picLocks noChangeAspect="1"/>
          </p:cNvPicPr>
          <p:nvPr/>
        </p:nvPicPr>
        <p:blipFill>
          <a:blip r:embed="rId7"/>
          <a:stretch>
            <a:fillRect/>
          </a:stretch>
        </p:blipFill>
        <p:spPr>
          <a:xfrm>
            <a:off x="3136900" y="3124200"/>
            <a:ext cx="302683" cy="1244600"/>
          </a:xfrm>
          <a:prstGeom prst="rect">
            <a:avLst/>
          </a:prstGeom>
        </p:spPr>
      </p:pic>
      <p:pic>
        <p:nvPicPr>
          <p:cNvPr id="14" name="Picture 13"/>
          <p:cNvPicPr>
            <a:picLocks noChangeAspect="1"/>
          </p:cNvPicPr>
          <p:nvPr/>
        </p:nvPicPr>
        <p:blipFill>
          <a:blip r:embed="rId8"/>
          <a:stretch>
            <a:fillRect/>
          </a:stretch>
        </p:blipFill>
        <p:spPr>
          <a:xfrm>
            <a:off x="4127500" y="3124200"/>
            <a:ext cx="646642" cy="927100"/>
          </a:xfrm>
          <a:prstGeom prst="rect">
            <a:avLst/>
          </a:prstGeom>
        </p:spPr>
      </p:pic>
      <p:pic>
        <p:nvPicPr>
          <p:cNvPr id="15" name="Picture 14"/>
          <p:cNvPicPr>
            <a:picLocks noChangeAspect="1"/>
          </p:cNvPicPr>
          <p:nvPr/>
        </p:nvPicPr>
        <p:blipFill>
          <a:blip r:embed="rId9"/>
          <a:stretch>
            <a:fillRect/>
          </a:stretch>
        </p:blipFill>
        <p:spPr>
          <a:xfrm>
            <a:off x="5365750" y="3124200"/>
            <a:ext cx="990600" cy="927100"/>
          </a:xfrm>
          <a:prstGeom prst="rect">
            <a:avLst/>
          </a:prstGeom>
        </p:spPr>
      </p:pic>
      <p:pic>
        <p:nvPicPr>
          <p:cNvPr id="16" name="Picture 15"/>
          <p:cNvPicPr>
            <a:picLocks noChangeAspect="1"/>
          </p:cNvPicPr>
          <p:nvPr/>
        </p:nvPicPr>
        <p:blipFill>
          <a:blip r:embed="rId10"/>
          <a:stretch>
            <a:fillRect/>
          </a:stretch>
        </p:blipFill>
        <p:spPr>
          <a:xfrm>
            <a:off x="6686550" y="3124200"/>
            <a:ext cx="1334558" cy="927100"/>
          </a:xfrm>
          <a:prstGeom prst="rect">
            <a:avLst/>
          </a:prstGeom>
        </p:spPr>
      </p:pic>
      <p:pic>
        <p:nvPicPr>
          <p:cNvPr id="46" name="Picture 45"/>
          <p:cNvPicPr>
            <a:picLocks noChangeAspect="1"/>
          </p:cNvPicPr>
          <p:nvPr/>
        </p:nvPicPr>
        <p:blipFill>
          <a:blip r:embed="rId11"/>
          <a:stretch>
            <a:fillRect/>
          </a:stretch>
        </p:blipFill>
        <p:spPr>
          <a:xfrm>
            <a:off x="8420100" y="3124200"/>
            <a:ext cx="701675" cy="1270000"/>
          </a:xfrm>
          <a:prstGeom prst="rect">
            <a:avLst/>
          </a:prstGeom>
        </p:spPr>
      </p:pic>
      <p:sp>
        <p:nvSpPr>
          <p:cNvPr id="47" name="TextBox 46"/>
          <p:cNvSpPr txBox="1"/>
          <p:nvPr/>
        </p:nvSpPr>
        <p:spPr>
          <a:xfrm>
            <a:off x="825500" y="4419600"/>
            <a:ext cx="402537" cy="369332"/>
          </a:xfrm>
          <a:prstGeom prst="rect">
            <a:avLst/>
          </a:prstGeom>
          <a:noFill/>
        </p:spPr>
        <p:txBody>
          <a:bodyPr wrap="none" rtlCol="0">
            <a:spAutoFit/>
          </a:bodyPr>
          <a:lstStyle/>
          <a:p>
            <a:r>
              <a:rPr lang="en-US" dirty="0" smtClean="0"/>
              <a:t>(I)</a:t>
            </a:r>
            <a:endParaRPr lang="en-US" dirty="0"/>
          </a:p>
        </p:txBody>
      </p:sp>
      <p:sp>
        <p:nvSpPr>
          <p:cNvPr id="48" name="TextBox 47"/>
          <p:cNvSpPr txBox="1"/>
          <p:nvPr/>
        </p:nvSpPr>
        <p:spPr>
          <a:xfrm>
            <a:off x="1888440" y="4419600"/>
            <a:ext cx="466669" cy="369332"/>
          </a:xfrm>
          <a:prstGeom prst="rect">
            <a:avLst/>
          </a:prstGeom>
          <a:noFill/>
        </p:spPr>
        <p:txBody>
          <a:bodyPr wrap="none" rtlCol="0">
            <a:spAutoFit/>
          </a:bodyPr>
          <a:lstStyle/>
          <a:p>
            <a:r>
              <a:rPr lang="en-US" dirty="0" smtClean="0"/>
              <a:t>(II)</a:t>
            </a:r>
            <a:endParaRPr lang="en-US" dirty="0"/>
          </a:p>
        </p:txBody>
      </p:sp>
      <p:sp>
        <p:nvSpPr>
          <p:cNvPr id="49" name="TextBox 48"/>
          <p:cNvSpPr txBox="1"/>
          <p:nvPr/>
        </p:nvSpPr>
        <p:spPr>
          <a:xfrm>
            <a:off x="2971800" y="4419600"/>
            <a:ext cx="530802" cy="369332"/>
          </a:xfrm>
          <a:prstGeom prst="rect">
            <a:avLst/>
          </a:prstGeom>
          <a:noFill/>
        </p:spPr>
        <p:txBody>
          <a:bodyPr wrap="none" rtlCol="0">
            <a:spAutoFit/>
          </a:bodyPr>
          <a:lstStyle/>
          <a:p>
            <a:r>
              <a:rPr lang="en-US" dirty="0" smtClean="0"/>
              <a:t>(III)</a:t>
            </a:r>
            <a:endParaRPr lang="en-US" dirty="0"/>
          </a:p>
        </p:txBody>
      </p:sp>
      <p:sp>
        <p:nvSpPr>
          <p:cNvPr id="50" name="TextBox 49"/>
          <p:cNvSpPr txBox="1"/>
          <p:nvPr/>
        </p:nvSpPr>
        <p:spPr>
          <a:xfrm>
            <a:off x="4127500" y="4419600"/>
            <a:ext cx="556500" cy="369332"/>
          </a:xfrm>
          <a:prstGeom prst="rect">
            <a:avLst/>
          </a:prstGeom>
          <a:noFill/>
        </p:spPr>
        <p:txBody>
          <a:bodyPr wrap="none" rtlCol="0">
            <a:spAutoFit/>
          </a:bodyPr>
          <a:lstStyle/>
          <a:p>
            <a:r>
              <a:rPr lang="en-US" dirty="0" smtClean="0"/>
              <a:t>(IV)</a:t>
            </a:r>
            <a:endParaRPr lang="en-US" dirty="0"/>
          </a:p>
        </p:txBody>
      </p:sp>
      <p:sp>
        <p:nvSpPr>
          <p:cNvPr id="51" name="TextBox 50"/>
          <p:cNvSpPr txBox="1"/>
          <p:nvPr/>
        </p:nvSpPr>
        <p:spPr>
          <a:xfrm>
            <a:off x="5575308" y="4419600"/>
            <a:ext cx="492367" cy="369332"/>
          </a:xfrm>
          <a:prstGeom prst="rect">
            <a:avLst/>
          </a:prstGeom>
          <a:noFill/>
        </p:spPr>
        <p:txBody>
          <a:bodyPr wrap="none" rtlCol="0">
            <a:spAutoFit/>
          </a:bodyPr>
          <a:lstStyle/>
          <a:p>
            <a:r>
              <a:rPr lang="en-US" dirty="0" smtClean="0"/>
              <a:t>(V)</a:t>
            </a:r>
            <a:endParaRPr lang="en-US" dirty="0"/>
          </a:p>
        </p:txBody>
      </p:sp>
      <p:sp>
        <p:nvSpPr>
          <p:cNvPr id="52" name="TextBox 51"/>
          <p:cNvSpPr txBox="1"/>
          <p:nvPr/>
        </p:nvSpPr>
        <p:spPr>
          <a:xfrm>
            <a:off x="7016750" y="4419600"/>
            <a:ext cx="556500" cy="369332"/>
          </a:xfrm>
          <a:prstGeom prst="rect">
            <a:avLst/>
          </a:prstGeom>
          <a:noFill/>
        </p:spPr>
        <p:txBody>
          <a:bodyPr wrap="none" rtlCol="0">
            <a:spAutoFit/>
          </a:bodyPr>
          <a:lstStyle/>
          <a:p>
            <a:r>
              <a:rPr lang="en-US" dirty="0" smtClean="0"/>
              <a:t>(VI)</a:t>
            </a:r>
            <a:endParaRPr lang="en-US" dirty="0"/>
          </a:p>
        </p:txBody>
      </p:sp>
      <p:sp>
        <p:nvSpPr>
          <p:cNvPr id="53" name="TextBox 52"/>
          <p:cNvSpPr txBox="1"/>
          <p:nvPr/>
        </p:nvSpPr>
        <p:spPr>
          <a:xfrm>
            <a:off x="8420143" y="4419600"/>
            <a:ext cx="620633" cy="369332"/>
          </a:xfrm>
          <a:prstGeom prst="rect">
            <a:avLst/>
          </a:prstGeom>
          <a:noFill/>
        </p:spPr>
        <p:txBody>
          <a:bodyPr wrap="none" rtlCol="0">
            <a:spAutoFit/>
          </a:bodyPr>
          <a:lstStyle/>
          <a:p>
            <a:r>
              <a:rPr lang="en-US" dirty="0" smtClean="0"/>
              <a:t>(VII)</a:t>
            </a:r>
            <a:endParaRPr lang="en-US" dirty="0"/>
          </a:p>
        </p:txBody>
      </p:sp>
    </p:spTree>
    <p:extLst>
      <p:ext uri="{BB962C8B-B14F-4D97-AF65-F5344CB8AC3E}">
        <p14:creationId xmlns:p14="http://schemas.microsoft.com/office/powerpoint/2010/main" val="433108097"/>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zh-CN" altLang="en-US" dirty="0" smtClean="0"/>
              <a:t> </a:t>
            </a:r>
            <a:r>
              <a:rPr lang="en-US" dirty="0" smtClean="0"/>
              <a:t>Atomic</a:t>
            </a:r>
            <a:r>
              <a:rPr lang="zh-CN" altLang="en-US" dirty="0" smtClean="0"/>
              <a:t> </a:t>
            </a:r>
            <a:r>
              <a:rPr lang="en-US" dirty="0"/>
              <a:t>Diffusion Structure</a:t>
            </a:r>
          </a:p>
        </p:txBody>
      </p:sp>
      <p:grpSp>
        <p:nvGrpSpPr>
          <p:cNvPr id="37" name="Group 36"/>
          <p:cNvGrpSpPr>
            <a:grpSpLocks noChangeAspect="1"/>
          </p:cNvGrpSpPr>
          <p:nvPr/>
        </p:nvGrpSpPr>
        <p:grpSpPr>
          <a:xfrm>
            <a:off x="40790" y="152400"/>
            <a:ext cx="2449262" cy="1440000"/>
            <a:chOff x="30403" y="152400"/>
            <a:chExt cx="2685709" cy="1710600"/>
          </a:xfrm>
        </p:grpSpPr>
        <p:sp>
          <p:nvSpPr>
            <p:cNvPr id="38" name="Oval 37"/>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9" name="TextBox 38"/>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sp>
          <p:nvSpPr>
            <p:cNvPr id="40" name="Oval 39"/>
            <p:cNvSpPr/>
            <p:nvPr/>
          </p:nvSpPr>
          <p:spPr>
            <a:xfrm>
              <a:off x="76249" y="3468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1" name="TextBox 40"/>
            <p:cNvSpPr txBox="1"/>
            <p:nvPr/>
          </p:nvSpPr>
          <p:spPr>
            <a:xfrm>
              <a:off x="30403" y="535987"/>
              <a:ext cx="1040392" cy="402174"/>
            </a:xfrm>
            <a:prstGeom prst="rect">
              <a:avLst/>
            </a:prstGeom>
            <a:noFill/>
          </p:spPr>
          <p:txBody>
            <a:bodyPr wrap="none" rtlCol="0">
              <a:spAutoFit/>
            </a:bodyPr>
            <a:lstStyle/>
            <a:p>
              <a:pPr algn="ctr"/>
              <a:r>
                <a:rPr lang="en-US" sz="1600" dirty="0">
                  <a:solidFill>
                    <a:srgbClr val="FFFFFF"/>
                  </a:solidFill>
                </a:rPr>
                <a:t>Attribute</a:t>
              </a:r>
            </a:p>
          </p:txBody>
        </p:sp>
        <p:sp>
          <p:nvSpPr>
            <p:cNvPr id="42" name="Right Arrow 41"/>
            <p:cNvSpPr/>
            <p:nvPr/>
          </p:nvSpPr>
          <p:spPr>
            <a:xfrm rot="14400000">
              <a:off x="703794" y="870344"/>
              <a:ext cx="452139" cy="654550"/>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p:cNvSpPr/>
            <p:nvPr/>
          </p:nvSpPr>
          <p:spPr>
            <a:xfrm>
              <a:off x="872563" y="152400"/>
              <a:ext cx="935999" cy="720000"/>
            </a:xfrm>
            <a:prstGeom prst="ellipse">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4" name="TextBox 43"/>
            <p:cNvSpPr txBox="1"/>
            <p:nvPr/>
          </p:nvSpPr>
          <p:spPr>
            <a:xfrm>
              <a:off x="800464" y="341586"/>
              <a:ext cx="1115316" cy="402174"/>
            </a:xfrm>
            <a:prstGeom prst="rect">
              <a:avLst/>
            </a:prstGeom>
            <a:noFill/>
          </p:spPr>
          <p:txBody>
            <a:bodyPr wrap="none" rtlCol="0">
              <a:spAutoFit/>
            </a:bodyPr>
            <a:lstStyle/>
            <a:p>
              <a:pPr algn="ctr"/>
              <a:r>
                <a:rPr lang="en-US" sz="1600" dirty="0">
                  <a:solidFill>
                    <a:schemeClr val="bg1"/>
                  </a:solidFill>
                </a:rPr>
                <a:t>Structure</a:t>
              </a:r>
            </a:p>
          </p:txBody>
        </p:sp>
        <p:sp>
          <p:nvSpPr>
            <p:cNvPr id="45" name="Right Arrow 44"/>
            <p:cNvSpPr/>
            <p:nvPr/>
          </p:nvSpPr>
          <p:spPr>
            <a:xfrm rot="16200000">
              <a:off x="1126759" y="702044"/>
              <a:ext cx="413485" cy="685797"/>
            </a:xfrm>
            <a:prstGeom prst="rightArrow">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ight Arrow 45"/>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7" name="Group 46"/>
            <p:cNvGrpSpPr/>
            <p:nvPr/>
          </p:nvGrpSpPr>
          <p:grpSpPr>
            <a:xfrm>
              <a:off x="792407" y="1143000"/>
              <a:ext cx="1040283" cy="720000"/>
              <a:chOff x="1097207" y="2057400"/>
              <a:chExt cx="1040283" cy="720000"/>
            </a:xfrm>
          </p:grpSpPr>
          <p:sp>
            <p:nvSpPr>
              <p:cNvPr id="48" name="Oval 47"/>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9" name="TextBox 48"/>
              <p:cNvSpPr txBox="1"/>
              <p:nvPr/>
            </p:nvSpPr>
            <p:spPr>
              <a:xfrm>
                <a:off x="1097207" y="2209800"/>
                <a:ext cx="1040283"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pic>
        <p:nvPicPr>
          <p:cNvPr id="55" name="Picture 54" descr="cascade_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2" y="1371600"/>
            <a:ext cx="6053667" cy="4191000"/>
          </a:xfrm>
          <a:prstGeom prst="rect">
            <a:avLst/>
          </a:prstGeom>
        </p:spPr>
      </p:pic>
      <p:pic>
        <p:nvPicPr>
          <p:cNvPr id="8" name="Picture 7"/>
          <p:cNvPicPr>
            <a:picLocks noChangeAspect="1"/>
          </p:cNvPicPr>
          <p:nvPr/>
        </p:nvPicPr>
        <p:blipFill>
          <a:blip r:embed="rId4"/>
          <a:stretch>
            <a:fillRect/>
          </a:stretch>
        </p:blipFill>
        <p:spPr>
          <a:xfrm>
            <a:off x="4815419" y="5334000"/>
            <a:ext cx="302683" cy="279400"/>
          </a:xfrm>
          <a:prstGeom prst="rect">
            <a:avLst/>
          </a:prstGeom>
        </p:spPr>
      </p:pic>
      <p:sp>
        <p:nvSpPr>
          <p:cNvPr id="56" name="TextBox 55"/>
          <p:cNvSpPr txBox="1"/>
          <p:nvPr/>
        </p:nvSpPr>
        <p:spPr>
          <a:xfrm>
            <a:off x="2806700" y="2057473"/>
            <a:ext cx="1816100" cy="461665"/>
          </a:xfrm>
          <a:prstGeom prst="rect">
            <a:avLst/>
          </a:prstGeom>
          <a:noFill/>
        </p:spPr>
        <p:txBody>
          <a:bodyPr wrap="square" rtlCol="0">
            <a:spAutoFit/>
          </a:bodyPr>
          <a:lstStyle/>
          <a:p>
            <a:pPr algn="ctr"/>
            <a:r>
              <a:rPr lang="en-US" altLang="zh-CN" sz="2400" dirty="0" smtClean="0">
                <a:solidFill>
                  <a:srgbClr val="FFFFFF"/>
                </a:solidFill>
              </a:rPr>
              <a:t>0.931</a:t>
            </a:r>
            <a:endParaRPr lang="en-US" sz="2400" dirty="0">
              <a:solidFill>
                <a:srgbClr val="FFFFFF"/>
              </a:solidFill>
            </a:endParaRPr>
          </a:p>
        </p:txBody>
      </p:sp>
      <p:sp>
        <p:nvSpPr>
          <p:cNvPr id="57" name="TextBox 56"/>
          <p:cNvSpPr txBox="1"/>
          <p:nvPr/>
        </p:nvSpPr>
        <p:spPr>
          <a:xfrm>
            <a:off x="4127500" y="3733800"/>
            <a:ext cx="1816100" cy="461665"/>
          </a:xfrm>
          <a:prstGeom prst="rect">
            <a:avLst/>
          </a:prstGeom>
          <a:noFill/>
        </p:spPr>
        <p:txBody>
          <a:bodyPr wrap="square" rtlCol="0">
            <a:spAutoFit/>
          </a:bodyPr>
          <a:lstStyle/>
          <a:p>
            <a:pPr algn="ctr"/>
            <a:r>
              <a:rPr lang="en-US" altLang="zh-CN" sz="2400" dirty="0" smtClean="0">
                <a:solidFill>
                  <a:srgbClr val="FFFFFF"/>
                </a:solidFill>
              </a:rPr>
              <a:t>0.405</a:t>
            </a:r>
            <a:endParaRPr lang="en-US" sz="2400" dirty="0">
              <a:solidFill>
                <a:srgbClr val="FFFFFF"/>
              </a:solidFill>
            </a:endParaRPr>
          </a:p>
        </p:txBody>
      </p:sp>
      <p:sp>
        <p:nvSpPr>
          <p:cNvPr id="58" name="TextBox 57"/>
          <p:cNvSpPr txBox="1"/>
          <p:nvPr/>
        </p:nvSpPr>
        <p:spPr>
          <a:xfrm>
            <a:off x="5448300" y="3733800"/>
            <a:ext cx="1816100" cy="461665"/>
          </a:xfrm>
          <a:prstGeom prst="rect">
            <a:avLst/>
          </a:prstGeom>
          <a:noFill/>
        </p:spPr>
        <p:txBody>
          <a:bodyPr wrap="square" rtlCol="0">
            <a:spAutoFit/>
          </a:bodyPr>
          <a:lstStyle/>
          <a:p>
            <a:pPr algn="ctr"/>
            <a:r>
              <a:rPr lang="en-US" altLang="zh-CN" sz="2400" dirty="0" smtClean="0">
                <a:solidFill>
                  <a:srgbClr val="FFFFFF"/>
                </a:solidFill>
              </a:rPr>
              <a:t>0.414</a:t>
            </a:r>
            <a:endParaRPr lang="en-US" sz="2400" dirty="0">
              <a:solidFill>
                <a:srgbClr val="FFFFFF"/>
              </a:solidFill>
            </a:endParaRPr>
          </a:p>
        </p:txBody>
      </p:sp>
      <p:sp>
        <p:nvSpPr>
          <p:cNvPr id="59" name="TextBox 58"/>
          <p:cNvSpPr txBox="1"/>
          <p:nvPr/>
        </p:nvSpPr>
        <p:spPr>
          <a:xfrm>
            <a:off x="4764576" y="5638800"/>
            <a:ext cx="402537" cy="369332"/>
          </a:xfrm>
          <a:prstGeom prst="rect">
            <a:avLst/>
          </a:prstGeom>
          <a:noFill/>
        </p:spPr>
        <p:txBody>
          <a:bodyPr wrap="none" rtlCol="0">
            <a:spAutoFit/>
          </a:bodyPr>
          <a:lstStyle/>
          <a:p>
            <a:r>
              <a:rPr lang="en-US" dirty="0" smtClean="0"/>
              <a:t>(I)</a:t>
            </a:r>
            <a:endParaRPr lang="en-US" dirty="0"/>
          </a:p>
        </p:txBody>
      </p:sp>
    </p:spTree>
    <p:extLst>
      <p:ext uri="{BB962C8B-B14F-4D97-AF65-F5344CB8AC3E}">
        <p14:creationId xmlns:p14="http://schemas.microsoft.com/office/powerpoint/2010/main" val="228225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403350" y="6096000"/>
            <a:ext cx="7759700" cy="762000"/>
          </a:xfrm>
          <a:prstGeom prst="rect">
            <a:avLst/>
          </a:prstGeom>
          <a:solidFill>
            <a:srgbClr val="30B0FF"/>
          </a:solidFill>
          <a:ln>
            <a:solidFill>
              <a:srgbClr val="30B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Diffusion structures tend </a:t>
            </a:r>
            <a:r>
              <a:rPr lang="en-US" sz="2000" b="1" dirty="0"/>
              <a:t>to be </a:t>
            </a:r>
            <a:r>
              <a:rPr lang="en-US" sz="2000" b="1" dirty="0">
                <a:solidFill>
                  <a:srgbClr val="FFFF00"/>
                </a:solidFill>
              </a:rPr>
              <a:t>wide</a:t>
            </a:r>
            <a:r>
              <a:rPr lang="en-US" sz="2000" b="1" dirty="0"/>
              <a:t>, and </a:t>
            </a:r>
            <a:r>
              <a:rPr lang="en-US" sz="2000" b="1" dirty="0">
                <a:solidFill>
                  <a:srgbClr val="FFFF00"/>
                </a:solidFill>
              </a:rPr>
              <a:t>not</a:t>
            </a:r>
            <a:r>
              <a:rPr lang="zh-CN" altLang="en-US" sz="2000" b="1" dirty="0">
                <a:solidFill>
                  <a:srgbClr val="FFFF00"/>
                </a:solidFill>
              </a:rPr>
              <a:t> </a:t>
            </a:r>
            <a:r>
              <a:rPr lang="en-US" sz="2000" b="1" dirty="0">
                <a:solidFill>
                  <a:srgbClr val="FFFF00"/>
                </a:solidFill>
              </a:rPr>
              <a:t>too deep</a:t>
            </a:r>
          </a:p>
        </p:txBody>
      </p:sp>
      <p:sp>
        <p:nvSpPr>
          <p:cNvPr id="2" name="Title 1"/>
          <p:cNvSpPr>
            <a:spLocks noGrp="1"/>
          </p:cNvSpPr>
          <p:nvPr>
            <p:ph type="title"/>
          </p:nvPr>
        </p:nvSpPr>
        <p:spPr/>
        <p:txBody>
          <a:bodyPr/>
          <a:lstStyle/>
          <a:p>
            <a:pPr algn="r"/>
            <a:r>
              <a:rPr lang="zh-CN" altLang="en-US" dirty="0"/>
              <a:t> </a:t>
            </a:r>
            <a:r>
              <a:rPr lang="en-US" dirty="0"/>
              <a:t>Atomic</a:t>
            </a:r>
            <a:r>
              <a:rPr lang="zh-CN" altLang="en-US" dirty="0"/>
              <a:t> </a:t>
            </a:r>
            <a:r>
              <a:rPr lang="en-US" dirty="0"/>
              <a:t>Diffusion Structure</a:t>
            </a:r>
          </a:p>
        </p:txBody>
      </p:sp>
      <p:pic>
        <p:nvPicPr>
          <p:cNvPr id="5" name="Picture 4" descr="cascade_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550" y="1532868"/>
            <a:ext cx="6438900" cy="4410737"/>
          </a:xfrm>
          <a:prstGeom prst="rect">
            <a:avLst/>
          </a:prstGeom>
        </p:spPr>
      </p:pic>
      <p:grpSp>
        <p:nvGrpSpPr>
          <p:cNvPr id="12" name="Group 11"/>
          <p:cNvGrpSpPr/>
          <p:nvPr/>
        </p:nvGrpSpPr>
        <p:grpSpPr>
          <a:xfrm>
            <a:off x="7928193" y="2547776"/>
            <a:ext cx="1812707" cy="533400"/>
            <a:chOff x="1447800" y="5410200"/>
            <a:chExt cx="2908300" cy="927100"/>
          </a:xfrm>
        </p:grpSpPr>
        <p:pic>
          <p:nvPicPr>
            <p:cNvPr id="3" name="Picture 2"/>
            <p:cNvPicPr>
              <a:picLocks noChangeAspect="1"/>
            </p:cNvPicPr>
            <p:nvPr/>
          </p:nvPicPr>
          <p:blipFill>
            <a:blip r:embed="rId4"/>
            <a:stretch>
              <a:fillRect/>
            </a:stretch>
          </p:blipFill>
          <p:spPr>
            <a:xfrm>
              <a:off x="1447800" y="5410200"/>
              <a:ext cx="279400" cy="927100"/>
            </a:xfrm>
            <a:prstGeom prst="rect">
              <a:avLst/>
            </a:prstGeom>
          </p:spPr>
        </p:pic>
        <p:pic>
          <p:nvPicPr>
            <p:cNvPr id="10" name="Picture 9"/>
            <p:cNvPicPr>
              <a:picLocks noChangeAspect="1"/>
            </p:cNvPicPr>
            <p:nvPr/>
          </p:nvPicPr>
          <p:blipFill>
            <a:blip r:embed="rId5"/>
            <a:stretch>
              <a:fillRect/>
            </a:stretch>
          </p:blipFill>
          <p:spPr>
            <a:xfrm>
              <a:off x="2057400" y="5410200"/>
              <a:ext cx="914400" cy="927100"/>
            </a:xfrm>
            <a:prstGeom prst="rect">
              <a:avLst/>
            </a:prstGeom>
          </p:spPr>
        </p:pic>
        <p:pic>
          <p:nvPicPr>
            <p:cNvPr id="11" name="Picture 10"/>
            <p:cNvPicPr>
              <a:picLocks noChangeAspect="1"/>
            </p:cNvPicPr>
            <p:nvPr/>
          </p:nvPicPr>
          <p:blipFill>
            <a:blip r:embed="rId6"/>
            <a:stretch>
              <a:fillRect/>
            </a:stretch>
          </p:blipFill>
          <p:spPr>
            <a:xfrm>
              <a:off x="3124200" y="5410200"/>
              <a:ext cx="1231900" cy="927100"/>
            </a:xfrm>
            <a:prstGeom prst="rect">
              <a:avLst/>
            </a:prstGeom>
          </p:spPr>
        </p:pic>
      </p:grpSp>
      <p:sp>
        <p:nvSpPr>
          <p:cNvPr id="4" name="TextBox 3"/>
          <p:cNvSpPr txBox="1"/>
          <p:nvPr/>
        </p:nvSpPr>
        <p:spPr>
          <a:xfrm>
            <a:off x="7924800" y="954851"/>
            <a:ext cx="1816100" cy="830997"/>
          </a:xfrm>
          <a:prstGeom prst="rect">
            <a:avLst/>
          </a:prstGeom>
          <a:noFill/>
        </p:spPr>
        <p:txBody>
          <a:bodyPr wrap="square" rtlCol="0">
            <a:spAutoFit/>
          </a:bodyPr>
          <a:lstStyle/>
          <a:p>
            <a:pPr algn="ctr"/>
            <a:r>
              <a:rPr lang="en-US" sz="2400" dirty="0" smtClean="0"/>
              <a:t>Structural</a:t>
            </a:r>
            <a:r>
              <a:rPr lang="zh-CN" altLang="en-US" sz="2400" dirty="0" smtClean="0"/>
              <a:t> </a:t>
            </a:r>
            <a:r>
              <a:rPr lang="en-US" altLang="zh-CN" sz="2400" dirty="0" smtClean="0"/>
              <a:t>hole</a:t>
            </a:r>
            <a:endParaRPr lang="en-US" sz="2400" dirty="0"/>
          </a:p>
        </p:txBody>
      </p:sp>
      <p:cxnSp>
        <p:nvCxnSpPr>
          <p:cNvPr id="13" name="Straight Connector 12"/>
          <p:cNvCxnSpPr/>
          <p:nvPr/>
        </p:nvCxnSpPr>
        <p:spPr>
          <a:xfrm>
            <a:off x="8750300" y="1785775"/>
            <a:ext cx="0" cy="533400"/>
          </a:xfrm>
          <a:prstGeom prst="line">
            <a:avLst/>
          </a:prstGeom>
          <a:ln w="57150" cmpd="sng">
            <a:solidFill>
              <a:schemeClr val="tx1"/>
            </a:solidFill>
            <a:tailEnd type="triangle" w="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089900" y="3697984"/>
            <a:ext cx="1816100" cy="830997"/>
          </a:xfrm>
          <a:prstGeom prst="rect">
            <a:avLst/>
          </a:prstGeom>
          <a:noFill/>
        </p:spPr>
        <p:txBody>
          <a:bodyPr wrap="square" rtlCol="0">
            <a:spAutoFit/>
          </a:bodyPr>
          <a:lstStyle/>
          <a:p>
            <a:pPr algn="ctr"/>
            <a:r>
              <a:rPr lang="en-US" sz="2400" dirty="0" smtClean="0"/>
              <a:t>Opinion</a:t>
            </a:r>
            <a:r>
              <a:rPr lang="zh-CN" altLang="en-US" sz="2400" dirty="0" smtClean="0"/>
              <a:t> </a:t>
            </a:r>
            <a:r>
              <a:rPr lang="en-US" altLang="zh-CN" sz="2400" dirty="0" smtClean="0"/>
              <a:t>leader</a:t>
            </a:r>
            <a:endParaRPr lang="en-US" sz="2400" dirty="0"/>
          </a:p>
        </p:txBody>
      </p:sp>
      <p:cxnSp>
        <p:nvCxnSpPr>
          <p:cNvPr id="23" name="Straight Connector 22"/>
          <p:cNvCxnSpPr/>
          <p:nvPr/>
        </p:nvCxnSpPr>
        <p:spPr>
          <a:xfrm>
            <a:off x="8915400" y="4528974"/>
            <a:ext cx="0" cy="533400"/>
          </a:xfrm>
          <a:prstGeom prst="line">
            <a:avLst/>
          </a:prstGeom>
          <a:ln w="57150" cmpd="sng">
            <a:solidFill>
              <a:schemeClr val="tx1"/>
            </a:solidFill>
            <a:tailEnd type="triangle" w="lg"/>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8172450" y="5214848"/>
            <a:ext cx="1403350" cy="881225"/>
            <a:chOff x="7086600" y="4800600"/>
            <a:chExt cx="1866900" cy="1270000"/>
          </a:xfrm>
        </p:grpSpPr>
        <p:pic>
          <p:nvPicPr>
            <p:cNvPr id="24" name="Picture 23"/>
            <p:cNvPicPr>
              <a:picLocks noChangeAspect="1"/>
            </p:cNvPicPr>
            <p:nvPr/>
          </p:nvPicPr>
          <p:blipFill>
            <a:blip r:embed="rId7"/>
            <a:stretch>
              <a:fillRect/>
            </a:stretch>
          </p:blipFill>
          <p:spPr>
            <a:xfrm>
              <a:off x="7086600" y="4800600"/>
              <a:ext cx="596900" cy="927100"/>
            </a:xfrm>
            <a:prstGeom prst="rect">
              <a:avLst/>
            </a:prstGeom>
          </p:spPr>
        </p:pic>
        <p:pic>
          <p:nvPicPr>
            <p:cNvPr id="25" name="Picture 24"/>
            <p:cNvPicPr>
              <a:picLocks noChangeAspect="1"/>
            </p:cNvPicPr>
            <p:nvPr/>
          </p:nvPicPr>
          <p:blipFill>
            <a:blip r:embed="rId8"/>
            <a:stretch>
              <a:fillRect/>
            </a:stretch>
          </p:blipFill>
          <p:spPr>
            <a:xfrm>
              <a:off x="7848600" y="4800600"/>
              <a:ext cx="279400" cy="1244600"/>
            </a:xfrm>
            <a:prstGeom prst="rect">
              <a:avLst/>
            </a:prstGeom>
          </p:spPr>
        </p:pic>
        <p:pic>
          <p:nvPicPr>
            <p:cNvPr id="26" name="Picture 25"/>
            <p:cNvPicPr>
              <a:picLocks noChangeAspect="1"/>
            </p:cNvPicPr>
            <p:nvPr/>
          </p:nvPicPr>
          <p:blipFill>
            <a:blip r:embed="rId9"/>
            <a:stretch>
              <a:fillRect/>
            </a:stretch>
          </p:blipFill>
          <p:spPr>
            <a:xfrm>
              <a:off x="8305800" y="4800600"/>
              <a:ext cx="647700" cy="1270000"/>
            </a:xfrm>
            <a:prstGeom prst="rect">
              <a:avLst/>
            </a:prstGeom>
          </p:spPr>
        </p:pic>
      </p:grpSp>
      <p:grpSp>
        <p:nvGrpSpPr>
          <p:cNvPr id="37" name="Group 36"/>
          <p:cNvGrpSpPr>
            <a:grpSpLocks noChangeAspect="1"/>
          </p:cNvGrpSpPr>
          <p:nvPr/>
        </p:nvGrpSpPr>
        <p:grpSpPr>
          <a:xfrm>
            <a:off x="40790" y="152400"/>
            <a:ext cx="2449262" cy="1440000"/>
            <a:chOff x="30403" y="152400"/>
            <a:chExt cx="2685709" cy="1710600"/>
          </a:xfrm>
        </p:grpSpPr>
        <p:sp>
          <p:nvSpPr>
            <p:cNvPr id="38" name="Oval 37"/>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9" name="TextBox 38"/>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sp>
          <p:nvSpPr>
            <p:cNvPr id="40" name="Oval 39"/>
            <p:cNvSpPr/>
            <p:nvPr/>
          </p:nvSpPr>
          <p:spPr>
            <a:xfrm>
              <a:off x="76249" y="3468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1" name="TextBox 40"/>
            <p:cNvSpPr txBox="1"/>
            <p:nvPr/>
          </p:nvSpPr>
          <p:spPr>
            <a:xfrm>
              <a:off x="30403" y="535987"/>
              <a:ext cx="1040392" cy="402174"/>
            </a:xfrm>
            <a:prstGeom prst="rect">
              <a:avLst/>
            </a:prstGeom>
            <a:noFill/>
          </p:spPr>
          <p:txBody>
            <a:bodyPr wrap="none" rtlCol="0">
              <a:spAutoFit/>
            </a:bodyPr>
            <a:lstStyle/>
            <a:p>
              <a:pPr algn="ctr"/>
              <a:r>
                <a:rPr lang="en-US" sz="1600" dirty="0">
                  <a:solidFill>
                    <a:srgbClr val="FFFFFF"/>
                  </a:solidFill>
                </a:rPr>
                <a:t>Attribute</a:t>
              </a:r>
            </a:p>
          </p:txBody>
        </p:sp>
        <p:sp>
          <p:nvSpPr>
            <p:cNvPr id="42" name="Right Arrow 41"/>
            <p:cNvSpPr/>
            <p:nvPr/>
          </p:nvSpPr>
          <p:spPr>
            <a:xfrm rot="14400000">
              <a:off x="703794" y="870344"/>
              <a:ext cx="452139" cy="654550"/>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p:cNvSpPr/>
            <p:nvPr/>
          </p:nvSpPr>
          <p:spPr>
            <a:xfrm>
              <a:off x="872563" y="152400"/>
              <a:ext cx="935999" cy="720000"/>
            </a:xfrm>
            <a:prstGeom prst="ellipse">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4" name="TextBox 43"/>
            <p:cNvSpPr txBox="1"/>
            <p:nvPr/>
          </p:nvSpPr>
          <p:spPr>
            <a:xfrm>
              <a:off x="800464" y="341586"/>
              <a:ext cx="1115316" cy="402174"/>
            </a:xfrm>
            <a:prstGeom prst="rect">
              <a:avLst/>
            </a:prstGeom>
            <a:noFill/>
          </p:spPr>
          <p:txBody>
            <a:bodyPr wrap="none" rtlCol="0">
              <a:spAutoFit/>
            </a:bodyPr>
            <a:lstStyle/>
            <a:p>
              <a:pPr algn="ctr"/>
              <a:r>
                <a:rPr lang="en-US" sz="1600" dirty="0">
                  <a:solidFill>
                    <a:schemeClr val="bg1"/>
                  </a:solidFill>
                </a:rPr>
                <a:t>Structure</a:t>
              </a:r>
            </a:p>
          </p:txBody>
        </p:sp>
        <p:sp>
          <p:nvSpPr>
            <p:cNvPr id="45" name="Right Arrow 44"/>
            <p:cNvSpPr/>
            <p:nvPr/>
          </p:nvSpPr>
          <p:spPr>
            <a:xfrm rot="16200000">
              <a:off x="1126759" y="702044"/>
              <a:ext cx="413485" cy="685797"/>
            </a:xfrm>
            <a:prstGeom prst="rightArrow">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ight Arrow 45"/>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7" name="Group 46"/>
            <p:cNvGrpSpPr/>
            <p:nvPr/>
          </p:nvGrpSpPr>
          <p:grpSpPr>
            <a:xfrm>
              <a:off x="792407" y="1143000"/>
              <a:ext cx="1040283" cy="720000"/>
              <a:chOff x="1097207" y="2057400"/>
              <a:chExt cx="1040283" cy="720000"/>
            </a:xfrm>
          </p:grpSpPr>
          <p:sp>
            <p:nvSpPr>
              <p:cNvPr id="48" name="Oval 47"/>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9" name="TextBox 48"/>
              <p:cNvSpPr txBox="1"/>
              <p:nvPr/>
            </p:nvSpPr>
            <p:spPr>
              <a:xfrm>
                <a:off x="1097207" y="2209800"/>
                <a:ext cx="1040283"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cxnSp>
        <p:nvCxnSpPr>
          <p:cNvPr id="7" name="Straight Connector 6"/>
          <p:cNvCxnSpPr/>
          <p:nvPr/>
        </p:nvCxnSpPr>
        <p:spPr>
          <a:xfrm>
            <a:off x="6108700" y="1295400"/>
            <a:ext cx="0" cy="4648200"/>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74173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p:bldP spid="2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Formulation</a:t>
            </a:r>
            <a:endParaRPr lang="en-US" dirty="0"/>
          </a:p>
        </p:txBody>
      </p:sp>
      <p:pic>
        <p:nvPicPr>
          <p:cNvPr id="6" name="Content Placeholder 5"/>
          <p:cNvPicPr>
            <a:picLocks noGrp="1" noChangeAspect="1"/>
          </p:cNvPicPr>
          <p:nvPr>
            <p:ph idx="1"/>
          </p:nvPr>
        </p:nvPicPr>
        <p:blipFill>
          <a:blip r:embed="rId3"/>
          <a:srcRect t="-6160" b="-6160"/>
          <a:stretch>
            <a:fillRect/>
          </a:stretch>
        </p:blipFill>
        <p:spPr>
          <a:xfrm>
            <a:off x="1651039" y="1828800"/>
            <a:ext cx="5840411" cy="3149988"/>
          </a:xfrm>
        </p:spPr>
      </p:pic>
      <p:grpSp>
        <p:nvGrpSpPr>
          <p:cNvPr id="18" name="Group 17"/>
          <p:cNvGrpSpPr>
            <a:grpSpLocks noChangeAspect="1"/>
          </p:cNvGrpSpPr>
          <p:nvPr/>
        </p:nvGrpSpPr>
        <p:grpSpPr>
          <a:xfrm>
            <a:off x="40790" y="152400"/>
            <a:ext cx="2449262" cy="1440000"/>
            <a:chOff x="30403" y="152400"/>
            <a:chExt cx="2685709" cy="1710600"/>
          </a:xfrm>
        </p:grpSpPr>
        <p:sp>
          <p:nvSpPr>
            <p:cNvPr id="4" name="Oval 3"/>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5" name="TextBox 4"/>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7" name="Group 6"/>
            <p:cNvGrpSpPr/>
            <p:nvPr/>
          </p:nvGrpSpPr>
          <p:grpSpPr>
            <a:xfrm>
              <a:off x="30403" y="346800"/>
              <a:ext cx="1040392" cy="720000"/>
              <a:chOff x="1097154" y="2057400"/>
              <a:chExt cx="1040392" cy="914400"/>
            </a:xfrm>
          </p:grpSpPr>
          <p:sp>
            <p:nvSpPr>
              <p:cNvPr id="8" name="Oval 7"/>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9" name="TextBox 8"/>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10" name="Right Arrow 9"/>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Oval 10"/>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 name="TextBox 11"/>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13" name="Right Arrow 12"/>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ight Arrow 13"/>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5" name="Group 14"/>
            <p:cNvGrpSpPr/>
            <p:nvPr/>
          </p:nvGrpSpPr>
          <p:grpSpPr>
            <a:xfrm>
              <a:off x="792407" y="1143000"/>
              <a:ext cx="1040282" cy="720000"/>
              <a:chOff x="1097207" y="2057400"/>
              <a:chExt cx="1040282" cy="720000"/>
            </a:xfrm>
          </p:grpSpPr>
          <p:sp>
            <p:nvSpPr>
              <p:cNvPr id="16" name="Oval 15"/>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7" name="TextBox 16"/>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pic>
        <p:nvPicPr>
          <p:cNvPr id="3" name="Picture 2"/>
          <p:cNvPicPr>
            <a:picLocks noChangeAspect="1"/>
          </p:cNvPicPr>
          <p:nvPr/>
        </p:nvPicPr>
        <p:blipFill>
          <a:blip r:embed="rId4"/>
          <a:stretch>
            <a:fillRect/>
          </a:stretch>
        </p:blipFill>
        <p:spPr>
          <a:xfrm>
            <a:off x="1733550" y="5286646"/>
            <a:ext cx="6438900" cy="1571419"/>
          </a:xfrm>
          <a:prstGeom prst="rect">
            <a:avLst/>
          </a:prstGeom>
        </p:spPr>
      </p:pic>
    </p:spTree>
    <p:extLst>
      <p:ext uri="{BB962C8B-B14F-4D97-AF65-F5344CB8AC3E}">
        <p14:creationId xmlns:p14="http://schemas.microsoft.com/office/powerpoint/2010/main" val="1097852972"/>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Formulation</a:t>
            </a:r>
            <a:endParaRPr lang="en-US" dirty="0"/>
          </a:p>
        </p:txBody>
      </p:sp>
      <p:pic>
        <p:nvPicPr>
          <p:cNvPr id="7" name="Picture 6"/>
          <p:cNvPicPr>
            <a:picLocks noChangeAspect="1"/>
          </p:cNvPicPr>
          <p:nvPr/>
        </p:nvPicPr>
        <p:blipFill>
          <a:blip r:embed="rId3"/>
          <a:stretch>
            <a:fillRect/>
          </a:stretch>
        </p:blipFill>
        <p:spPr>
          <a:xfrm>
            <a:off x="1651039" y="1447871"/>
            <a:ext cx="6732857" cy="3352799"/>
          </a:xfrm>
          <a:prstGeom prst="rect">
            <a:avLst/>
          </a:prstGeom>
        </p:spPr>
      </p:pic>
      <p:sp>
        <p:nvSpPr>
          <p:cNvPr id="9" name="Content Placeholder 2"/>
          <p:cNvSpPr txBox="1">
            <a:spLocks/>
          </p:cNvSpPr>
          <p:nvPr/>
        </p:nvSpPr>
        <p:spPr bwMode="auto">
          <a:xfrm>
            <a:off x="1073150" y="5334071"/>
            <a:ext cx="7677150" cy="47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None/>
            </a:pPr>
            <a:r>
              <a:rPr lang="en-US" sz="1800" b="1" dirty="0" smtClean="0">
                <a:solidFill>
                  <a:srgbClr val="800080"/>
                </a:solidFill>
              </a:rPr>
              <a:t>Diffusion</a:t>
            </a:r>
            <a:r>
              <a:rPr lang="zh-CN" altLang="en-US" sz="1800" b="1" dirty="0" smtClean="0">
                <a:solidFill>
                  <a:srgbClr val="800080"/>
                </a:solidFill>
              </a:rPr>
              <a:t> </a:t>
            </a:r>
            <a:r>
              <a:rPr lang="en-US" altLang="zh-CN" sz="1800" b="1" dirty="0" smtClean="0">
                <a:solidFill>
                  <a:srgbClr val="800080"/>
                </a:solidFill>
              </a:rPr>
              <a:t>size:</a:t>
            </a:r>
            <a:r>
              <a:rPr lang="zh-CN" altLang="en-US" sz="1800" b="1" dirty="0" smtClean="0">
                <a:solidFill>
                  <a:srgbClr val="800080"/>
                </a:solidFill>
              </a:rPr>
              <a:t> </a:t>
            </a:r>
            <a:r>
              <a:rPr lang="en-US" altLang="zh-CN" sz="1800" b="1" dirty="0" smtClean="0">
                <a:solidFill>
                  <a:srgbClr val="800080"/>
                </a:solidFill>
              </a:rPr>
              <a:t>how many users will receive the information</a:t>
            </a:r>
          </a:p>
        </p:txBody>
      </p:sp>
      <p:grpSp>
        <p:nvGrpSpPr>
          <p:cNvPr id="34" name="Group 33"/>
          <p:cNvGrpSpPr>
            <a:grpSpLocks noChangeAspect="1"/>
          </p:cNvGrpSpPr>
          <p:nvPr/>
        </p:nvGrpSpPr>
        <p:grpSpPr>
          <a:xfrm>
            <a:off x="40790" y="152400"/>
            <a:ext cx="2449262" cy="1440000"/>
            <a:chOff x="30403" y="152400"/>
            <a:chExt cx="2685709" cy="1710600"/>
          </a:xfrm>
        </p:grpSpPr>
        <p:sp>
          <p:nvSpPr>
            <p:cNvPr id="35" name="Oval 34"/>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6" name="TextBox 35"/>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37" name="Group 36"/>
            <p:cNvGrpSpPr/>
            <p:nvPr/>
          </p:nvGrpSpPr>
          <p:grpSpPr>
            <a:xfrm>
              <a:off x="30403" y="346800"/>
              <a:ext cx="1040392" cy="720000"/>
              <a:chOff x="1097154" y="2057400"/>
              <a:chExt cx="1040392" cy="914400"/>
            </a:xfrm>
          </p:grpSpPr>
          <p:sp>
            <p:nvSpPr>
              <p:cNvPr id="46" name="Oval 45"/>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7" name="TextBox 46"/>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38" name="Right Arrow 37"/>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Oval 38"/>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0" name="TextBox 39"/>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41" name="Right Arrow 40"/>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ight Arrow 41"/>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3" name="Group 42"/>
            <p:cNvGrpSpPr/>
            <p:nvPr/>
          </p:nvGrpSpPr>
          <p:grpSpPr>
            <a:xfrm>
              <a:off x="792407" y="1143000"/>
              <a:ext cx="1040282" cy="720000"/>
              <a:chOff x="1097207" y="2057400"/>
              <a:chExt cx="1040282" cy="720000"/>
            </a:xfrm>
          </p:grpSpPr>
          <p:sp>
            <p:nvSpPr>
              <p:cNvPr id="44" name="Oval 43"/>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5" name="TextBox 44"/>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1381436331"/>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Formulation</a:t>
            </a:r>
            <a:endParaRPr lang="en-US" dirty="0"/>
          </a:p>
        </p:txBody>
      </p:sp>
      <p:pic>
        <p:nvPicPr>
          <p:cNvPr id="7" name="Picture 6"/>
          <p:cNvPicPr>
            <a:picLocks noChangeAspect="1"/>
          </p:cNvPicPr>
          <p:nvPr/>
        </p:nvPicPr>
        <p:blipFill>
          <a:blip r:embed="rId3"/>
          <a:stretch>
            <a:fillRect/>
          </a:stretch>
        </p:blipFill>
        <p:spPr>
          <a:xfrm>
            <a:off x="1651008" y="1447801"/>
            <a:ext cx="5776510" cy="3352800"/>
          </a:xfrm>
          <a:prstGeom prst="rect">
            <a:avLst/>
          </a:prstGeom>
        </p:spPr>
      </p:pic>
      <p:sp>
        <p:nvSpPr>
          <p:cNvPr id="8" name="Content Placeholder 2"/>
          <p:cNvSpPr txBox="1">
            <a:spLocks/>
          </p:cNvSpPr>
          <p:nvPr/>
        </p:nvSpPr>
        <p:spPr bwMode="auto">
          <a:xfrm>
            <a:off x="1073150" y="5334071"/>
            <a:ext cx="7759700" cy="47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None/>
            </a:pPr>
            <a:r>
              <a:rPr lang="en-US" sz="1800" b="1" dirty="0" smtClean="0">
                <a:solidFill>
                  <a:srgbClr val="FF6600"/>
                </a:solidFill>
              </a:rPr>
              <a:t>Diffusion</a:t>
            </a:r>
            <a:r>
              <a:rPr lang="zh-CN" altLang="en-US" sz="1800" b="1" dirty="0" smtClean="0">
                <a:solidFill>
                  <a:srgbClr val="FF6600"/>
                </a:solidFill>
              </a:rPr>
              <a:t> </a:t>
            </a:r>
            <a:r>
              <a:rPr lang="en-US" altLang="zh-CN" sz="1800" b="1" dirty="0" smtClean="0">
                <a:solidFill>
                  <a:srgbClr val="FF6600"/>
                </a:solidFill>
              </a:rPr>
              <a:t>breadth:</a:t>
            </a:r>
            <a:r>
              <a:rPr lang="zh-CN" altLang="en-US" sz="1800" b="1" dirty="0" smtClean="0">
                <a:solidFill>
                  <a:srgbClr val="FF6600"/>
                </a:solidFill>
              </a:rPr>
              <a:t> </a:t>
            </a:r>
            <a:r>
              <a:rPr lang="en-US" altLang="zh-CN" sz="1800" b="1" dirty="0" smtClean="0">
                <a:solidFill>
                  <a:srgbClr val="FF6600"/>
                </a:solidFill>
              </a:rPr>
              <a:t>how widely the information will propagate</a:t>
            </a:r>
          </a:p>
        </p:txBody>
      </p:sp>
      <p:grpSp>
        <p:nvGrpSpPr>
          <p:cNvPr id="34" name="Group 33"/>
          <p:cNvGrpSpPr>
            <a:grpSpLocks noChangeAspect="1"/>
          </p:cNvGrpSpPr>
          <p:nvPr/>
        </p:nvGrpSpPr>
        <p:grpSpPr>
          <a:xfrm>
            <a:off x="40790" y="152400"/>
            <a:ext cx="2449262" cy="1440000"/>
            <a:chOff x="30403" y="152400"/>
            <a:chExt cx="2685709" cy="1710600"/>
          </a:xfrm>
        </p:grpSpPr>
        <p:sp>
          <p:nvSpPr>
            <p:cNvPr id="35" name="Oval 34"/>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6" name="TextBox 35"/>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37" name="Group 36"/>
            <p:cNvGrpSpPr/>
            <p:nvPr/>
          </p:nvGrpSpPr>
          <p:grpSpPr>
            <a:xfrm>
              <a:off x="30403" y="346800"/>
              <a:ext cx="1040392" cy="720000"/>
              <a:chOff x="1097154" y="2057400"/>
              <a:chExt cx="1040392" cy="914400"/>
            </a:xfrm>
          </p:grpSpPr>
          <p:sp>
            <p:nvSpPr>
              <p:cNvPr id="46" name="Oval 45"/>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7" name="TextBox 46"/>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38" name="Right Arrow 37"/>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Oval 38"/>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0" name="TextBox 39"/>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41" name="Right Arrow 40"/>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ight Arrow 41"/>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3" name="Group 42"/>
            <p:cNvGrpSpPr/>
            <p:nvPr/>
          </p:nvGrpSpPr>
          <p:grpSpPr>
            <a:xfrm>
              <a:off x="792407" y="1143000"/>
              <a:ext cx="1040282" cy="720000"/>
              <a:chOff x="1097207" y="2057400"/>
              <a:chExt cx="1040282" cy="720000"/>
            </a:xfrm>
          </p:grpSpPr>
          <p:sp>
            <p:nvSpPr>
              <p:cNvPr id="44" name="Oval 43"/>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5" name="TextBox 44"/>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945646306"/>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Formulation</a:t>
            </a:r>
            <a:endParaRPr lang="en-US" dirty="0"/>
          </a:p>
        </p:txBody>
      </p:sp>
      <p:pic>
        <p:nvPicPr>
          <p:cNvPr id="7" name="Picture 6"/>
          <p:cNvPicPr>
            <a:picLocks noChangeAspect="1"/>
          </p:cNvPicPr>
          <p:nvPr/>
        </p:nvPicPr>
        <p:blipFill>
          <a:blip r:embed="rId3"/>
          <a:stretch>
            <a:fillRect/>
          </a:stretch>
        </p:blipFill>
        <p:spPr>
          <a:xfrm>
            <a:off x="1733550" y="1524000"/>
            <a:ext cx="5673436" cy="3200400"/>
          </a:xfrm>
          <a:prstGeom prst="rect">
            <a:avLst/>
          </a:prstGeom>
        </p:spPr>
      </p:pic>
      <p:sp>
        <p:nvSpPr>
          <p:cNvPr id="8" name="Content Placeholder 2"/>
          <p:cNvSpPr txBox="1">
            <a:spLocks/>
          </p:cNvSpPr>
          <p:nvPr/>
        </p:nvSpPr>
        <p:spPr bwMode="auto">
          <a:xfrm>
            <a:off x="1073150" y="5334071"/>
            <a:ext cx="7759700" cy="47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None/>
            </a:pPr>
            <a:r>
              <a:rPr lang="en-US" sz="1800" b="1" dirty="0" smtClean="0">
                <a:solidFill>
                  <a:srgbClr val="0000FF"/>
                </a:solidFill>
              </a:rPr>
              <a:t>Diffusion</a:t>
            </a:r>
            <a:r>
              <a:rPr lang="zh-CN" altLang="en-US" sz="1800" b="1" dirty="0" smtClean="0">
                <a:solidFill>
                  <a:srgbClr val="0000FF"/>
                </a:solidFill>
              </a:rPr>
              <a:t> </a:t>
            </a:r>
            <a:r>
              <a:rPr lang="en-US" altLang="zh-CN" sz="1800" b="1" dirty="0" smtClean="0">
                <a:solidFill>
                  <a:srgbClr val="0000FF"/>
                </a:solidFill>
              </a:rPr>
              <a:t>speed:</a:t>
            </a:r>
            <a:r>
              <a:rPr lang="zh-CN" altLang="en-US" sz="1800" b="1" dirty="0" smtClean="0">
                <a:solidFill>
                  <a:srgbClr val="0000FF"/>
                </a:solidFill>
              </a:rPr>
              <a:t> </a:t>
            </a:r>
            <a:r>
              <a:rPr lang="en-US" altLang="zh-CN" sz="1800" b="1" dirty="0" smtClean="0">
                <a:solidFill>
                  <a:srgbClr val="0000FF"/>
                </a:solidFill>
              </a:rPr>
              <a:t>how fast the information will propagate</a:t>
            </a:r>
          </a:p>
        </p:txBody>
      </p:sp>
      <p:grpSp>
        <p:nvGrpSpPr>
          <p:cNvPr id="35" name="Group 34"/>
          <p:cNvGrpSpPr>
            <a:grpSpLocks noChangeAspect="1"/>
          </p:cNvGrpSpPr>
          <p:nvPr/>
        </p:nvGrpSpPr>
        <p:grpSpPr>
          <a:xfrm>
            <a:off x="40790" y="152400"/>
            <a:ext cx="2449262" cy="1440000"/>
            <a:chOff x="30403" y="152400"/>
            <a:chExt cx="2685709" cy="1710600"/>
          </a:xfrm>
        </p:grpSpPr>
        <p:sp>
          <p:nvSpPr>
            <p:cNvPr id="36" name="Oval 35"/>
            <p:cNvSpPr/>
            <p:nvPr/>
          </p:nvSpPr>
          <p:spPr>
            <a:xfrm>
              <a:off x="1683937" y="423000"/>
              <a:ext cx="914400" cy="720000"/>
            </a:xfrm>
            <a:prstGeom prst="ellipse">
              <a:avLst/>
            </a:prstGeom>
            <a:solidFill>
              <a:srgbClr val="80808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7" name="TextBox 36"/>
            <p:cNvSpPr txBox="1"/>
            <p:nvPr/>
          </p:nvSpPr>
          <p:spPr>
            <a:xfrm>
              <a:off x="1600466" y="612187"/>
              <a:ext cx="1115646" cy="402174"/>
            </a:xfrm>
            <a:prstGeom prst="rect">
              <a:avLst/>
            </a:prstGeom>
            <a:noFill/>
          </p:spPr>
          <p:txBody>
            <a:bodyPr wrap="none" rtlCol="0">
              <a:spAutoFit/>
            </a:bodyPr>
            <a:lstStyle/>
            <a:p>
              <a:pPr algn="ctr"/>
              <a:r>
                <a:rPr lang="en-US" sz="1600" dirty="0" smtClean="0">
                  <a:solidFill>
                    <a:schemeClr val="bg1"/>
                  </a:solidFill>
                </a:rPr>
                <a:t>Influence</a:t>
              </a:r>
              <a:endParaRPr lang="en-US" sz="1600" dirty="0">
                <a:solidFill>
                  <a:schemeClr val="bg1"/>
                </a:solidFill>
              </a:endParaRPr>
            </a:p>
          </p:txBody>
        </p:sp>
        <p:grpSp>
          <p:nvGrpSpPr>
            <p:cNvPr id="38" name="Group 37"/>
            <p:cNvGrpSpPr/>
            <p:nvPr/>
          </p:nvGrpSpPr>
          <p:grpSpPr>
            <a:xfrm>
              <a:off x="30403" y="346800"/>
              <a:ext cx="1040392" cy="720000"/>
              <a:chOff x="1097154" y="2057400"/>
              <a:chExt cx="1040392" cy="914400"/>
            </a:xfrm>
          </p:grpSpPr>
          <p:sp>
            <p:nvSpPr>
              <p:cNvPr id="47" name="Oval 46"/>
              <p:cNvSpPr/>
              <p:nvPr/>
            </p:nvSpPr>
            <p:spPr>
              <a:xfrm>
                <a:off x="1143000" y="2057400"/>
                <a:ext cx="914400" cy="914400"/>
              </a:xfrm>
              <a:prstGeom prst="ellipse">
                <a:avLst/>
              </a:prstGeom>
              <a:solidFill>
                <a:srgbClr val="00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8" name="TextBox 47"/>
              <p:cNvSpPr txBox="1"/>
              <p:nvPr/>
            </p:nvSpPr>
            <p:spPr>
              <a:xfrm>
                <a:off x="1097154" y="2297667"/>
                <a:ext cx="1040392" cy="510761"/>
              </a:xfrm>
              <a:prstGeom prst="rect">
                <a:avLst/>
              </a:prstGeom>
              <a:noFill/>
            </p:spPr>
            <p:txBody>
              <a:bodyPr wrap="none" rtlCol="0">
                <a:spAutoFit/>
              </a:bodyPr>
              <a:lstStyle/>
              <a:p>
                <a:pPr algn="ctr"/>
                <a:r>
                  <a:rPr lang="en-US" sz="1600" dirty="0">
                    <a:solidFill>
                      <a:srgbClr val="FFFFFF"/>
                    </a:solidFill>
                  </a:rPr>
                  <a:t>Attribute</a:t>
                </a:r>
              </a:p>
            </p:txBody>
          </p:sp>
        </p:grpSp>
        <p:sp>
          <p:nvSpPr>
            <p:cNvPr id="39" name="Right Arrow 38"/>
            <p:cNvSpPr/>
            <p:nvPr/>
          </p:nvSpPr>
          <p:spPr>
            <a:xfrm rot="14400000">
              <a:off x="703794" y="870344"/>
              <a:ext cx="452139" cy="654550"/>
            </a:xfrm>
            <a:prstGeom prst="right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Oval 39"/>
            <p:cNvSpPr/>
            <p:nvPr/>
          </p:nvSpPr>
          <p:spPr>
            <a:xfrm>
              <a:off x="872563" y="152400"/>
              <a:ext cx="935999" cy="720000"/>
            </a:xfrm>
            <a:prstGeom prst="ellipse">
              <a:avLst/>
            </a:prstGeom>
            <a:solidFill>
              <a:schemeClr val="bg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1" name="TextBox 40"/>
            <p:cNvSpPr txBox="1"/>
            <p:nvPr/>
          </p:nvSpPr>
          <p:spPr>
            <a:xfrm>
              <a:off x="800464" y="341586"/>
              <a:ext cx="1115316" cy="402174"/>
            </a:xfrm>
            <a:prstGeom prst="rect">
              <a:avLst/>
            </a:prstGeom>
            <a:noFill/>
          </p:spPr>
          <p:txBody>
            <a:bodyPr wrap="none" rtlCol="0">
              <a:spAutoFit/>
            </a:bodyPr>
            <a:lstStyle/>
            <a:p>
              <a:pPr algn="ctr"/>
              <a:r>
                <a:rPr lang="en-US" sz="1600" dirty="0" smtClean="0">
                  <a:solidFill>
                    <a:schemeClr val="bg1"/>
                  </a:solidFill>
                </a:rPr>
                <a:t>Structure</a:t>
              </a:r>
              <a:endParaRPr lang="en-US" sz="1600" dirty="0">
                <a:solidFill>
                  <a:schemeClr val="bg1"/>
                </a:solidFill>
              </a:endParaRPr>
            </a:p>
          </p:txBody>
        </p:sp>
        <p:sp>
          <p:nvSpPr>
            <p:cNvPr id="42" name="Right Arrow 41"/>
            <p:cNvSpPr/>
            <p:nvPr/>
          </p:nvSpPr>
          <p:spPr>
            <a:xfrm rot="16200000">
              <a:off x="1126759" y="702044"/>
              <a:ext cx="413485" cy="685797"/>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ight Arrow 42"/>
            <p:cNvSpPr/>
            <p:nvPr/>
          </p:nvSpPr>
          <p:spPr>
            <a:xfrm rot="18000000">
              <a:off x="1502720" y="846334"/>
              <a:ext cx="442816" cy="734444"/>
            </a:xfrm>
            <a:prstGeom prst="rightArrow">
              <a:avLst/>
            </a:prstGeom>
            <a:solidFill>
              <a:srgbClr val="808080"/>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4" name="Group 43"/>
            <p:cNvGrpSpPr/>
            <p:nvPr/>
          </p:nvGrpSpPr>
          <p:grpSpPr>
            <a:xfrm>
              <a:off x="792407" y="1143000"/>
              <a:ext cx="1040282" cy="720000"/>
              <a:chOff x="1097207" y="2057400"/>
              <a:chExt cx="1040282" cy="720000"/>
            </a:xfrm>
          </p:grpSpPr>
          <p:sp>
            <p:nvSpPr>
              <p:cNvPr id="45" name="Oval 44"/>
              <p:cNvSpPr/>
              <p:nvPr/>
            </p:nvSpPr>
            <p:spPr>
              <a:xfrm>
                <a:off x="1143000" y="2057400"/>
                <a:ext cx="914400" cy="720000"/>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6" name="TextBox 45"/>
              <p:cNvSpPr txBox="1"/>
              <p:nvPr/>
            </p:nvSpPr>
            <p:spPr>
              <a:xfrm>
                <a:off x="1097207" y="2209800"/>
                <a:ext cx="1040282" cy="402174"/>
              </a:xfrm>
              <a:prstGeom prst="rect">
                <a:avLst/>
              </a:prstGeom>
              <a:noFill/>
            </p:spPr>
            <p:txBody>
              <a:bodyPr wrap="none" rtlCol="0">
                <a:spAutoFit/>
              </a:bodyPr>
              <a:lstStyle/>
              <a:p>
                <a:pPr algn="ctr"/>
                <a:r>
                  <a:rPr lang="en-US" sz="1600" dirty="0" smtClean="0">
                    <a:solidFill>
                      <a:schemeClr val="bg1"/>
                    </a:solidFill>
                  </a:rPr>
                  <a:t>Analysis</a:t>
                </a:r>
                <a:endParaRPr lang="en-US" sz="1600" dirty="0">
                  <a:solidFill>
                    <a:schemeClr val="bg1"/>
                  </a:solidFill>
                </a:endParaRPr>
              </a:p>
            </p:txBody>
          </p:sp>
        </p:grpSp>
      </p:grpSp>
    </p:spTree>
    <p:extLst>
      <p:ext uri="{BB962C8B-B14F-4D97-AF65-F5344CB8AC3E}">
        <p14:creationId xmlns:p14="http://schemas.microsoft.com/office/powerpoint/2010/main" val="981390913"/>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3.2|1.2|2|2"/>
</p:tagLst>
</file>

<file path=ppt/tags/tag2.xml><?xml version="1.0" encoding="utf-8"?>
<p:tagLst xmlns:a="http://schemas.openxmlformats.org/drawingml/2006/main" xmlns:r="http://schemas.openxmlformats.org/officeDocument/2006/relationships" xmlns:p="http://schemas.openxmlformats.org/presentationml/2006/main">
  <p:tag name="TIMING" val="|37.4|3.1|52.9"/>
</p:tagLst>
</file>

<file path=ppt/tags/tag3.xml><?xml version="1.0" encoding="utf-8"?>
<p:tagLst xmlns:a="http://schemas.openxmlformats.org/drawingml/2006/main" xmlns:r="http://schemas.openxmlformats.org/officeDocument/2006/relationships" xmlns:p="http://schemas.openxmlformats.org/presentationml/2006/main">
  <p:tag name="TIMING" val="|17.3|4.2|16.7"/>
</p:tagLst>
</file>

<file path=ppt/tags/tag4.xml><?xml version="1.0" encoding="utf-8"?>
<p:tagLst xmlns:a="http://schemas.openxmlformats.org/drawingml/2006/main" xmlns:r="http://schemas.openxmlformats.org/officeDocument/2006/relationships" xmlns:p="http://schemas.openxmlformats.org/presentationml/2006/main">
  <p:tag name="TIMING" val="|0|0|0|0|0|0|0"/>
</p:tagLst>
</file>

<file path=ppt/tags/tag5.xml><?xml version="1.0" encoding="utf-8"?>
<p:tagLst xmlns:a="http://schemas.openxmlformats.org/drawingml/2006/main" xmlns:r="http://schemas.openxmlformats.org/officeDocument/2006/relationships" xmlns:p="http://schemas.openxmlformats.org/presentationml/2006/main">
  <p:tag name="TIMING" val="|0|0|0|0|0|0|0"/>
</p:tagLst>
</file>

<file path=ppt/theme/theme1.xml><?xml version="1.0" encoding="utf-8"?>
<a:theme xmlns:a="http://schemas.openxmlformats.org/drawingml/2006/main" name="ji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77942</TotalTime>
  <Words>10359</Words>
  <Application>Microsoft Macintosh PowerPoint</Application>
  <PresentationFormat>A4 Paper (210x297 mm)</PresentationFormat>
  <Paragraphs>1693</Paragraphs>
  <Slides>122</Slides>
  <Notes>88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8" baseType="lpstr">
      <vt:lpstr>Calibri</vt:lpstr>
      <vt:lpstr>Cambria Math</vt:lpstr>
      <vt:lpstr>Lucida Grande</vt:lpstr>
      <vt:lpstr>MS PGothic</vt:lpstr>
      <vt:lpstr>Times New Roman</vt:lpstr>
      <vt:lpstr>Verdana</vt:lpstr>
      <vt:lpstr>Wingdings</vt:lpstr>
      <vt:lpstr>Zapf Dingbats</vt:lpstr>
      <vt:lpstr>华文楷体</vt:lpstr>
      <vt:lpstr>华文行楷</vt:lpstr>
      <vt:lpstr>宋体</vt:lpstr>
      <vt:lpstr>微软雅黑</vt:lpstr>
      <vt:lpstr>黑体</vt:lpstr>
      <vt:lpstr>Arial</vt:lpstr>
      <vt:lpstr>jie</vt:lpstr>
      <vt:lpstr>Equation</vt:lpstr>
      <vt:lpstr>Mining Deep Knowledge from Large-scale Social Networks</vt:lpstr>
      <vt:lpstr>Part I: Overview</vt:lpstr>
      <vt:lpstr>Networked World</vt:lpstr>
      <vt:lpstr>PowerPoint Presentation</vt:lpstr>
      <vt:lpstr>Big Social Analytics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Computational Social Science</vt:lpstr>
      <vt:lpstr>Asch’s Experiment</vt:lpstr>
      <vt:lpstr>Social Influence in Facebook</vt:lpstr>
      <vt:lpstr>Social Influence in Facebook</vt:lpstr>
      <vt:lpstr>Part II: Particular Research</vt:lpstr>
      <vt:lpstr>Roadmap</vt:lpstr>
      <vt:lpstr>Roadmap</vt:lpstr>
      <vt:lpstr>Big Data Analytics in Game Data</vt:lpstr>
      <vt:lpstr>Two games: DNF</vt:lpstr>
      <vt:lpstr>Two games: QQ Speed</vt:lpstr>
      <vt:lpstr>Task</vt:lpstr>
      <vt:lpstr>Social Influence</vt:lpstr>
      <vt:lpstr>Influence + Tie Strength</vt:lpstr>
      <vt:lpstr>Structure Diversity</vt:lpstr>
      <vt:lpstr>Structure Diversity</vt:lpstr>
      <vt:lpstr>Online Test</vt:lpstr>
      <vt:lpstr>Online Test</vt:lpstr>
      <vt:lpstr>在线游戏中的团队组建</vt:lpstr>
      <vt:lpstr>团队组建中的科学问题</vt:lpstr>
      <vt:lpstr>英雄选择</vt:lpstr>
      <vt:lpstr>游戏过程示意图</vt:lpstr>
      <vt:lpstr>研究设定</vt:lpstr>
      <vt:lpstr>游戏过程建模</vt:lpstr>
      <vt:lpstr>团队角色 vs 团队效益</vt:lpstr>
      <vt:lpstr>团队胜率与玩家技巧关联度并不显著</vt:lpstr>
      <vt:lpstr>角色多样性</vt:lpstr>
      <vt:lpstr>应用</vt:lpstr>
      <vt:lpstr>Roadmap</vt:lpstr>
      <vt:lpstr>“Happy” System</vt:lpstr>
      <vt:lpstr>Observations</vt:lpstr>
      <vt:lpstr>Observations</vt:lpstr>
      <vt:lpstr>MoodCast: 动态情感预测模型</vt:lpstr>
      <vt:lpstr>Problem Formulation</vt:lpstr>
      <vt:lpstr>Dynamic Continuous Factor Graph Model</vt:lpstr>
      <vt:lpstr>Learning with Factor Graphs</vt:lpstr>
      <vt:lpstr>MH-based Learning algorithm</vt:lpstr>
      <vt:lpstr>Experiment</vt:lpstr>
      <vt:lpstr>Performance Result</vt:lpstr>
      <vt:lpstr>How Do Your Friends Disclose Your Emotions?</vt:lpstr>
      <vt:lpstr>How Do Your Friends Disclose Your Emotions?</vt:lpstr>
      <vt:lpstr>How Do Your Friends Disclose Your Emotions?</vt:lpstr>
      <vt:lpstr>How Do Your Friends Disclose Your Emotions?</vt:lpstr>
      <vt:lpstr>How Do Your Friends Disclose Your Emotions?</vt:lpstr>
      <vt:lpstr>Emotion Learning Method</vt:lpstr>
      <vt:lpstr>Experimental Setup</vt:lpstr>
      <vt:lpstr>Experimental Setup (cont.)</vt:lpstr>
      <vt:lpstr>Experimental Results</vt:lpstr>
      <vt:lpstr>How User Comments and  Social Ties help?</vt:lpstr>
      <vt:lpstr>Image Interpretations</vt:lpstr>
      <vt:lpstr>Roadmap</vt:lpstr>
      <vt:lpstr>Independent Cascade Model</vt:lpstr>
      <vt:lpstr>Linear Threshold Model</vt:lpstr>
      <vt:lpstr>Linear Threshold Model</vt:lpstr>
      <vt:lpstr>Linear Threshold Model</vt:lpstr>
      <vt:lpstr>Influence Maximization</vt:lpstr>
      <vt:lpstr>Influence Maximization</vt:lpstr>
      <vt:lpstr>Greedy Algorithm</vt:lpstr>
      <vt:lpstr>Roadmap</vt:lpstr>
      <vt:lpstr>Information Diffusion</vt:lpstr>
      <vt:lpstr>Boston Marathon Bombing</vt:lpstr>
      <vt:lpstr>Boston Marathon Bombing</vt:lpstr>
      <vt:lpstr>Social-Role aware Information Diffusion</vt:lpstr>
      <vt:lpstr>Social Roles</vt:lpstr>
      <vt:lpstr>Social Role</vt:lpstr>
      <vt:lpstr>Social Roles</vt:lpstr>
      <vt:lpstr>Influence Strength</vt:lpstr>
      <vt:lpstr>Influence Strength</vt:lpstr>
      <vt:lpstr>Influence Strength</vt:lpstr>
      <vt:lpstr>Influence Strength</vt:lpstr>
      <vt:lpstr>Influence Strength</vt:lpstr>
      <vt:lpstr>Atomic Diffusion Structure</vt:lpstr>
      <vt:lpstr> Atomic Diffusion Structure</vt:lpstr>
      <vt:lpstr> Atomic Diffusion Structure</vt:lpstr>
      <vt:lpstr>Formulation</vt:lpstr>
      <vt:lpstr>Formulation</vt:lpstr>
      <vt:lpstr>Formulation</vt:lpstr>
      <vt:lpstr>Formulation</vt:lpstr>
      <vt:lpstr>Formulation</vt:lpstr>
      <vt:lpstr>Analysis Setup</vt:lpstr>
      <vt:lpstr>Diffusion Size</vt:lpstr>
      <vt:lpstr>  Diffusion Breadth</vt:lpstr>
      <vt:lpstr>  Diffusion Diversity</vt:lpstr>
      <vt:lpstr>Diffusion Speed</vt:lpstr>
      <vt:lpstr>Diffusion Depth</vt:lpstr>
      <vt:lpstr>Conclusion</vt:lpstr>
      <vt:lpstr>How to better model information diffusion by leveraging social role information?</vt:lpstr>
      <vt:lpstr>Model: General Idea</vt:lpstr>
      <vt:lpstr>RAIN (Role Aware Information diffusioN) </vt:lpstr>
      <vt:lpstr>RAIN: Objective Function</vt:lpstr>
      <vt:lpstr>Model Learning</vt:lpstr>
      <vt:lpstr>Retweet Prediction</vt:lpstr>
      <vt:lpstr>Retweet Prediction</vt:lpstr>
      <vt:lpstr>Retweet Prediction</vt:lpstr>
      <vt:lpstr>Diffusion Scale Prediction</vt:lpstr>
      <vt:lpstr>Diffusion Duration Prediction</vt:lpstr>
      <vt:lpstr>Related Publications</vt:lpstr>
      <vt:lpstr>References</vt:lpstr>
      <vt:lpstr>References(cont.)</vt:lpstr>
      <vt:lpstr>References(cont.)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Influence Analysis and Action Prediction via Factor Graph Models</dc:title>
  <dc:creator>Jie Tang</dc:creator>
  <cp:keywords>Social Influence Analysis, social prediction, social networks</cp:keywords>
  <cp:lastModifiedBy>Yang Yang</cp:lastModifiedBy>
  <cp:revision>6296</cp:revision>
  <cp:lastPrinted>2018-04-17T06:48:03Z</cp:lastPrinted>
  <dcterms:created xsi:type="dcterms:W3CDTF">1601-01-01T00:00:00Z</dcterms:created>
  <dcterms:modified xsi:type="dcterms:W3CDTF">2018-09-22T12:51:55Z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